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384343-A179-A85D-9E19-05F61FF029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FB8CB11-4A10-D1B5-4AE2-5262862650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8E78614-34D8-6C6D-EEA7-CCFC57E1B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3E17-DD23-49DC-BA79-88E24842974F}" type="datetimeFigureOut">
              <a:rPr lang="pt-BR" smtClean="0"/>
              <a:t>18/10/2024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CD0EEDD-1C60-06DF-8277-A0B14928D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A74323B-BBA0-361E-1833-C7CA5CC1C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5C03E-7AF4-4104-9A58-7B35437EEF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2441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498DDA-4B9A-078B-CFE7-1C8AD44F7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D4D6F56-AEDA-2904-CC1C-F53157A108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47325D1-2B77-A0A8-C302-58C70598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3E17-DD23-49DC-BA79-88E24842974F}" type="datetimeFigureOut">
              <a:rPr lang="pt-BR" smtClean="0"/>
              <a:t>18/10/2024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B92B273-FF04-0D70-07D3-3A3EF5FC7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9C9606-2082-0D22-897F-54183A8C7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5C03E-7AF4-4104-9A58-7B35437EEF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904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0A57A66-6B1F-7F6A-1FB1-54155DDAA3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F080C23-8809-EC05-36B8-488AF8DFE4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3ACC394-6DB1-CC23-3BEE-77AFC88A8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3E17-DD23-49DC-BA79-88E24842974F}" type="datetimeFigureOut">
              <a:rPr lang="pt-BR" smtClean="0"/>
              <a:t>18/10/2024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895AF7-E432-AC50-4FD7-A091860FA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F8B22E8-924F-8923-E386-FD147A167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5C03E-7AF4-4104-9A58-7B35437EEF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0484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1DE005-0135-CD85-F3C0-40285B5E5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D995091-FE97-02F6-B106-9274C6AA2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2C78E88-5EC2-ABEA-B55E-EC84D5BBE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3E17-DD23-49DC-BA79-88E24842974F}" type="datetimeFigureOut">
              <a:rPr lang="pt-BR" smtClean="0"/>
              <a:t>18/10/2024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95AEF44-C58E-FA35-EA36-51636442C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07E8CF5-B11B-3CD3-6C3C-C9F9C949E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5C03E-7AF4-4104-9A58-7B35437EEF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5371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7880DA-D476-3264-0B75-D02963194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0A4DA84-D34E-9950-DA04-A08EF5D603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35F6697-0F2F-9BBF-211C-D4832015A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3E17-DD23-49DC-BA79-88E24842974F}" type="datetimeFigureOut">
              <a:rPr lang="pt-BR" smtClean="0"/>
              <a:t>18/10/2024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7FA0739-5418-97F5-6D65-251ED8A19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DF1E158-3734-B145-25AE-705E18D38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5C03E-7AF4-4104-9A58-7B35437EEF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6472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3DBB9C-D9D8-F531-EA47-2CD8E3B54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05BCDE9-DE5B-F780-290A-D59A3F3669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E034B4A-3E56-3289-29D9-EDD331A693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FDFBD5D-CFA7-0237-703D-3C6B909A8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3E17-DD23-49DC-BA79-88E24842974F}" type="datetimeFigureOut">
              <a:rPr lang="pt-BR" smtClean="0"/>
              <a:t>18/10/2024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8B7219E-29AD-9E6C-24B6-5450DE189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E33A1F6-CFDA-FE3D-43C9-009FC4CDF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5C03E-7AF4-4104-9A58-7B35437EEF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851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21D18C-655E-2194-5BC6-459F0675D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76F8785-EAE9-B831-4627-E2423E65B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90D27E5-9304-20DF-D590-91383F7E89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8C5D3F8-DD69-AB77-0289-FD780FD805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15CD81E-FAD5-8DB7-CD51-E24783D3A2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40A3D61-16AB-B670-B811-355AB28F8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3E17-DD23-49DC-BA79-88E24842974F}" type="datetimeFigureOut">
              <a:rPr lang="pt-BR" smtClean="0"/>
              <a:t>18/10/2024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797FE7A-2D94-84E4-5DE0-6CED8F7F8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1BAAD94-A54E-7F86-DA81-0E9C43B9B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5C03E-7AF4-4104-9A58-7B35437EEF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9960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4C537B-AF4A-3EB1-2913-2577CC3AD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86847CF-335F-C94F-2DE7-1A03C4607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3E17-DD23-49DC-BA79-88E24842974F}" type="datetimeFigureOut">
              <a:rPr lang="pt-BR" smtClean="0"/>
              <a:t>18/10/2024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2E964AB-6613-E40C-1EEB-E66B0A71B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60DB996-E712-A9FB-52DA-66D8876D4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5C03E-7AF4-4104-9A58-7B35437EEF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033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287A7DC-982E-365C-EAB4-CA8B2069E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3E17-DD23-49DC-BA79-88E24842974F}" type="datetimeFigureOut">
              <a:rPr lang="pt-BR" smtClean="0"/>
              <a:t>18/10/2024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06943D4-6C76-FB9F-B4D9-498D8D5E0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0A3F3C2-EF87-13EB-E7D7-54BEF24AE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5C03E-7AF4-4104-9A58-7B35437EEF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4716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0D4871-F3DA-5BF2-C566-DC58C76CD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EEF3D1A-F34E-5B8E-90DC-6FFB8966C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884338F-B407-ACB0-7447-9C770C069B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2263EB9-538E-7D5D-95E2-A711CC4D1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3E17-DD23-49DC-BA79-88E24842974F}" type="datetimeFigureOut">
              <a:rPr lang="pt-BR" smtClean="0"/>
              <a:t>18/10/2024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9EE1721-68C0-55FE-CAE2-7E935BD28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59BA800-B398-F2F0-4E92-B2E211690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5C03E-7AF4-4104-9A58-7B35437EEF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5403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FDA4E0-C3DE-42F4-03F0-6C8370852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96E5B56-C139-2B69-0FD9-789F56ED2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1BE29ED-C369-A551-1A10-1E0AC2843F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41D6117-E285-EA6E-EE9B-138460EF8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3E17-DD23-49DC-BA79-88E24842974F}" type="datetimeFigureOut">
              <a:rPr lang="pt-BR" smtClean="0"/>
              <a:t>18/10/2024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B393839-A5ED-6D4E-C483-E4583A512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C5C00E7-FC1B-8F2C-6F7E-4DB7FF606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5C03E-7AF4-4104-9A58-7B35437EEF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9855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18E868E-99E9-D56F-6148-7895BFF61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F5E6D9F-7D06-C995-E6D8-81BBFFD6F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3D863CF-1DC3-FC02-13A7-F33EDF5D33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543E17-DD23-49DC-BA79-88E24842974F}" type="datetimeFigureOut">
              <a:rPr lang="pt-BR" smtClean="0"/>
              <a:t>18/10/2024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4575E25-AE2F-9C25-C91D-399FD0284B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5845CC5-CF76-8C5A-A0D7-AFB538B37E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35C03E-7AF4-4104-9A58-7B35437EEF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7677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56E85C-ED4B-D7A8-9461-915DBB1611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4834"/>
            <a:ext cx="9144000" cy="719528"/>
          </a:xfrm>
        </p:spPr>
        <p:txBody>
          <a:bodyPr>
            <a:normAutofit/>
          </a:bodyPr>
          <a:lstStyle/>
          <a:p>
            <a:r>
              <a:rPr lang="pt-BR" sz="2200" b="1" dirty="0">
                <a:latin typeface="Calibri" panose="020F0502020204030204" pitchFamily="34" charset="0"/>
                <a:ea typeface="Aptos" panose="020B0004020202020204" pitchFamily="34" charset="0"/>
              </a:rPr>
              <a:t>C</a:t>
            </a:r>
            <a:r>
              <a:rPr lang="pt-BR" sz="22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riminalização de condutas relacionadas à sexualidade</a:t>
            </a:r>
            <a:br>
              <a:rPr lang="pt-BR" sz="22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</a:br>
            <a:r>
              <a:rPr lang="pt-BR" sz="22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Evolução: </a:t>
            </a:r>
            <a:r>
              <a:rPr lang="pt-BR" sz="22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Estupro </a:t>
            </a:r>
            <a:endParaRPr lang="pt-BR" sz="2200" b="1" dirty="0">
              <a:solidFill>
                <a:srgbClr val="0070C0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804CC0F-F15F-C492-2C6D-E4BD7C81B3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9266" y="974362"/>
            <a:ext cx="8984104" cy="5883637"/>
          </a:xfrm>
        </p:spPr>
        <p:txBody>
          <a:bodyPr>
            <a:noAutofit/>
          </a:bodyPr>
          <a:lstStyle/>
          <a:p>
            <a:pPr algn="just"/>
            <a:r>
              <a:rPr lang="pt-BR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CC 1830 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A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rt.222: </a:t>
            </a:r>
            <a:r>
              <a:rPr lang="pt-BR" sz="20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 cópula carnal por meio de violência, ou ameaças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Penas: prisão de 3 a 12 anos, se a ofendida fosse “mulher honesta”; prisão de 1 mês a 2 anos, se a ofendida fosse “prostituta”.</a:t>
            </a:r>
          </a:p>
          <a:p>
            <a:pPr algn="just"/>
            <a:r>
              <a:rPr lang="pt-BR" sz="20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CP 1890 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A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rt.268: </a:t>
            </a:r>
            <a:r>
              <a:rPr lang="pt-BR" sz="2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acto pelo qual o homem abusa, com violência, de uma mulher.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Penas: 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prisão celular de 1 a 6 anos, se a ofendida fosse “mulher virgem ou não, mas honesta”; prisão celular de 6 meses a 2 anos, tratando-se de “mulher pública ou prostituta”.</a:t>
            </a:r>
          </a:p>
          <a:p>
            <a:pPr algn="just"/>
            <a:r>
              <a:rPr lang="pt-BR" sz="20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CP 1940 </a:t>
            </a:r>
            <a:r>
              <a:rPr lang="pt-BR" sz="20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(red. original)</a:t>
            </a:r>
            <a:r>
              <a:rPr lang="pt-BR" sz="20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A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rt.213</a:t>
            </a:r>
            <a:r>
              <a:rPr lang="pt-BR" sz="20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pt-BR" sz="2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Constranger mulher à conjunção carnal, mediante violência ou grave ameaça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Pena: reclusão de 3 a 8 anos.</a:t>
            </a:r>
          </a:p>
          <a:p>
            <a:pPr marL="449580" algn="just"/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Lei 8.069/90 (ECA) 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aumento da pena 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 reclusão de 4 a 10 anos, se a ofendida fosse menor de 14 anos (regra revogada pela Lei 9.281/96).</a:t>
            </a:r>
          </a:p>
          <a:p>
            <a:pPr marL="735330" indent="-285750" algn="just">
              <a:buFontTx/>
              <a:buChar char="-"/>
            </a:pP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Lei 8.072/90 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inclusão entre os crimes ditos “hediondos”; aumento da pena para reclusão de 6 a 10 anos.</a:t>
            </a:r>
            <a:endParaRPr lang="pt-BR" sz="2000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CP (vigente - Lei 12015/2009)</a:t>
            </a:r>
            <a:r>
              <a:rPr lang="pt-BR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</a:t>
            </a:r>
            <a:r>
              <a:rPr lang="pt-BR" sz="20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unificação dos tipos do estupro e do atentado violento ao pudor, com a nova definição de estupro: </a:t>
            </a:r>
            <a:r>
              <a:rPr lang="pt-B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Art.213. </a:t>
            </a:r>
            <a:r>
              <a:rPr lang="pt-BR" sz="2000" i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Constranger alguém, mediante violência ou grave ameaça, a ter conjunção carnal ou a praticar ou permitir que com ele se pratique outro ato libidinoso</a:t>
            </a:r>
            <a:r>
              <a:rPr lang="pt-BR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Pena: reclusão de 6 a 10 anos mantida, mas passando para 8 a 12 anos, se o (a) ofendido (a) for menor de 18 e maior de 14 anos.</a:t>
            </a:r>
            <a:endParaRPr lang="pt-B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t-BR" sz="2000" b="1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677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3F24D5-C5E3-4A93-753D-45B314C3B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400" b="1" dirty="0">
                <a:latin typeface="Calibri" panose="020F0502020204030204" pitchFamily="34" charset="0"/>
                <a:ea typeface="Aptos" panose="020B0004020202020204" pitchFamily="34" charset="0"/>
              </a:rPr>
              <a:t>C</a:t>
            </a:r>
            <a:r>
              <a:rPr lang="pt-BR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riminalização de condutas relacionadas à sexualidade</a:t>
            </a:r>
            <a:br>
              <a:rPr lang="pt-BR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</a:br>
            <a:r>
              <a:rPr lang="pt-BR" sz="24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Novos tipos de crimes</a:t>
            </a:r>
            <a:endParaRPr lang="pt-BR" sz="2400" dirty="0">
              <a:solidFill>
                <a:srgbClr val="00B050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A5A6C2-BB61-59D9-822A-1C42E3880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4026"/>
            <a:ext cx="10515600" cy="520158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Assédio sexual → CP (Lei 10224/2001) -</a:t>
            </a: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Art.216-A</a:t>
            </a: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pt-BR" sz="2400" i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Constranger alguém com o intuito de obter vantagem ou favorecimento sexual, prevalecendo-se o agente da sua condição de superior hierárquico ou ascendência inerentes ao exercício de emprego, cargo ou função. </a:t>
            </a:r>
            <a:r>
              <a:rPr lang="pt-BR" sz="24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Pena: detenção de 1 a 2 anos.</a:t>
            </a:r>
          </a:p>
          <a:p>
            <a:pPr marL="0" indent="0" algn="just">
              <a:buNone/>
            </a:pPr>
            <a:r>
              <a:rPr lang="pt-B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Importunação sexual → CP (Lei 13718/2018) -</a:t>
            </a: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Art.215-A</a:t>
            </a: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pt-BR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Praticar contra alguém e sem a sua anuência ato libidinoso com o objetivo de satisfazer a própria lascívia ou a de terceiro. </a:t>
            </a:r>
            <a:r>
              <a:rPr lang="pt-BR" sz="24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Pena: reclusão de 1 a 5 anos.</a:t>
            </a:r>
          </a:p>
          <a:p>
            <a:pPr marL="0" indent="0" algn="just">
              <a:buNone/>
            </a:pPr>
            <a:r>
              <a:rPr lang="pt-B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Divulgação de cena de estupro ou de cena de estupro de vulnerável, de cena de sexo ou de pornografia → CP (Lei 13718/2018) -</a:t>
            </a: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Art.218-C</a:t>
            </a: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pt-BR" sz="2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Oferecer, trocar, disponibilizar, transmitir, vender ou expor à venda, distribuir, publicar ou divulgar, por qualquer meio - inclusive por meio de comunicação de massa ou sistema de informática ou telemática -, fotografia, vídeo ou outro registro audiovisual que contenha cena de estupro ou de estupro de vulnerável ou que faça apologia ou induza a sua prática, ou, sem o consentimento da vítima, cena de sexo, nudez ou pornografia. </a:t>
            </a:r>
            <a:r>
              <a:rPr lang="pt-BR" sz="24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Pena: reclusão de 1 a 5 anos.</a:t>
            </a:r>
          </a:p>
          <a:p>
            <a:pPr marL="0" indent="0" algn="just">
              <a:buNone/>
            </a:pPr>
            <a:r>
              <a:rPr lang="pt-B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Registro não autorizado da intimidade sexual → CP (Lei 13772/2018) -</a:t>
            </a: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Art.216-B</a:t>
            </a: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Produzir, fotografar, filmar ou registrar, por qualquer meio, conteúdo com cena de nudez ou ato sexual ou libidinoso de caráter íntimo e privado sem autorização dos participantes. </a:t>
            </a: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Pena: detenção de 6 meses a 1 ano e multa</a:t>
            </a:r>
            <a:r>
              <a:rPr lang="pt-BR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Par. único</a:t>
            </a:r>
            <a:r>
              <a:rPr lang="pt-BR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pt-BR" sz="2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mesma pena incorre quem realiza montagem em fotografia, vídeo, áudio ou qualquer outro registro com o fim de incluir pessoa em cena de nudez ou ato sexual ou libidinoso de caráter íntimo.  </a:t>
            </a:r>
          </a:p>
          <a:p>
            <a:pPr marL="0" indent="0">
              <a:buNone/>
            </a:pPr>
            <a:endParaRPr lang="pt-BR" sz="24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pt-BR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sz="1800" i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74905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16CBAB-824D-2D49-DB09-022DF5211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400" b="1" dirty="0">
                <a:latin typeface="Calibri" panose="020F0502020204030204" pitchFamily="34" charset="0"/>
                <a:ea typeface="Aptos" panose="020B0004020202020204" pitchFamily="34" charset="0"/>
              </a:rPr>
              <a:t>C</a:t>
            </a:r>
            <a:r>
              <a:rPr lang="pt-BR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riminalização de condutas relacionadas à sexualidade</a:t>
            </a:r>
            <a:br>
              <a:rPr lang="pt-BR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</a:br>
            <a:r>
              <a:rPr lang="pt-BR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Evolução: </a:t>
            </a:r>
            <a:r>
              <a:rPr lang="pt-BR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Causas de aumento de pena</a:t>
            </a:r>
            <a:endParaRPr lang="pt-BR" sz="2400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3B373DB-3EEA-C3C5-7879-8B12AF818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16731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CP 1890</a:t>
            </a:r>
            <a:r>
              <a:rPr lang="pt-B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Art.273 </a:t>
            </a: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 o agente casado, ministro de qualquer confissão religiosa, ascendente, irmão, cunhado, tutor, curador, encarregado da educação ou guarda, ou que por qualquer outro título tenha autoridade sobre o ofendido e, no caso de ofendidas mulheres, criado ou doméstico desta ou de pessoa da sua família.</a:t>
            </a:r>
          </a:p>
          <a:p>
            <a:pPr marL="0" indent="0" algn="just">
              <a:buNone/>
            </a:pPr>
            <a:r>
              <a:rPr lang="pt-BR" sz="22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CP 1940 </a:t>
            </a:r>
            <a:r>
              <a:rPr lang="pt-BR" sz="22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(red. original) </a:t>
            </a:r>
            <a:r>
              <a:rPr lang="pt-B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pt-BR" sz="2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 226</a:t>
            </a:r>
            <a:r>
              <a:rPr lang="pt-B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R</a:t>
            </a: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elações especiais do agente com o ofendido (ascendente, pai adotivo, padrasto, irmão, tutor ou curador, preceptor ou empregador ou pessoa que por qualquer outro título tenha autoridade sobre o ofendido), acrescentando como causa de aumento de pena o concurso de agentes. O fato de ser o agente casado também continuou a constituir causa de aumento de pena.</a:t>
            </a:r>
          </a:p>
          <a:p>
            <a:pPr marL="457200" lvl="1" indent="0" algn="just">
              <a:buNone/>
            </a:pPr>
            <a:r>
              <a:rPr lang="pt-BR" sz="22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Lei 11106/2005 </a:t>
            </a:r>
            <a:r>
              <a:rPr lang="pt-B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exclui o fato de ser o agente casado. Acrescenta nas relações especiais do agente </a:t>
            </a: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madrastas, tios, cônjuges e companheiros do ofendido.</a:t>
            </a:r>
          </a:p>
          <a:p>
            <a:pPr marL="457200" lvl="2" indent="0" algn="just">
              <a:buNone/>
            </a:pPr>
            <a:r>
              <a:rPr lang="pt-BR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Lei 12015/2009 </a:t>
            </a:r>
            <a:r>
              <a:rPr lang="pt-B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pt-BR" sz="2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Art.234-A</a:t>
            </a:r>
            <a:r>
              <a:rPr lang="pt-B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pt-BR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 de qualquer dos crimes ditos sexuais resultar gravidez e se </a:t>
            </a:r>
            <a:r>
              <a:rPr lang="pt-BR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agente transmite à vítima doença sexualmente transmissível </a:t>
            </a:r>
            <a:endParaRPr lang="pt-BR" sz="2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 algn="just">
              <a:buNone/>
            </a:pPr>
            <a:r>
              <a:rPr lang="pt-BR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Lei 13718/2018 </a:t>
            </a:r>
            <a:r>
              <a:rPr lang="pt-B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pt-BR" sz="2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Art.234-A</a:t>
            </a:r>
            <a:r>
              <a:rPr lang="pt-B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ser a vítima idosa ou pessoa com deficiência; estupro corretivo; estupro coletivo. </a:t>
            </a:r>
          </a:p>
        </p:txBody>
      </p:sp>
    </p:spTree>
    <p:extLst>
      <p:ext uri="{BB962C8B-B14F-4D97-AF65-F5344CB8AC3E}">
        <p14:creationId xmlns:p14="http://schemas.microsoft.com/office/powerpoint/2010/main" val="2284669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16B9DD-D720-3FFA-E369-57522FA2A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400" b="1" dirty="0">
                <a:latin typeface="Calibri" panose="020F0502020204030204" pitchFamily="34" charset="0"/>
                <a:ea typeface="Aptos" panose="020B0004020202020204" pitchFamily="34" charset="0"/>
              </a:rPr>
              <a:t>C</a:t>
            </a:r>
            <a:r>
              <a:rPr lang="pt-BR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riminalização de condutas relacionadas à sexualidade</a:t>
            </a:r>
            <a:br>
              <a:rPr lang="pt-BR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</a:br>
            <a:r>
              <a:rPr lang="pt-BR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Evolução: </a:t>
            </a:r>
            <a:r>
              <a:rPr lang="pt-BR" sz="2400" b="1" dirty="0">
                <a:solidFill>
                  <a:srgbClr val="FF0000"/>
                </a:solidFill>
                <a:latin typeface="Calibri" panose="020F0502020204030204" pitchFamily="34" charset="0"/>
                <a:ea typeface="Aptos" panose="020B0004020202020204" pitchFamily="34" charset="0"/>
              </a:rPr>
              <a:t>Extinção da punibilidade: r</a:t>
            </a:r>
            <a:r>
              <a:rPr lang="pt-BR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elevância do casamento</a:t>
            </a:r>
            <a:endParaRPr lang="pt-BR" sz="24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9BF0CF7-6779-D0B0-6975-94F6DDDAB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CC 1830 </a:t>
            </a:r>
            <a:r>
              <a:rPr lang="pt-B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pt-BR" sz="2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CP 1890 </a:t>
            </a:r>
            <a:r>
              <a:rPr lang="pt-B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pt-BR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casamento do réu com a ofendida como causa de extinção da punibilidade.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pt-BR" sz="2200" b="1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pt-BR" sz="22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CP 1940 </a:t>
            </a:r>
            <a:r>
              <a:rPr lang="pt-BR" sz="22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(red. original) </a:t>
            </a:r>
            <a:r>
              <a:rPr lang="pt-B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 107, item VII: mantido o casamento do réu com a ofendida como causa de extinção da punibilidade.</a:t>
            </a:r>
          </a:p>
          <a:p>
            <a:pPr marL="457200" lvl="1" indent="0" algn="just">
              <a:buNone/>
            </a:pP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Lei 6416/77 </a:t>
            </a:r>
            <a:r>
              <a:rPr lang="pt-B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acrescentou o item VIII, prevendo a </a:t>
            </a: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hipótese do casamento da ofendida com terceiro, salvo se se tratasse de crimes cometidos com violência ou grave ameaça, desde que ela não requeresse o prosseguimento da ação penal no prazo de sessenta dias a contar da celebração do casamento. </a:t>
            </a:r>
          </a:p>
          <a:p>
            <a:pPr marL="0" indent="0" algn="just">
              <a:buNone/>
            </a:pPr>
            <a:endParaRPr lang="pt-BR" sz="2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pt-BR" sz="22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Revogação</a:t>
            </a: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somente com a </a:t>
            </a:r>
            <a:r>
              <a:rPr lang="pt-BR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Lei 11.106/2005</a:t>
            </a: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343519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F6CC27-5541-36A0-B0AF-61CB8E051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400" b="1" dirty="0">
                <a:latin typeface="Calibri" panose="020F0502020204030204" pitchFamily="34" charset="0"/>
                <a:ea typeface="Aptos" panose="020B0004020202020204" pitchFamily="34" charset="0"/>
              </a:rPr>
              <a:t>C</a:t>
            </a:r>
            <a:r>
              <a:rPr lang="pt-BR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riminalização de condutas relacionadas à sexualidade</a:t>
            </a:r>
            <a:br>
              <a:rPr lang="pt-BR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</a:br>
            <a:r>
              <a:rPr lang="pt-BR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Evolução: </a:t>
            </a:r>
            <a:r>
              <a:rPr lang="pt-BR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Iniciativa da ação penal</a:t>
            </a:r>
            <a:endParaRPr lang="pt-BR" sz="2400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9BA83A4-6119-E590-A893-B50813F47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3496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sz="2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CP 1890 </a:t>
            </a:r>
            <a:r>
              <a:rPr lang="pt-B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Art.274 </a:t>
            </a:r>
            <a:r>
              <a:rPr lang="pt-BR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ação penal de iniciativa privada, excetuando-se somente as hipóteses de ser a ofendida miserável ou asilada em estabelecimento de caridade; se da violência resultasse morte, perigo de vida ou alteração grave da saúde da ofendida; se o crime fosse perpetrado com abuso do pátrio poder ou da autoridade de tutor, curador ou preceptor.</a:t>
            </a:r>
          </a:p>
          <a:p>
            <a:pPr marL="0" indent="0" algn="just">
              <a:buNone/>
            </a:pPr>
            <a:endParaRPr lang="pt-B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pt-BR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2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CP 1940 </a:t>
            </a:r>
            <a:r>
              <a:rPr lang="pt-BR" sz="22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(red. original) </a:t>
            </a:r>
            <a:r>
              <a:rPr lang="pt-B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Art.225. </a:t>
            </a: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ação penal de iniciativa privada, excetuando as hipóteses da vítima ou seus pais não poderem prover às despesas do processo, caso em que a ação penal seria de iniciativa do MP, mas condicionada à representação; e o cometimento do crime com abuso do pátrio poder ou da qualidade de padrasto, tutor ou curador, hipótese em que se teria ação penal de iniciativa pública incondicionada.</a:t>
            </a:r>
          </a:p>
          <a:p>
            <a:pPr marL="457200" lvl="1" indent="0" algn="just">
              <a:buNone/>
            </a:pPr>
            <a:r>
              <a:rPr lang="pt-BR" sz="22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Lei 12015/2009 </a:t>
            </a:r>
            <a:r>
              <a:rPr lang="pt-B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ação penal de iniciativa do MP condicionada à representação, sendo, porém, tal iniciativa incondicionada se a vítima fosse menor de 18 anos ou pessoa vulnerável. </a:t>
            </a:r>
          </a:p>
          <a:p>
            <a:pPr marL="0" indent="0" algn="just">
              <a:buNone/>
            </a:pPr>
            <a:endParaRPr lang="pt-BR" sz="2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 algn="just">
              <a:buNone/>
            </a:pPr>
            <a:r>
              <a:rPr lang="pt-BR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CP (vigente - </a:t>
            </a:r>
            <a:r>
              <a:rPr lang="pt-BR" sz="22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Lei 13.718/2018 </a:t>
            </a:r>
            <a:r>
              <a:rPr lang="pt-BR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pt-B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pt-BR" sz="2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Art.225:</a:t>
            </a:r>
            <a:r>
              <a:rPr lang="pt-B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</a:t>
            </a: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ção penal de iniciativa pública incondicionada.</a:t>
            </a:r>
            <a:r>
              <a:rPr lang="pt-B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42207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50F185-99AF-F126-6803-506F5E29D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400" b="1" dirty="0">
                <a:latin typeface="Calibri" panose="020F0502020204030204" pitchFamily="34" charset="0"/>
                <a:ea typeface="Aptos" panose="020B0004020202020204" pitchFamily="34" charset="0"/>
              </a:rPr>
              <a:t>C</a:t>
            </a:r>
            <a:r>
              <a:rPr lang="pt-BR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riminalização de condutas relacionadas à sexualidade</a:t>
            </a:r>
            <a:br>
              <a:rPr lang="pt-BR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</a:br>
            <a:r>
              <a:rPr lang="pt-BR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Evolução: </a:t>
            </a:r>
            <a:r>
              <a:rPr lang="pt-BR" sz="24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Estupro de vulnerável </a:t>
            </a:r>
            <a:endParaRPr lang="pt-BR" sz="2400" dirty="0">
              <a:solidFill>
                <a:srgbClr val="00B050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1A79EC4-DC8E-7F65-CF33-9D41F6DD7A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3652"/>
            <a:ext cx="10515600" cy="4123311"/>
          </a:xfrm>
        </p:spPr>
        <p:txBody>
          <a:bodyPr/>
          <a:lstStyle/>
          <a:p>
            <a:pPr marL="0" indent="0">
              <a:buNone/>
            </a:pPr>
            <a:r>
              <a:rPr lang="pt-BR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CP – Artigo 217-A introduzido pela Lei 12015/2009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pt-BR" sz="2400" i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pt-BR" sz="2400" i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 217-A.  Ter conjunção carnal ou praticar outro ato libidinoso com menor de 14 (catorze) anos:</a:t>
            </a:r>
            <a:endParaRPr lang="pt-B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Pena - reclusão, de 8 (oito) a 15 (quinze) anos.               </a:t>
            </a:r>
            <a:endParaRPr lang="pt-B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§ 1</a:t>
            </a:r>
            <a:r>
              <a:rPr lang="pt-BR" sz="2400" i="1" u="sng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pt-BR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Incorre na mesma pena quem pratica as ações descritas no caput com alguém que, por enfermidade ou deficiência mental, não tem o necessário discernimento para a prática do ato, ou que, por qualquer outra  causa, não pode oferecer resistência.       </a:t>
            </a:r>
            <a:r>
              <a:rPr lang="pt-BR" sz="20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 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0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    </a:t>
            </a:r>
            <a:endParaRPr lang="pt-B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04086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F7FE3D-F376-3F06-B8C3-1F554A618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200" b="1" dirty="0">
                <a:latin typeface="Calibri" panose="020F0502020204030204" pitchFamily="34" charset="0"/>
                <a:ea typeface="Aptos" panose="020B0004020202020204" pitchFamily="34" charset="0"/>
              </a:rPr>
              <a:t>C</a:t>
            </a:r>
            <a:r>
              <a:rPr lang="pt-BR" sz="22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riminalização de condutas relacionadas à sexualidade</a:t>
            </a:r>
            <a:br>
              <a:rPr lang="pt-BR" sz="22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</a:br>
            <a:r>
              <a:rPr lang="pt-BR" sz="22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Evolução: </a:t>
            </a:r>
            <a:r>
              <a:rPr lang="pt-BR" sz="22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Atentado violento ao pudor </a:t>
            </a:r>
            <a:endParaRPr lang="pt-BR" sz="2200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7D8BBED-C3CC-454C-3393-247B072BC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9056"/>
            <a:ext cx="10515600" cy="541894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pt-BR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pt-BR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CC 1830 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A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rt.223: </a:t>
            </a:r>
            <a:r>
              <a:rPr lang="pt-BR" sz="2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quando houver simples ofensa pessoal para fim libidinoso, causando dor ou algum mal corpóreo a alguma mulher, sem que se verifique a cópula carnal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Penas: prisão de 1 a 6 meses, além da pena correspondente à violência.</a:t>
            </a:r>
          </a:p>
          <a:p>
            <a:pPr marL="0" indent="0" algn="just">
              <a:buNone/>
            </a:pPr>
            <a:r>
              <a:rPr lang="pt-BR" sz="20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CP 1890 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A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rt.266: </a:t>
            </a:r>
            <a:r>
              <a:rPr lang="pt-BR" sz="2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Atentar contra o pudor de pessoa de um ou de outro sexo, por meio de violência ou ameaça, com o fim de saciar paixões lascivas ou por depravação moral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Pena: prisão celular de 1 a 6 anos.</a:t>
            </a:r>
          </a:p>
          <a:p>
            <a:pPr marL="457200" lvl="1" indent="0" algn="just">
              <a:buNone/>
            </a:pPr>
            <a:r>
              <a:rPr lang="pt-BR" sz="20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Consolidação Leis Penais (1932) 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pena máxima diminuída para prisão celular de 3 anos.</a:t>
            </a:r>
          </a:p>
          <a:p>
            <a:pPr marL="457200" lvl="1" indent="0" algn="just">
              <a:buNone/>
            </a:pPr>
            <a:endParaRPr lang="pt-BR" sz="2000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 algn="just">
              <a:buNone/>
            </a:pPr>
            <a:r>
              <a:rPr lang="pt-BR" sz="20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CP 1940 </a:t>
            </a:r>
            <a:r>
              <a:rPr lang="pt-BR" sz="20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(red. original) 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Ainda distinguindo atentado violento ao pudor (art. 214) do estupro, previa penas de reclusão de 2 a 7 anos (art. 214. </a:t>
            </a:r>
            <a:r>
              <a:rPr lang="pt-BR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Constranger alguém, mediante violência ou grave ameaça, a praticar ou permitir que com ele se pratique ato libidinoso diverso da conjunção carnal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).</a:t>
            </a:r>
            <a:r>
              <a:rPr lang="pt-BR" sz="20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457200" lvl="2" indent="0" algn="just">
              <a:buNone/>
            </a:pPr>
            <a:r>
              <a:rPr lang="pt-B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Lei 8.069/90 (ECA) 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aumento da pena </a:t>
            </a:r>
            <a:r>
              <a:rPr lang="pt-B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 reclusão de 3 a 9 anos, se o (a) ofendido (a) fosse menor de 14 anos (regra revogada pela Lei 9.281/96).</a:t>
            </a:r>
          </a:p>
          <a:p>
            <a:pPr marL="735330" indent="-285750" algn="just">
              <a:buFontTx/>
              <a:buChar char="-"/>
            </a:pP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Lei 8.072/90 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inclusão entre os crimes ditos “hediondos”; aumento da pena para reclusão de 6 a 10 anos.</a:t>
            </a:r>
            <a:endParaRPr lang="pt-BR" sz="2000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pt-B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CP (vigente - Lei 12015/2009)</a:t>
            </a:r>
            <a:r>
              <a:rPr lang="pt-BR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</a:t>
            </a:r>
            <a:r>
              <a:rPr lang="pt-BR" sz="20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tipo de crime do atentado violento ao pudor desaparece, sendo incorporado ao tipo de crime do estupro. </a:t>
            </a:r>
          </a:p>
          <a:p>
            <a:pPr marL="220980" indent="0" algn="just">
              <a:buNone/>
            </a:pPr>
            <a:endParaRPr lang="pt-BR" sz="1800" i="1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406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7A9BFD-5F3A-18B2-DF3C-B1BC1D0EA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400" b="1" dirty="0">
                <a:latin typeface="Calibri" panose="020F0502020204030204" pitchFamily="34" charset="0"/>
                <a:ea typeface="Aptos" panose="020B0004020202020204" pitchFamily="34" charset="0"/>
              </a:rPr>
              <a:t>C</a:t>
            </a:r>
            <a:r>
              <a:rPr lang="pt-BR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riminalização de condutas relacionadas à sexualidade</a:t>
            </a:r>
            <a:br>
              <a:rPr lang="pt-BR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</a:br>
            <a:r>
              <a:rPr lang="pt-BR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Evolução: </a:t>
            </a:r>
            <a:r>
              <a:rPr lang="pt-BR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Defloramento e sedução</a:t>
            </a:r>
            <a:endParaRPr lang="pt-BR" sz="2400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96B9B31-EC80-B4BF-7544-B170675AE0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pt-BR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CC 1830 </a:t>
            </a:r>
            <a:r>
              <a:rPr lang="pt-B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A</a:t>
            </a: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rt.219: </a:t>
            </a:r>
            <a:r>
              <a:rPr lang="pt-BR" sz="2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deflorar mulher virgem, menor de 17 anos</a:t>
            </a: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    Art.224: </a:t>
            </a:r>
            <a:r>
              <a:rPr lang="pt-BR" sz="2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seduzir mulher honesta, menor de 17 anos, e ter com ela cópula carnal.</a:t>
            </a:r>
            <a:endParaRPr lang="pt-BR" sz="2200" i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Penas: </a:t>
            </a:r>
            <a:r>
              <a:rPr lang="pt-BR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desterro para fora da comarca de residência da ofendida por 1 a 3 anos e provimento de dote</a:t>
            </a: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22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CP 1890 </a:t>
            </a:r>
            <a:r>
              <a:rPr lang="pt-B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A</a:t>
            </a: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rt.268: </a:t>
            </a:r>
            <a:r>
              <a:rPr lang="pt-BR" sz="2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deflorar mulher de menor idade, empregando sedução, engano ou fraude. </a:t>
            </a:r>
            <a:r>
              <a:rPr lang="pt-BR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Pena:</a:t>
            </a:r>
            <a:r>
              <a:rPr lang="pt-BR" sz="2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prisão celular de 1 a 4 anos. </a:t>
            </a:r>
          </a:p>
          <a:p>
            <a:pPr marL="0" indent="0" algn="just">
              <a:buNone/>
            </a:pPr>
            <a:r>
              <a:rPr lang="pt-BR" sz="22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CP 1940 </a:t>
            </a:r>
            <a:r>
              <a:rPr lang="pt-BR" sz="22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(red. original) </a:t>
            </a:r>
            <a:r>
              <a:rPr lang="pt-B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 218. </a:t>
            </a:r>
            <a:r>
              <a:rPr lang="pt-BR" sz="22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Seduzir mulher virgem, menor de 18 anos e maior de 14 anos, e ter com ela conjunção carnal, aproveitando-se de sua inexperiência ou justificável confiança</a:t>
            </a: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Pena: reclusão de 2 a 4 anos.</a:t>
            </a:r>
          </a:p>
          <a:p>
            <a:pPr marL="0" indent="0" algn="just">
              <a:buNone/>
            </a:pPr>
            <a:r>
              <a:rPr lang="pt-BR" sz="22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Descrimi</a:t>
            </a: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nalização somente com a </a:t>
            </a:r>
            <a:r>
              <a:rPr lang="pt-BR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Lei 11.106/2005</a:t>
            </a: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624204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DC9A92-A228-63A1-8409-0990B6778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400" b="1" dirty="0">
                <a:latin typeface="Calibri" panose="020F0502020204030204" pitchFamily="34" charset="0"/>
                <a:ea typeface="Aptos" panose="020B0004020202020204" pitchFamily="34" charset="0"/>
              </a:rPr>
              <a:t>C</a:t>
            </a:r>
            <a:r>
              <a:rPr lang="pt-BR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riminalização de condutas relacionadas à sexualidade</a:t>
            </a:r>
            <a:br>
              <a:rPr lang="pt-BR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</a:br>
            <a:r>
              <a:rPr lang="pt-BR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Evolução: </a:t>
            </a:r>
            <a:r>
              <a:rPr lang="pt-BR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Rapto</a:t>
            </a:r>
            <a:endParaRPr lang="pt-BR" sz="2400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0E07555-A8A9-0EA3-880F-561F853A4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8977"/>
            <a:ext cx="10515600" cy="508166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pt-BR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CC 1830 </a:t>
            </a:r>
            <a:r>
              <a:rPr lang="pt-B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A</a:t>
            </a: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rt.226: </a:t>
            </a:r>
            <a:r>
              <a:rPr lang="pt-BR" sz="2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Tirar para fim libidinoso, por violência, qualquer mulher da casa ou lugar em que estiver</a:t>
            </a: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Penas: prisão com trabalho de 2 a 10 anos e provimento de dote. </a:t>
            </a: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Art.227: </a:t>
            </a:r>
            <a:r>
              <a:rPr lang="pt-BR" sz="2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Tirar para fim libidinoso por meio de afagos e promessas alguma mulher virgem, ou reputada tal, que seja menor de 17 anos, de casa de seu pai, tutor, curador, ou outra qualquer pessoa em cujo poder, ou guarda estiver</a:t>
            </a: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Penas: prisão de 1 a 3 anos e provimento de dote.</a:t>
            </a:r>
            <a:endParaRPr lang="pt-BR" sz="2400" i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24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CP 1890 </a:t>
            </a:r>
            <a:r>
              <a:rPr lang="pt-B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A</a:t>
            </a: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rt.270: </a:t>
            </a:r>
            <a:r>
              <a:rPr lang="pt-BR" sz="2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Tirar do lar doméstico, para fim libidinoso, qualquer mulher honesta, de maior ou menor idade, solteira, casada ou viúva, atraindo-a por sedução ou emboscada, ou obrigando-a por violência, não se verificando a satisfação dos gozos genésicos</a:t>
            </a:r>
            <a:r>
              <a:rPr lang="pt-BR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Pena:</a:t>
            </a:r>
            <a:r>
              <a:rPr lang="pt-BR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prisão celular de 1 a 4 anos. § 1º. </a:t>
            </a:r>
            <a:r>
              <a:rPr lang="pt-BR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 a raptada for maior de 16 e menor de 21 anos e prestar seu consentimento</a:t>
            </a: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Pena: prisão celular de 1 a 3 anos. </a:t>
            </a:r>
          </a:p>
          <a:p>
            <a:pPr marL="0" indent="0" algn="just">
              <a:buNone/>
            </a:pPr>
            <a:r>
              <a:rPr lang="pt-BR" sz="24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CP 1940 </a:t>
            </a:r>
            <a:r>
              <a:rPr lang="pt-BR" sz="2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(red. original) </a:t>
            </a:r>
            <a:r>
              <a:rPr lang="pt-B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 219. Raptar mulher honesta, mediante violência, grave ameaça ou fraude, para fim libidinoso. Pena: reclusão de 2 a 4 anos. Art. 220. Se a raptada é maior de 14 anos e menor de 21 e o rapto se dá com seu consentimento. Pena: detenção de 1 a 3 anos.</a:t>
            </a:r>
          </a:p>
          <a:p>
            <a:pPr marL="0" indent="0" algn="just">
              <a:buNone/>
            </a:pPr>
            <a:r>
              <a:rPr lang="pt-BR" sz="2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Descrimi</a:t>
            </a:r>
            <a:r>
              <a:rPr lang="pt-BR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nalização somente com a </a:t>
            </a:r>
            <a:r>
              <a:rPr lang="pt-BR" sz="2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Lei 11.106/2005</a:t>
            </a:r>
            <a:r>
              <a:rPr lang="pt-BR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26892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A61F56-E469-A74E-A1CD-C2518DD5A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400" b="1" dirty="0">
                <a:latin typeface="Calibri" panose="020F0502020204030204" pitchFamily="34" charset="0"/>
                <a:ea typeface="Aptos" panose="020B0004020202020204" pitchFamily="34" charset="0"/>
              </a:rPr>
              <a:t>C</a:t>
            </a:r>
            <a:r>
              <a:rPr lang="pt-BR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riminalização de condutas relacionadas à sexualidade</a:t>
            </a:r>
            <a:br>
              <a:rPr lang="pt-BR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</a:br>
            <a:r>
              <a:rPr lang="pt-BR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Evolução: </a:t>
            </a:r>
            <a:r>
              <a:rPr lang="pt-BR" sz="2400" b="1" dirty="0">
                <a:solidFill>
                  <a:srgbClr val="0070C0"/>
                </a:solidFill>
                <a:latin typeface="Calibri" panose="020F0502020204030204" pitchFamily="34" charset="0"/>
                <a:ea typeface="Aptos" panose="020B0004020202020204" pitchFamily="34" charset="0"/>
              </a:rPr>
              <a:t>Corrupção de menores</a:t>
            </a:r>
            <a:endParaRPr lang="pt-BR" sz="24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2C4E38F-0ACB-1619-7E8B-366B084FC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249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CP 1890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Art.266 (...). </a:t>
            </a:r>
            <a:r>
              <a:rPr lang="pt-BR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Par. único. </a:t>
            </a:r>
            <a:r>
              <a:rPr lang="pt-BR" sz="2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mesma pena incorrerá aquele que corromper pessoa de menor idade, praticando com ela ou contra ela atos de libidinagem.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Pena era prisão celular de 1 a 6 anos.</a:t>
            </a:r>
          </a:p>
          <a:p>
            <a:pPr marL="457200" lvl="1" indent="0" algn="just">
              <a:buNone/>
            </a:pPr>
            <a:r>
              <a:rPr lang="pt-BR" sz="20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Consolidação Leis Penais (1932) 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pena passa a ser prisão celular de 2 a 4 anos. </a:t>
            </a:r>
          </a:p>
          <a:p>
            <a:pPr marL="914400" lvl="2" indent="0" algn="just">
              <a:buNone/>
            </a:pPr>
            <a:r>
              <a:rPr lang="pt-B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Criação de nova figura: 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Art.266 (...) § 1º. </a:t>
            </a:r>
            <a:r>
              <a:rPr lang="pt-BR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pt-BR" i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xcitar, favorecer ou facilitar a corrupção de pessoa de um ou de outro sexo, menor de 21 anos, induzindo-a à prática de atos desonestos, viciando a sua inocência ou pervertendo-lhe de qualquer modo seu senso moral</a:t>
            </a:r>
            <a:r>
              <a:rPr lang="pt-BR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. Pena: prisão celular de 6 meses a 2 anos.</a:t>
            </a:r>
            <a:endParaRPr lang="pt-BR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 algn="just">
              <a:buNone/>
            </a:pPr>
            <a:r>
              <a:rPr lang="pt-BR" sz="20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CP 1940 </a:t>
            </a:r>
            <a:r>
              <a:rPr lang="pt-BR" sz="20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(red. original) 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Art.218. </a:t>
            </a:r>
            <a:r>
              <a:rPr lang="pt-BR" sz="20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Corromper ou facilitar a corrupção de pessoa maior de 14 e menor de 18 anos, com ela praticando ato de libidinagem, ou induzindo-a a praticá-lo ou presenciá-lo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pt-BR" sz="20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Pena: reclusão de 1 a 4 anos.</a:t>
            </a:r>
          </a:p>
          <a:p>
            <a:pPr marL="0" lvl="1" indent="0" algn="just">
              <a:buNone/>
            </a:pPr>
            <a:r>
              <a:rPr lang="pt-B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CP (vigente - Lei 12015/2009)</a:t>
            </a:r>
            <a:endParaRPr lang="pt-BR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 algn="just">
              <a:buNone/>
            </a:pP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pt-BR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Art.218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pt-BR" sz="2000" i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nduzir alguém menor de 14 anos a satisfazer a lascívia de outrem</a:t>
            </a:r>
            <a:r>
              <a:rPr lang="pt-BR" sz="20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. Pena: reclusão de 2 a 5 anos.</a:t>
            </a:r>
          </a:p>
          <a:p>
            <a:pPr marL="0" lvl="1" indent="0" algn="just">
              <a:buNone/>
            </a:pPr>
            <a:r>
              <a:rPr lang="pt-BR" sz="2000" dirty="0">
                <a:latin typeface="Calibri" panose="020F0502020204030204" pitchFamily="34" charset="0"/>
                <a:ea typeface="Aptos" panose="020B0004020202020204" pitchFamily="34" charset="0"/>
              </a:rPr>
              <a:t>	</a:t>
            </a:r>
            <a:r>
              <a:rPr lang="pt-BR" sz="2000" b="1" dirty="0">
                <a:latin typeface="Calibri" panose="020F0502020204030204" pitchFamily="34" charset="0"/>
                <a:ea typeface="Aptos" panose="020B0004020202020204" pitchFamily="34" charset="0"/>
              </a:rPr>
              <a:t>Art.218-A</a:t>
            </a:r>
            <a:r>
              <a:rPr lang="pt-BR" sz="2000" dirty="0">
                <a:latin typeface="Calibri" panose="020F0502020204030204" pitchFamily="34" charset="0"/>
                <a:ea typeface="Aptos" panose="020B0004020202020204" pitchFamily="34" charset="0"/>
              </a:rPr>
              <a:t>. </a:t>
            </a:r>
            <a:r>
              <a:rPr lang="pt-BR" sz="2000" i="1" dirty="0">
                <a:latin typeface="Calibri" panose="020F0502020204030204" pitchFamily="34" charset="0"/>
                <a:ea typeface="Aptos" panose="020B0004020202020204" pitchFamily="34" charset="0"/>
              </a:rPr>
              <a:t>P</a:t>
            </a:r>
            <a:r>
              <a:rPr lang="pt-BR" sz="2000" i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raticar, na presença de alguém menor de 14 anos, ou induzi-lo a presenciar, conjunção carnal ou outro ato libidinoso, a fim de satisfazer lascívia própria ou de outrem</a:t>
            </a:r>
            <a:r>
              <a:rPr lang="pt-BR" sz="20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. Pena: reclusão de 2 a 4 anos.</a:t>
            </a:r>
            <a:endParaRPr lang="pt-B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pt-B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pt-BR" sz="20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257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57C63E-AFAA-99EF-F895-D7AB83541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400" b="1" dirty="0">
                <a:latin typeface="Calibri" panose="020F0502020204030204" pitchFamily="34" charset="0"/>
                <a:ea typeface="Aptos" panose="020B0004020202020204" pitchFamily="34" charset="0"/>
              </a:rPr>
              <a:t>C</a:t>
            </a:r>
            <a:r>
              <a:rPr lang="pt-BR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riminalização de condutas relacionadas à sexualidade</a:t>
            </a:r>
            <a:br>
              <a:rPr lang="pt-BR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</a:br>
            <a:r>
              <a:rPr lang="pt-BR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Evolução: </a:t>
            </a:r>
            <a:r>
              <a:rPr lang="pt-BR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Violação sexual mediante fraude</a:t>
            </a:r>
            <a:endParaRPr lang="pt-BR" sz="24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9EB6973-6488-F2D7-FD07-FEDB61A2A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sz="24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CP 1940 </a:t>
            </a:r>
            <a:r>
              <a:rPr lang="pt-BR" sz="2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(red. original): Introdução dos tipos de posse sexual mediante fraude (Art.215. </a:t>
            </a:r>
            <a:r>
              <a:rPr lang="pt-BR" sz="2400" i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 conjunção carnal com mulher honesta, mediante fraude</a:t>
            </a:r>
            <a:r>
              <a:rPr lang="pt-BR" sz="2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Pena: reclusão de 1 a 3 anos) e atentado ao pudor mediante fraude (Art.216. </a:t>
            </a:r>
            <a:r>
              <a:rPr lang="pt-BR" sz="2400" i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Induzir mulher honesta, mediante fraude, a praticar ou permitir que com ela se pratique ato libidinoso diverso da conjunção carnal</a:t>
            </a:r>
            <a:r>
              <a:rPr lang="pt-BR" sz="2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Pena: reclusão de 1 a 2 anos).</a:t>
            </a:r>
          </a:p>
          <a:p>
            <a:pPr marL="457200" lvl="1" indent="0" algn="just">
              <a:buNone/>
            </a:pPr>
            <a:r>
              <a:rPr lang="pt-B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Lei 11.106/2005 → no primeiro caso, ofendida passou a ser qualquer mulher e, no segundo caso, homens e mulheres. </a:t>
            </a:r>
          </a:p>
          <a:p>
            <a:pPr marL="0" indent="0" algn="just">
              <a:buNone/>
            </a:pPr>
            <a:r>
              <a:rPr lang="pt-B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CP (vigente - Lei 12015/2009) </a:t>
            </a: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unificação dos tipos sob a denominação de “violação sexual mediante fraude”: </a:t>
            </a:r>
            <a:r>
              <a:rPr lang="pt-B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Art.215</a:t>
            </a: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2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 conjunção carnal ou praticar outro ato libidinoso com alguém, mediante fraude ou outro meio que impeça ou dificulte a livre manifestação de vontade da vítima</a:t>
            </a: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Pena: reclusão de 2 a 6 anos. </a:t>
            </a:r>
          </a:p>
          <a:p>
            <a:pPr marL="0" indent="0">
              <a:buNone/>
            </a:pPr>
            <a:endParaRPr lang="pt-BR" sz="2800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493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757953-DF19-2D08-62B9-622E26CE5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400" b="1" dirty="0">
                <a:latin typeface="Calibri" panose="020F0502020204030204" pitchFamily="34" charset="0"/>
                <a:ea typeface="Aptos" panose="020B0004020202020204" pitchFamily="34" charset="0"/>
              </a:rPr>
              <a:t>C</a:t>
            </a:r>
            <a:r>
              <a:rPr lang="pt-BR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riminalização de condutas relacionadas à sexualidade</a:t>
            </a:r>
            <a:br>
              <a:rPr lang="pt-BR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</a:br>
            <a:r>
              <a:rPr lang="pt-BR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Evolução: </a:t>
            </a:r>
            <a:r>
              <a:rPr lang="pt-BR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Lenocínio (tipos relacionados à prostituição)</a:t>
            </a:r>
            <a:endParaRPr lang="pt-BR" sz="2400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8C6AB85-4A0C-03E1-BA80-128BF8186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4084"/>
            <a:ext cx="10515600" cy="546391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sz="19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CP 1890 </a:t>
            </a:r>
            <a:r>
              <a:rPr lang="pt-BR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Artigos 277 (excitar, favorecer ou facilitar a prostituição de alguém) e 278 (induzir mulheres à </a:t>
            </a:r>
            <a:r>
              <a:rPr lang="pt-B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prostituição, por abuso de sua fraqueza ou miséria ou por constrangimento mediante intimidações ou ameaças; bem como prestação de auxílio às mesmas para auferimento de lucros) Penas: prisão celular de 1 a 2 anos.</a:t>
            </a:r>
          </a:p>
          <a:p>
            <a:pPr marL="457200" lvl="1" indent="0" algn="just">
              <a:buNone/>
            </a:pPr>
            <a:r>
              <a:rPr lang="pt-BR" sz="19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Consolidação Leis Penais (1932) </a:t>
            </a:r>
            <a:r>
              <a:rPr lang="pt-BR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pt-B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introdução da conduta de “manter ou explorar casas de tolerância” e aumento das penas para o tipo básico de favorecimento ou facilitação da prostituição para prisão celular por 2 a 3 anos.</a:t>
            </a:r>
          </a:p>
          <a:p>
            <a:pPr marL="0" indent="0" algn="just">
              <a:buNone/>
            </a:pPr>
            <a:r>
              <a:rPr lang="pt-BR" sz="19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CP 1940 </a:t>
            </a:r>
            <a:r>
              <a:rPr lang="pt-BR" sz="19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(red. original) </a:t>
            </a:r>
            <a:r>
              <a:rPr lang="pt-BR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Artigos </a:t>
            </a:r>
            <a:r>
              <a:rPr lang="pt-BR" sz="19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227</a:t>
            </a:r>
            <a:r>
              <a:rPr lang="pt-BR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(mediação para servir à lascívia de outrem. Pena: reclusão de 1 a 3 anos); </a:t>
            </a:r>
            <a:r>
              <a:rPr lang="pt-BR" sz="19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22</a:t>
            </a:r>
            <a:r>
              <a:rPr lang="pt-BR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 (favorecimento da prostituição ou outra forma de exploração sexual. Pena: reclusão de 2 a 5 anos; </a:t>
            </a:r>
            <a:r>
              <a:rPr lang="pt-BR" sz="19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229</a:t>
            </a:r>
            <a:r>
              <a:rPr lang="pt-BR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(manutenção de casa de prostituição. Pena: reclusão de 2 a 5 anos); </a:t>
            </a:r>
            <a:r>
              <a:rPr lang="pt-BR" sz="19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230</a:t>
            </a:r>
            <a:r>
              <a:rPr lang="pt-BR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(rufianismo). Pena: reclusão de 1 a 4 anos; 231 (tráfico internacional de mulheres). Pena: reclusão de 3 a 8 anos.</a:t>
            </a:r>
          </a:p>
          <a:p>
            <a:pPr marL="457200" lvl="1" indent="0" algn="just">
              <a:buNone/>
            </a:pPr>
            <a:r>
              <a:rPr lang="pt-BR" sz="19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Lei 111106/2005 </a:t>
            </a:r>
            <a:r>
              <a:rPr lang="pt-BR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pt-BR" sz="19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tráfico internacional passa a ser de qualquer pessoa e não apenas mulheres. Introdução do tipo de tráfico interno, com a mesma pena de reclusão de 3 a 8 anos.</a:t>
            </a:r>
          </a:p>
          <a:p>
            <a:pPr marL="457200" lvl="1" indent="0" algn="just">
              <a:buNone/>
            </a:pPr>
            <a:r>
              <a:rPr lang="pt-BR" sz="1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Lei 12015/2009 </a:t>
            </a:r>
            <a:r>
              <a:rPr lang="pt-BR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modifica penas para tais tipos de crimes. I</a:t>
            </a:r>
            <a:r>
              <a:rPr lang="pt-BR" sz="19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ntroduz no capítulo “dos crimes sexuais contra vulnerável” os tipos de “favorecimento da prostituição ou outra forma de exploração sexual de vulnerável” (artigo 218-B) [denominação modificada pela Lei 12.978/2014 para “favorecimento da prostituição ou de outra forma de exploração sexual de criança ou adolescente ou de vulnerável”], com pena de reclusão de 4 a 10 anos.         </a:t>
            </a:r>
            <a:endParaRPr lang="pt-BR" sz="19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 algn="just">
              <a:buNone/>
            </a:pPr>
            <a:r>
              <a:rPr lang="pt-BR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Lei 13.344/2016</a:t>
            </a:r>
            <a:r>
              <a:rPr lang="pt-B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tráfico internacional e nacional passam a ser </a:t>
            </a:r>
            <a:r>
              <a:rPr lang="pt-B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tratados nas regras introduzidas no artigo 149-A</a:t>
            </a:r>
            <a:r>
              <a:rPr lang="pt-BR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CP (tráfico de pessoas também para outros fins).</a:t>
            </a:r>
          </a:p>
          <a:p>
            <a:pPr marL="457200" lvl="1" indent="0" algn="just">
              <a:buNone/>
            </a:pPr>
            <a:r>
              <a:rPr lang="pt-BR" sz="19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Lei 13.445/2017 </a:t>
            </a:r>
            <a:r>
              <a:rPr lang="pt-BR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introdução da </a:t>
            </a:r>
            <a:r>
              <a:rPr lang="pt-BR" sz="19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regra do artigo 232-A, criminalizando condutas de “promoção de migração ilegal”.</a:t>
            </a:r>
            <a:r>
              <a:rPr lang="pt-BR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endParaRPr lang="pt-BR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805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3F777E-05C3-C08D-7CEB-DAD9CC65E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400" b="1" dirty="0">
                <a:latin typeface="Calibri" panose="020F0502020204030204" pitchFamily="34" charset="0"/>
                <a:ea typeface="Aptos" panose="020B0004020202020204" pitchFamily="34" charset="0"/>
              </a:rPr>
              <a:t>C</a:t>
            </a:r>
            <a:r>
              <a:rPr lang="pt-BR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riminalização de condutas relacionadas à sexualidade</a:t>
            </a:r>
            <a:br>
              <a:rPr lang="pt-BR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</a:br>
            <a:r>
              <a:rPr lang="pt-BR" sz="2400" b="1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Evolução: </a:t>
            </a:r>
            <a:r>
              <a:rPr lang="pt-BR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Ultraje público ao pudor</a:t>
            </a:r>
            <a:endParaRPr lang="pt-BR" sz="2400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374A736-6CE6-2D86-9AA9-8D20A8C69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00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CP 1890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Art.282. </a:t>
            </a:r>
            <a:r>
              <a:rPr lang="pt-BR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Ofender os bons costumes, com exibições impudicas, atos ou gestos obscenos, atentatórios do pudor, praticados em lugar público ou frequentado pelo público e que, sem ofensa à honestidade individual de pessoa, ultrajam e escandalizam a sociedade.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Pena: prisão celular de 1 a 6 meses.</a:t>
            </a:r>
          </a:p>
          <a:p>
            <a:pPr marL="457200" lvl="1" indent="0" algn="just">
              <a:buNone/>
            </a:pPr>
            <a:r>
              <a:rPr lang="pt-BR" sz="20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Consolidação Leis Penais (1932) 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introduz § ao artigo 282 para </a:t>
            </a:r>
            <a:r>
              <a:rPr lang="pt-B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criminalizar a obscenidade feita pela imprensa e a circulação de  escritos e objetos obscenos</a:t>
            </a:r>
            <a:r>
              <a:rPr lang="pt-BR" sz="20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 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pena passa a ser prisão celular de 2 a 4 anos. </a:t>
            </a:r>
          </a:p>
          <a:p>
            <a:pPr marL="0" lvl="1" indent="0" algn="just">
              <a:buNone/>
            </a:pPr>
            <a:r>
              <a:rPr lang="pt-BR" sz="20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CP 1940 </a:t>
            </a:r>
            <a:r>
              <a:rPr lang="pt-BR" sz="20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(red. original vigente)</a:t>
            </a:r>
          </a:p>
          <a:p>
            <a:pPr marL="0" lvl="1" indent="0" algn="just">
              <a:buNone/>
            </a:pPr>
            <a:r>
              <a:rPr lang="pt-BR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Ato obsceno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pt-BR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Art.233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pt-B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 </a:t>
            </a:r>
            <a:r>
              <a:rPr lang="pt-BR" sz="2000" i="1" dirty="0">
                <a:solidFill>
                  <a:srgbClr val="000000"/>
                </a:solidFill>
                <a:latin typeface="Calibri" panose="020F0502020204030204" pitchFamily="34" charset="0"/>
                <a:ea typeface="Aptos" panose="020B0004020202020204" pitchFamily="34" charset="0"/>
              </a:rPr>
              <a:t>P</a:t>
            </a:r>
            <a:r>
              <a:rPr lang="pt-BR" sz="20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raticar ato obsceno em lugar público, ou aberto ou exposto ao público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pt-BR" sz="20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Pena: detenção de 3 meses a 1 ano ou multa.</a:t>
            </a:r>
          </a:p>
          <a:p>
            <a:pPr marL="0" lvl="1" indent="0" algn="just">
              <a:buNone/>
            </a:pPr>
            <a:r>
              <a:rPr lang="pt-BR" sz="20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Escrito ou objeto obsceno</a:t>
            </a:r>
            <a:r>
              <a:rPr lang="pt-BR" sz="20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pt-BR" sz="20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Art.234</a:t>
            </a:r>
            <a:r>
              <a:rPr lang="pt-BR" sz="20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2000" i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Fazer, </a:t>
            </a:r>
            <a:r>
              <a:rPr lang="pt-BR" sz="20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importar, exportar, adquirir ou ter sob sua guarda, para fim de comércio, de distribuição ou de exposição pública, escrito, desenho, pintura, estampa ou qualquer objeto obsceno</a:t>
            </a:r>
            <a:r>
              <a:rPr lang="pt-BR" sz="2000" i="1" dirty="0">
                <a:solidFill>
                  <a:srgbClr val="000000"/>
                </a:solidFill>
                <a:latin typeface="Calibri" panose="020F0502020204030204" pitchFamily="34" charset="0"/>
                <a:ea typeface="Aptos" panose="020B0004020202020204" pitchFamily="34" charset="0"/>
              </a:rPr>
              <a:t>. 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Pena: detenção de 6 meses a 2 anos ou multa. Regras do § 1º criminalizam ainda as ações de</a:t>
            </a:r>
            <a:r>
              <a:rPr lang="pt-B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 vender, distribuir, expor à venda ou ao público tais objetos; e de</a:t>
            </a:r>
            <a:r>
              <a:rPr lang="pt-BR" sz="2000" dirty="0">
                <a:solidFill>
                  <a:srgbClr val="000000"/>
                </a:solidFill>
                <a:latin typeface="Calibri" panose="020F0502020204030204" pitchFamily="34" charset="0"/>
                <a:ea typeface="Aptos" panose="020B0004020202020204" pitchFamily="34" charset="0"/>
              </a:rPr>
              <a:t> </a:t>
            </a:r>
            <a:r>
              <a:rPr lang="pt-B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realizar em lugar público ou acessível ao público, ou pelo rádio, qualquer espetáculo de caráter obsceno.</a:t>
            </a:r>
            <a:endParaRPr lang="pt-B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03903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3108</Words>
  <Application>Microsoft Office PowerPoint</Application>
  <PresentationFormat>Widescreen</PresentationFormat>
  <Paragraphs>96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Tema do Office</vt:lpstr>
      <vt:lpstr>Criminalização de condutas relacionadas à sexualidade Evolução: Estupro </vt:lpstr>
      <vt:lpstr>Criminalização de condutas relacionadas à sexualidade Evolução: Estupro de vulnerável </vt:lpstr>
      <vt:lpstr>Criminalização de condutas relacionadas à sexualidade Evolução: Atentado violento ao pudor </vt:lpstr>
      <vt:lpstr>Criminalização de condutas relacionadas à sexualidade Evolução: Defloramento e sedução</vt:lpstr>
      <vt:lpstr>Criminalização de condutas relacionadas à sexualidade Evolução: Rapto</vt:lpstr>
      <vt:lpstr>Criminalização de condutas relacionadas à sexualidade Evolução: Corrupção de menores</vt:lpstr>
      <vt:lpstr>Criminalização de condutas relacionadas à sexualidade Evolução: Violação sexual mediante fraude</vt:lpstr>
      <vt:lpstr>Criminalização de condutas relacionadas à sexualidade Evolução: Lenocínio (tipos relacionados à prostituição)</vt:lpstr>
      <vt:lpstr>Criminalização de condutas relacionadas à sexualidade Evolução: Ultraje público ao pudor</vt:lpstr>
      <vt:lpstr>Criminalização de condutas relacionadas à sexualidade Novos tipos de crimes</vt:lpstr>
      <vt:lpstr>Criminalização de condutas relacionadas à sexualidade Evolução: Causas de aumento de pena</vt:lpstr>
      <vt:lpstr>Criminalização de condutas relacionadas à sexualidade Evolução: Extinção da punibilidade: relevância do casamento</vt:lpstr>
      <vt:lpstr>Criminalização de condutas relacionadas à sexualidade Evolução: Iniciativa da ação penal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Lucia Karam</dc:creator>
  <cp:lastModifiedBy>Maria Lucia Karam</cp:lastModifiedBy>
  <cp:revision>21</cp:revision>
  <dcterms:created xsi:type="dcterms:W3CDTF">2024-10-15T21:37:52Z</dcterms:created>
  <dcterms:modified xsi:type="dcterms:W3CDTF">2024-10-18T23:00:48Z</dcterms:modified>
</cp:coreProperties>
</file>