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0" r:id="rId5"/>
    <p:sldId id="261" r:id="rId6"/>
    <p:sldId id="271" r:id="rId7"/>
    <p:sldId id="272" r:id="rId8"/>
    <p:sldId id="273" r:id="rId9"/>
    <p:sldId id="274" r:id="rId10"/>
    <p:sldId id="259" r:id="rId11"/>
    <p:sldId id="275" r:id="rId12"/>
    <p:sldId id="276" r:id="rId13"/>
    <p:sldId id="277" r:id="rId14"/>
    <p:sldId id="278" r:id="rId15"/>
    <p:sldId id="262" r:id="rId16"/>
    <p:sldId id="263" r:id="rId17"/>
    <p:sldId id="264" r:id="rId18"/>
    <p:sldId id="265" r:id="rId19"/>
    <p:sldId id="267" r:id="rId20"/>
    <p:sldId id="268" r:id="rId21"/>
    <p:sldId id="270" r:id="rId22"/>
  </p:sldIdLst>
  <p:sldSz cx="9144000" cy="6858000" type="screen4x3"/>
  <p:notesSz cx="6797675" cy="985678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B8A5EA-308D-4369-8BB7-967A2176B6A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t-BR"/>
        </a:p>
      </dgm:t>
    </dgm:pt>
    <dgm:pt modelId="{AAB5AA33-0FBC-4302-8AFA-D8164BCC4693}">
      <dgm:prSet phldrT="[Texto]"/>
      <dgm:spPr/>
      <dgm:t>
        <a:bodyPr/>
        <a:lstStyle/>
        <a:p>
          <a:endParaRPr lang="pt-BR" dirty="0"/>
        </a:p>
        <a:p>
          <a:r>
            <a:rPr lang="pt-BR" dirty="0" smtClean="0"/>
            <a:t>PROVAS</a:t>
          </a:r>
          <a:endParaRPr lang="pt-BR" dirty="0"/>
        </a:p>
        <a:p>
          <a:endParaRPr lang="pt-BR" dirty="0"/>
        </a:p>
      </dgm:t>
    </dgm:pt>
    <dgm:pt modelId="{94AB23BA-AB60-4AB9-89F4-65D5179B1EFE}" type="parTrans" cxnId="{6E2ABA97-B1DE-4CCD-BA85-04D273A4E2E0}">
      <dgm:prSet/>
      <dgm:spPr/>
      <dgm:t>
        <a:bodyPr/>
        <a:lstStyle/>
        <a:p>
          <a:endParaRPr lang="pt-BR"/>
        </a:p>
      </dgm:t>
    </dgm:pt>
    <dgm:pt modelId="{BE716F1A-F74A-4499-9DA9-78F3E349C936}" type="sibTrans" cxnId="{6E2ABA97-B1DE-4CCD-BA85-04D273A4E2E0}">
      <dgm:prSet/>
      <dgm:spPr/>
      <dgm:t>
        <a:bodyPr/>
        <a:lstStyle/>
        <a:p>
          <a:endParaRPr lang="pt-BR"/>
        </a:p>
      </dgm:t>
    </dgm:pt>
    <dgm:pt modelId="{03A5E099-EC02-405D-9089-7BD09FF98DCF}">
      <dgm:prSet phldrT="[Texto]"/>
      <dgm:spPr/>
      <dgm:t>
        <a:bodyPr/>
        <a:lstStyle/>
        <a:p>
          <a:endParaRPr lang="pt-BR" dirty="0"/>
        </a:p>
        <a:p>
          <a:r>
            <a:rPr lang="pt-BR" dirty="0" smtClean="0"/>
            <a:t>DOCUMENTO</a:t>
          </a:r>
          <a:endParaRPr lang="pt-BR" dirty="0"/>
        </a:p>
        <a:p>
          <a:endParaRPr lang="pt-BR" dirty="0"/>
        </a:p>
      </dgm:t>
    </dgm:pt>
    <dgm:pt modelId="{E3405B8B-7481-4DE0-9C88-70982CBC1446}" type="parTrans" cxnId="{08D796CB-E375-403D-B789-330C7F00CD3E}">
      <dgm:prSet/>
      <dgm:spPr/>
      <dgm:t>
        <a:bodyPr/>
        <a:lstStyle/>
        <a:p>
          <a:endParaRPr lang="pt-BR"/>
        </a:p>
      </dgm:t>
    </dgm:pt>
    <dgm:pt modelId="{722A1225-5356-48AD-A5FF-C71ADAF5ED2A}" type="sibTrans" cxnId="{08D796CB-E375-403D-B789-330C7F00CD3E}">
      <dgm:prSet/>
      <dgm:spPr/>
      <dgm:t>
        <a:bodyPr/>
        <a:lstStyle/>
        <a:p>
          <a:endParaRPr lang="pt-BR"/>
        </a:p>
      </dgm:t>
    </dgm:pt>
    <dgm:pt modelId="{908C9B4E-6213-4FB3-9B98-0B1B8218733C}">
      <dgm:prSet phldrT="[Texto]"/>
      <dgm:spPr>
        <a:solidFill>
          <a:schemeClr val="accent6">
            <a:lumMod val="75000"/>
            <a:alpha val="90000"/>
          </a:schemeClr>
        </a:solidFill>
      </dgm:spPr>
      <dgm:t>
        <a:bodyPr/>
        <a:lstStyle/>
        <a:p>
          <a:r>
            <a:rPr lang="pt-BR" dirty="0" smtClean="0"/>
            <a:t>EXIBIÇÃO DE DOCUMENTO OU COISA </a:t>
          </a:r>
          <a:endParaRPr lang="pt-BR" dirty="0"/>
        </a:p>
      </dgm:t>
    </dgm:pt>
    <dgm:pt modelId="{DD6C16D6-34EE-4483-9A5C-14ECC7705A1E}" type="parTrans" cxnId="{3411E08C-59F5-47FE-A6F8-F58C92063685}">
      <dgm:prSet/>
      <dgm:spPr/>
      <dgm:t>
        <a:bodyPr/>
        <a:lstStyle/>
        <a:p>
          <a:endParaRPr lang="pt-BR"/>
        </a:p>
      </dgm:t>
    </dgm:pt>
    <dgm:pt modelId="{5B481B32-BF61-4B72-BE31-8FC34B66A53F}" type="sibTrans" cxnId="{3411E08C-59F5-47FE-A6F8-F58C92063685}">
      <dgm:prSet/>
      <dgm:spPr/>
      <dgm:t>
        <a:bodyPr/>
        <a:lstStyle/>
        <a:p>
          <a:endParaRPr lang="pt-BR"/>
        </a:p>
      </dgm:t>
    </dgm:pt>
    <dgm:pt modelId="{9F630A0C-0B8B-4EF7-8828-3C761E7DDC92}">
      <dgm:prSet/>
      <dgm:spPr/>
      <dgm:t>
        <a:bodyPr/>
        <a:lstStyle/>
        <a:p>
          <a:r>
            <a:rPr lang="pt-BR" dirty="0" smtClean="0"/>
            <a:t>TESTEMUNHA</a:t>
          </a:r>
          <a:endParaRPr lang="pt-BR" dirty="0"/>
        </a:p>
      </dgm:t>
    </dgm:pt>
    <dgm:pt modelId="{36A3552C-4686-4F01-B0BE-2EDCA6230766}" type="parTrans" cxnId="{72D2C246-5048-4E90-8898-9675EA5400F2}">
      <dgm:prSet/>
      <dgm:spPr/>
      <dgm:t>
        <a:bodyPr/>
        <a:lstStyle/>
        <a:p>
          <a:endParaRPr lang="pt-BR"/>
        </a:p>
      </dgm:t>
    </dgm:pt>
    <dgm:pt modelId="{1F21E699-0EA7-4E69-8F3B-FBBFD8D31C37}" type="sibTrans" cxnId="{72D2C246-5048-4E90-8898-9675EA5400F2}">
      <dgm:prSet/>
      <dgm:spPr/>
      <dgm:t>
        <a:bodyPr/>
        <a:lstStyle/>
        <a:p>
          <a:endParaRPr lang="pt-BR"/>
        </a:p>
      </dgm:t>
    </dgm:pt>
    <dgm:pt modelId="{79AE585A-CA2E-4297-BA75-430CEB5E3991}">
      <dgm:prSet/>
      <dgm:spPr/>
      <dgm:t>
        <a:bodyPr/>
        <a:lstStyle/>
        <a:p>
          <a:r>
            <a:rPr lang="pt-BR" dirty="0" smtClean="0"/>
            <a:t>PRESUNÇÃO</a:t>
          </a:r>
          <a:endParaRPr lang="pt-BR" dirty="0"/>
        </a:p>
      </dgm:t>
    </dgm:pt>
    <dgm:pt modelId="{DBEACFB5-B749-410A-9294-4821A4A7F59C}" type="parTrans" cxnId="{B5B2ECE6-FE3F-466B-98B8-1D0B03B7829C}">
      <dgm:prSet/>
      <dgm:spPr/>
      <dgm:t>
        <a:bodyPr/>
        <a:lstStyle/>
        <a:p>
          <a:endParaRPr lang="pt-BR"/>
        </a:p>
      </dgm:t>
    </dgm:pt>
    <dgm:pt modelId="{8AC318A2-7DF6-4A9A-8003-EB4BCDC80087}" type="sibTrans" cxnId="{B5B2ECE6-FE3F-466B-98B8-1D0B03B7829C}">
      <dgm:prSet/>
      <dgm:spPr/>
      <dgm:t>
        <a:bodyPr/>
        <a:lstStyle/>
        <a:p>
          <a:endParaRPr lang="pt-BR"/>
        </a:p>
      </dgm:t>
    </dgm:pt>
    <dgm:pt modelId="{0504738C-B295-49D7-B94C-56A3CA21F060}">
      <dgm:prSet/>
      <dgm:spPr/>
      <dgm:t>
        <a:bodyPr/>
        <a:lstStyle/>
        <a:p>
          <a:r>
            <a:rPr lang="pt-BR" dirty="0" smtClean="0"/>
            <a:t>PERÍCIA</a:t>
          </a:r>
          <a:endParaRPr lang="pt-BR" dirty="0"/>
        </a:p>
      </dgm:t>
    </dgm:pt>
    <dgm:pt modelId="{7536D82A-DEC9-49F3-A7A4-40501B0783D9}" type="parTrans" cxnId="{C3A0F7AC-6F59-4AE6-B3C9-26F6057D4599}">
      <dgm:prSet/>
      <dgm:spPr/>
      <dgm:t>
        <a:bodyPr/>
        <a:lstStyle/>
        <a:p>
          <a:endParaRPr lang="pt-BR"/>
        </a:p>
      </dgm:t>
    </dgm:pt>
    <dgm:pt modelId="{B599FDFC-AE68-48F5-815B-BFC0ED827693}" type="sibTrans" cxnId="{C3A0F7AC-6F59-4AE6-B3C9-26F6057D4599}">
      <dgm:prSet/>
      <dgm:spPr/>
      <dgm:t>
        <a:bodyPr/>
        <a:lstStyle/>
        <a:p>
          <a:endParaRPr lang="pt-BR"/>
        </a:p>
      </dgm:t>
    </dgm:pt>
    <dgm:pt modelId="{CCD83831-3B24-4159-A067-F350525F5FE2}">
      <dgm:prSet/>
      <dgm:spPr/>
      <dgm:t>
        <a:bodyPr/>
        <a:lstStyle/>
        <a:p>
          <a:r>
            <a:rPr lang="pt-BR" dirty="0" smtClean="0"/>
            <a:t>CONFISSÃO</a:t>
          </a:r>
          <a:endParaRPr lang="pt-BR" dirty="0"/>
        </a:p>
      </dgm:t>
    </dgm:pt>
    <dgm:pt modelId="{46C753E5-6FE1-41F8-9D86-970C57826BAF}" type="sibTrans" cxnId="{3E7F5DE1-55C9-4076-91A6-4A7E84D5D899}">
      <dgm:prSet/>
      <dgm:spPr/>
      <dgm:t>
        <a:bodyPr/>
        <a:lstStyle/>
        <a:p>
          <a:endParaRPr lang="pt-BR"/>
        </a:p>
      </dgm:t>
    </dgm:pt>
    <dgm:pt modelId="{BB93DF43-6506-4C59-9A45-9F5E57A2E64B}" type="parTrans" cxnId="{3E7F5DE1-55C9-4076-91A6-4A7E84D5D899}">
      <dgm:prSet/>
      <dgm:spPr/>
      <dgm:t>
        <a:bodyPr/>
        <a:lstStyle/>
        <a:p>
          <a:endParaRPr lang="pt-BR"/>
        </a:p>
      </dgm:t>
    </dgm:pt>
    <dgm:pt modelId="{6DA12A2D-1108-4227-BA4D-9D03654BCF88}">
      <dgm:prSet/>
      <dgm:spPr>
        <a:solidFill>
          <a:schemeClr val="accent6">
            <a:lumMod val="75000"/>
            <a:alpha val="90000"/>
          </a:schemeClr>
        </a:solidFill>
      </dgm:spPr>
      <dgm:t>
        <a:bodyPr/>
        <a:lstStyle/>
        <a:p>
          <a:r>
            <a:rPr lang="pt-BR" dirty="0" smtClean="0"/>
            <a:t>DEPOIMENTO PESSOAL</a:t>
          </a:r>
          <a:endParaRPr lang="pt-BR" dirty="0"/>
        </a:p>
      </dgm:t>
    </dgm:pt>
    <dgm:pt modelId="{BE3F9A35-CE81-4445-9253-224472315A89}" type="parTrans" cxnId="{F88882F0-BC1D-42C0-9018-45B1375A6DAF}">
      <dgm:prSet/>
      <dgm:spPr/>
      <dgm:t>
        <a:bodyPr/>
        <a:lstStyle/>
        <a:p>
          <a:endParaRPr lang="pt-BR"/>
        </a:p>
      </dgm:t>
    </dgm:pt>
    <dgm:pt modelId="{348C9653-F3B4-47F8-84D0-EA952385248E}" type="sibTrans" cxnId="{F88882F0-BC1D-42C0-9018-45B1375A6DAF}">
      <dgm:prSet/>
      <dgm:spPr/>
      <dgm:t>
        <a:bodyPr/>
        <a:lstStyle/>
        <a:p>
          <a:endParaRPr lang="pt-BR"/>
        </a:p>
      </dgm:t>
    </dgm:pt>
    <dgm:pt modelId="{BBA5A7EF-011C-4A48-B33C-39D7B76F4EAD}">
      <dgm:prSet/>
      <dgm:spPr>
        <a:solidFill>
          <a:schemeClr val="accent6">
            <a:lumMod val="75000"/>
            <a:alpha val="90000"/>
          </a:schemeClr>
        </a:solidFill>
      </dgm:spPr>
      <dgm:t>
        <a:bodyPr/>
        <a:lstStyle/>
        <a:p>
          <a:r>
            <a:rPr lang="pt-BR" dirty="0" smtClean="0"/>
            <a:t>INSPEÇÃO JUDICIAL</a:t>
          </a:r>
          <a:endParaRPr lang="pt-BR" dirty="0"/>
        </a:p>
      </dgm:t>
    </dgm:pt>
    <dgm:pt modelId="{4B817EE4-F257-46B6-BF20-A67AED03B585}" type="parTrans" cxnId="{2B0D8B46-484C-45BF-8B88-10C41222D48A}">
      <dgm:prSet/>
      <dgm:spPr/>
      <dgm:t>
        <a:bodyPr/>
        <a:lstStyle/>
        <a:p>
          <a:endParaRPr lang="pt-BR"/>
        </a:p>
      </dgm:t>
    </dgm:pt>
    <dgm:pt modelId="{827EC0AE-5A0B-41CE-8E34-7D41EC7ABACA}" type="sibTrans" cxnId="{2B0D8B46-484C-45BF-8B88-10C41222D48A}">
      <dgm:prSet/>
      <dgm:spPr/>
      <dgm:t>
        <a:bodyPr/>
        <a:lstStyle/>
        <a:p>
          <a:endParaRPr lang="pt-BR"/>
        </a:p>
      </dgm:t>
    </dgm:pt>
    <dgm:pt modelId="{6303C85C-DB74-4A0F-9837-A9F934BF5521}" type="pres">
      <dgm:prSet presAssocID="{0AB8A5EA-308D-4369-8BB7-967A2176B6A3}" presName="hierChild1" presStyleCnt="0">
        <dgm:presLayoutVars>
          <dgm:chPref val="1"/>
          <dgm:dir/>
          <dgm:animOne val="branch"/>
          <dgm:animLvl val="lvl"/>
          <dgm:resizeHandles/>
        </dgm:presLayoutVars>
      </dgm:prSet>
      <dgm:spPr/>
      <dgm:t>
        <a:bodyPr/>
        <a:lstStyle/>
        <a:p>
          <a:endParaRPr lang="pt-BR"/>
        </a:p>
      </dgm:t>
    </dgm:pt>
    <dgm:pt modelId="{F2206A68-03FB-41E3-9F92-CE9F17250097}" type="pres">
      <dgm:prSet presAssocID="{AAB5AA33-0FBC-4302-8AFA-D8164BCC4693}" presName="hierRoot1" presStyleCnt="0"/>
      <dgm:spPr/>
      <dgm:t>
        <a:bodyPr/>
        <a:lstStyle/>
        <a:p>
          <a:endParaRPr lang="pt-BR"/>
        </a:p>
      </dgm:t>
    </dgm:pt>
    <dgm:pt modelId="{9571B947-2D2A-4235-973F-C5CBF4064B58}" type="pres">
      <dgm:prSet presAssocID="{AAB5AA33-0FBC-4302-8AFA-D8164BCC4693}" presName="composite" presStyleCnt="0"/>
      <dgm:spPr/>
      <dgm:t>
        <a:bodyPr/>
        <a:lstStyle/>
        <a:p>
          <a:endParaRPr lang="pt-BR"/>
        </a:p>
      </dgm:t>
    </dgm:pt>
    <dgm:pt modelId="{7D43FD52-0F7B-46E7-BEE0-D18E4BB51FC4}" type="pres">
      <dgm:prSet presAssocID="{AAB5AA33-0FBC-4302-8AFA-D8164BCC4693}" presName="background" presStyleLbl="node0" presStyleIdx="0" presStyleCnt="1"/>
      <dgm:spPr>
        <a:solidFill>
          <a:schemeClr val="accent1">
            <a:lumMod val="50000"/>
          </a:schemeClr>
        </a:solidFill>
      </dgm:spPr>
      <dgm:t>
        <a:bodyPr/>
        <a:lstStyle/>
        <a:p>
          <a:endParaRPr lang="pt-BR"/>
        </a:p>
      </dgm:t>
    </dgm:pt>
    <dgm:pt modelId="{D9FFB628-1BC0-4FBC-BDC0-923F677B2582}" type="pres">
      <dgm:prSet presAssocID="{AAB5AA33-0FBC-4302-8AFA-D8164BCC4693}" presName="text" presStyleLbl="fgAcc0" presStyleIdx="0" presStyleCnt="1">
        <dgm:presLayoutVars>
          <dgm:chPref val="3"/>
        </dgm:presLayoutVars>
      </dgm:prSet>
      <dgm:spPr/>
      <dgm:t>
        <a:bodyPr/>
        <a:lstStyle/>
        <a:p>
          <a:endParaRPr lang="pt-BR"/>
        </a:p>
      </dgm:t>
    </dgm:pt>
    <dgm:pt modelId="{87E0BE15-0A69-4C21-95CE-8EA937389BB4}" type="pres">
      <dgm:prSet presAssocID="{AAB5AA33-0FBC-4302-8AFA-D8164BCC4693}" presName="hierChild2" presStyleCnt="0"/>
      <dgm:spPr/>
      <dgm:t>
        <a:bodyPr/>
        <a:lstStyle/>
        <a:p>
          <a:endParaRPr lang="pt-BR"/>
        </a:p>
      </dgm:t>
    </dgm:pt>
    <dgm:pt modelId="{A386C84B-9EF9-4A2F-941F-EFBA576FDACC}" type="pres">
      <dgm:prSet presAssocID="{BB93DF43-6506-4C59-9A45-9F5E57A2E64B}" presName="Name10" presStyleLbl="parChTrans1D2" presStyleIdx="0" presStyleCnt="5"/>
      <dgm:spPr/>
      <dgm:t>
        <a:bodyPr/>
        <a:lstStyle/>
        <a:p>
          <a:endParaRPr lang="pt-BR"/>
        </a:p>
      </dgm:t>
    </dgm:pt>
    <dgm:pt modelId="{A1AD8F50-2F60-4EAE-9B06-469BF61C71DA}" type="pres">
      <dgm:prSet presAssocID="{CCD83831-3B24-4159-A067-F350525F5FE2}" presName="hierRoot2" presStyleCnt="0"/>
      <dgm:spPr/>
    </dgm:pt>
    <dgm:pt modelId="{FF29F914-A0E9-455F-944C-5338D1DDC484}" type="pres">
      <dgm:prSet presAssocID="{CCD83831-3B24-4159-A067-F350525F5FE2}" presName="composite2" presStyleCnt="0"/>
      <dgm:spPr/>
    </dgm:pt>
    <dgm:pt modelId="{2EEC496C-07D2-4036-A6A3-19F9F6BAAD66}" type="pres">
      <dgm:prSet presAssocID="{CCD83831-3B24-4159-A067-F350525F5FE2}" presName="background2" presStyleLbl="node2" presStyleIdx="0" presStyleCnt="5"/>
      <dgm:spPr/>
    </dgm:pt>
    <dgm:pt modelId="{D577CB58-B60E-4D5F-B75F-FC1959741077}" type="pres">
      <dgm:prSet presAssocID="{CCD83831-3B24-4159-A067-F350525F5FE2}" presName="text2" presStyleLbl="fgAcc2" presStyleIdx="0" presStyleCnt="5">
        <dgm:presLayoutVars>
          <dgm:chPref val="3"/>
        </dgm:presLayoutVars>
      </dgm:prSet>
      <dgm:spPr/>
      <dgm:t>
        <a:bodyPr/>
        <a:lstStyle/>
        <a:p>
          <a:endParaRPr lang="pt-BR"/>
        </a:p>
      </dgm:t>
    </dgm:pt>
    <dgm:pt modelId="{0982E0EC-27C8-4373-966B-285485776944}" type="pres">
      <dgm:prSet presAssocID="{CCD83831-3B24-4159-A067-F350525F5FE2}" presName="hierChild3" presStyleCnt="0"/>
      <dgm:spPr/>
    </dgm:pt>
    <dgm:pt modelId="{FA1168B3-BEBA-4849-9D1C-C16C5E9D61F1}" type="pres">
      <dgm:prSet presAssocID="{BE3F9A35-CE81-4445-9253-224472315A89}" presName="Name17" presStyleLbl="parChTrans1D3" presStyleIdx="0" presStyleCnt="3"/>
      <dgm:spPr/>
      <dgm:t>
        <a:bodyPr/>
        <a:lstStyle/>
        <a:p>
          <a:endParaRPr lang="pt-BR"/>
        </a:p>
      </dgm:t>
    </dgm:pt>
    <dgm:pt modelId="{E206D2B7-D3B5-420D-A748-72CE413A9F9A}" type="pres">
      <dgm:prSet presAssocID="{6DA12A2D-1108-4227-BA4D-9D03654BCF88}" presName="hierRoot3" presStyleCnt="0"/>
      <dgm:spPr/>
    </dgm:pt>
    <dgm:pt modelId="{A78A1F98-D7EC-4051-8B3A-4886DDA21A05}" type="pres">
      <dgm:prSet presAssocID="{6DA12A2D-1108-4227-BA4D-9D03654BCF88}" presName="composite3" presStyleCnt="0"/>
      <dgm:spPr/>
    </dgm:pt>
    <dgm:pt modelId="{0851F916-AAB0-4346-8249-AC038A85F367}" type="pres">
      <dgm:prSet presAssocID="{6DA12A2D-1108-4227-BA4D-9D03654BCF88}" presName="background3" presStyleLbl="node3" presStyleIdx="0" presStyleCnt="3"/>
      <dgm:spPr/>
    </dgm:pt>
    <dgm:pt modelId="{EA79C364-944E-4F47-8BDE-E88A38DEDD73}" type="pres">
      <dgm:prSet presAssocID="{6DA12A2D-1108-4227-BA4D-9D03654BCF88}" presName="text3" presStyleLbl="fgAcc3" presStyleIdx="0" presStyleCnt="3">
        <dgm:presLayoutVars>
          <dgm:chPref val="3"/>
        </dgm:presLayoutVars>
      </dgm:prSet>
      <dgm:spPr/>
      <dgm:t>
        <a:bodyPr/>
        <a:lstStyle/>
        <a:p>
          <a:endParaRPr lang="pt-BR"/>
        </a:p>
      </dgm:t>
    </dgm:pt>
    <dgm:pt modelId="{5816A8E3-9370-4D65-AF34-E97122E40363}" type="pres">
      <dgm:prSet presAssocID="{6DA12A2D-1108-4227-BA4D-9D03654BCF88}" presName="hierChild4" presStyleCnt="0"/>
      <dgm:spPr/>
    </dgm:pt>
    <dgm:pt modelId="{B5089DA5-6A00-4D19-86A6-FEE2134BFA37}" type="pres">
      <dgm:prSet presAssocID="{E3405B8B-7481-4DE0-9C88-70982CBC1446}" presName="Name10" presStyleLbl="parChTrans1D2" presStyleIdx="1" presStyleCnt="5"/>
      <dgm:spPr/>
      <dgm:t>
        <a:bodyPr/>
        <a:lstStyle/>
        <a:p>
          <a:endParaRPr lang="pt-BR"/>
        </a:p>
      </dgm:t>
    </dgm:pt>
    <dgm:pt modelId="{6F86E0B9-97B6-4B4E-A9C4-CBE3842FC2E7}" type="pres">
      <dgm:prSet presAssocID="{03A5E099-EC02-405D-9089-7BD09FF98DCF}" presName="hierRoot2" presStyleCnt="0"/>
      <dgm:spPr/>
      <dgm:t>
        <a:bodyPr/>
        <a:lstStyle/>
        <a:p>
          <a:endParaRPr lang="pt-BR"/>
        </a:p>
      </dgm:t>
    </dgm:pt>
    <dgm:pt modelId="{9B6142F4-81AC-4D34-A1DD-3354362F8077}" type="pres">
      <dgm:prSet presAssocID="{03A5E099-EC02-405D-9089-7BD09FF98DCF}" presName="composite2" presStyleCnt="0"/>
      <dgm:spPr/>
      <dgm:t>
        <a:bodyPr/>
        <a:lstStyle/>
        <a:p>
          <a:endParaRPr lang="pt-BR"/>
        </a:p>
      </dgm:t>
    </dgm:pt>
    <dgm:pt modelId="{8699B314-5C8B-40B8-9C4D-1D2AB005155D}" type="pres">
      <dgm:prSet presAssocID="{03A5E099-EC02-405D-9089-7BD09FF98DCF}" presName="background2" presStyleLbl="node2" presStyleIdx="1" presStyleCnt="5"/>
      <dgm:spPr>
        <a:solidFill>
          <a:schemeClr val="tx2">
            <a:lumMod val="60000"/>
            <a:lumOff val="40000"/>
          </a:schemeClr>
        </a:solidFill>
      </dgm:spPr>
      <dgm:t>
        <a:bodyPr/>
        <a:lstStyle/>
        <a:p>
          <a:endParaRPr lang="pt-BR"/>
        </a:p>
      </dgm:t>
    </dgm:pt>
    <dgm:pt modelId="{554F70D2-9AB1-4949-A4CC-97A4EB447E75}" type="pres">
      <dgm:prSet presAssocID="{03A5E099-EC02-405D-9089-7BD09FF98DCF}" presName="text2" presStyleLbl="fgAcc2" presStyleIdx="1" presStyleCnt="5">
        <dgm:presLayoutVars>
          <dgm:chPref val="3"/>
        </dgm:presLayoutVars>
      </dgm:prSet>
      <dgm:spPr/>
      <dgm:t>
        <a:bodyPr/>
        <a:lstStyle/>
        <a:p>
          <a:endParaRPr lang="pt-BR"/>
        </a:p>
      </dgm:t>
    </dgm:pt>
    <dgm:pt modelId="{E549F7FD-D47A-401E-B9B6-C7970D1557B2}" type="pres">
      <dgm:prSet presAssocID="{03A5E099-EC02-405D-9089-7BD09FF98DCF}" presName="hierChild3" presStyleCnt="0"/>
      <dgm:spPr/>
      <dgm:t>
        <a:bodyPr/>
        <a:lstStyle/>
        <a:p>
          <a:endParaRPr lang="pt-BR"/>
        </a:p>
      </dgm:t>
    </dgm:pt>
    <dgm:pt modelId="{C32D713D-4A7B-43A6-ADD8-BD089EFD3D3A}" type="pres">
      <dgm:prSet presAssocID="{DD6C16D6-34EE-4483-9A5C-14ECC7705A1E}" presName="Name17" presStyleLbl="parChTrans1D3" presStyleIdx="1" presStyleCnt="3"/>
      <dgm:spPr/>
      <dgm:t>
        <a:bodyPr/>
        <a:lstStyle/>
        <a:p>
          <a:endParaRPr lang="pt-BR"/>
        </a:p>
      </dgm:t>
    </dgm:pt>
    <dgm:pt modelId="{5DF4F2BD-CB90-4CBA-BA54-E3DF00BF65B0}" type="pres">
      <dgm:prSet presAssocID="{908C9B4E-6213-4FB3-9B98-0B1B8218733C}" presName="hierRoot3" presStyleCnt="0"/>
      <dgm:spPr/>
      <dgm:t>
        <a:bodyPr/>
        <a:lstStyle/>
        <a:p>
          <a:endParaRPr lang="pt-BR"/>
        </a:p>
      </dgm:t>
    </dgm:pt>
    <dgm:pt modelId="{243D441F-9449-408E-8208-408A1AAA5D8E}" type="pres">
      <dgm:prSet presAssocID="{908C9B4E-6213-4FB3-9B98-0B1B8218733C}" presName="composite3" presStyleCnt="0"/>
      <dgm:spPr/>
      <dgm:t>
        <a:bodyPr/>
        <a:lstStyle/>
        <a:p>
          <a:endParaRPr lang="pt-BR"/>
        </a:p>
      </dgm:t>
    </dgm:pt>
    <dgm:pt modelId="{28BD0535-FCAF-4CB0-8BF2-82726CC34257}" type="pres">
      <dgm:prSet presAssocID="{908C9B4E-6213-4FB3-9B98-0B1B8218733C}" presName="background3" presStyleLbl="node3" presStyleIdx="1" presStyleCnt="3"/>
      <dgm:spPr>
        <a:solidFill>
          <a:schemeClr val="tx2">
            <a:lumMod val="60000"/>
            <a:lumOff val="40000"/>
          </a:schemeClr>
        </a:solidFill>
      </dgm:spPr>
      <dgm:t>
        <a:bodyPr/>
        <a:lstStyle/>
        <a:p>
          <a:endParaRPr lang="pt-BR"/>
        </a:p>
      </dgm:t>
    </dgm:pt>
    <dgm:pt modelId="{86E39C80-2416-4BD2-A533-520812F924CC}" type="pres">
      <dgm:prSet presAssocID="{908C9B4E-6213-4FB3-9B98-0B1B8218733C}" presName="text3" presStyleLbl="fgAcc3" presStyleIdx="1" presStyleCnt="3" custLinFactNeighborX="-42" custLinFactNeighborY="4482">
        <dgm:presLayoutVars>
          <dgm:chPref val="3"/>
        </dgm:presLayoutVars>
      </dgm:prSet>
      <dgm:spPr/>
      <dgm:t>
        <a:bodyPr/>
        <a:lstStyle/>
        <a:p>
          <a:endParaRPr lang="pt-BR"/>
        </a:p>
      </dgm:t>
    </dgm:pt>
    <dgm:pt modelId="{BA497212-D053-4B26-A772-D47F3B14A571}" type="pres">
      <dgm:prSet presAssocID="{908C9B4E-6213-4FB3-9B98-0B1B8218733C}" presName="hierChild4" presStyleCnt="0"/>
      <dgm:spPr/>
      <dgm:t>
        <a:bodyPr/>
        <a:lstStyle/>
        <a:p>
          <a:endParaRPr lang="pt-BR"/>
        </a:p>
      </dgm:t>
    </dgm:pt>
    <dgm:pt modelId="{FAA8AE76-8FB3-4F71-AF1D-94C5AE926F4B}" type="pres">
      <dgm:prSet presAssocID="{36A3552C-4686-4F01-B0BE-2EDCA6230766}" presName="Name10" presStyleLbl="parChTrans1D2" presStyleIdx="2" presStyleCnt="5"/>
      <dgm:spPr/>
      <dgm:t>
        <a:bodyPr/>
        <a:lstStyle/>
        <a:p>
          <a:endParaRPr lang="pt-BR"/>
        </a:p>
      </dgm:t>
    </dgm:pt>
    <dgm:pt modelId="{2F2FACD5-A296-4A23-A67D-DB313BAE9162}" type="pres">
      <dgm:prSet presAssocID="{9F630A0C-0B8B-4EF7-8828-3C761E7DDC92}" presName="hierRoot2" presStyleCnt="0"/>
      <dgm:spPr/>
    </dgm:pt>
    <dgm:pt modelId="{9BDCF463-6EBF-436D-9D88-4F3F56DAFA92}" type="pres">
      <dgm:prSet presAssocID="{9F630A0C-0B8B-4EF7-8828-3C761E7DDC92}" presName="composite2" presStyleCnt="0"/>
      <dgm:spPr/>
    </dgm:pt>
    <dgm:pt modelId="{918CCEF3-B919-4499-9499-6B7713051E01}" type="pres">
      <dgm:prSet presAssocID="{9F630A0C-0B8B-4EF7-8828-3C761E7DDC92}" presName="background2" presStyleLbl="node2" presStyleIdx="2" presStyleCnt="5"/>
      <dgm:spPr/>
    </dgm:pt>
    <dgm:pt modelId="{F62EE7E8-7F23-4A55-A66B-11A7876AB91B}" type="pres">
      <dgm:prSet presAssocID="{9F630A0C-0B8B-4EF7-8828-3C761E7DDC92}" presName="text2" presStyleLbl="fgAcc2" presStyleIdx="2" presStyleCnt="5">
        <dgm:presLayoutVars>
          <dgm:chPref val="3"/>
        </dgm:presLayoutVars>
      </dgm:prSet>
      <dgm:spPr/>
      <dgm:t>
        <a:bodyPr/>
        <a:lstStyle/>
        <a:p>
          <a:endParaRPr lang="pt-BR"/>
        </a:p>
      </dgm:t>
    </dgm:pt>
    <dgm:pt modelId="{CD29C908-5F13-4E5C-B1BC-1544204F70BD}" type="pres">
      <dgm:prSet presAssocID="{9F630A0C-0B8B-4EF7-8828-3C761E7DDC92}" presName="hierChild3" presStyleCnt="0"/>
      <dgm:spPr/>
    </dgm:pt>
    <dgm:pt modelId="{D15BF7F5-515A-4247-91EC-363CDBDDF99F}" type="pres">
      <dgm:prSet presAssocID="{DBEACFB5-B749-410A-9294-4821A4A7F59C}" presName="Name10" presStyleLbl="parChTrans1D2" presStyleIdx="3" presStyleCnt="5"/>
      <dgm:spPr/>
      <dgm:t>
        <a:bodyPr/>
        <a:lstStyle/>
        <a:p>
          <a:endParaRPr lang="pt-BR"/>
        </a:p>
      </dgm:t>
    </dgm:pt>
    <dgm:pt modelId="{59D0C6F9-AA58-41D1-868E-9C8039D7CFB8}" type="pres">
      <dgm:prSet presAssocID="{79AE585A-CA2E-4297-BA75-430CEB5E3991}" presName="hierRoot2" presStyleCnt="0"/>
      <dgm:spPr/>
    </dgm:pt>
    <dgm:pt modelId="{DA09FD35-C0D6-45A6-9DD8-9357DCAE3820}" type="pres">
      <dgm:prSet presAssocID="{79AE585A-CA2E-4297-BA75-430CEB5E3991}" presName="composite2" presStyleCnt="0"/>
      <dgm:spPr/>
    </dgm:pt>
    <dgm:pt modelId="{3E111DFB-ADA0-4FEC-BE71-CCFC6460AC85}" type="pres">
      <dgm:prSet presAssocID="{79AE585A-CA2E-4297-BA75-430CEB5E3991}" presName="background2" presStyleLbl="node2" presStyleIdx="3" presStyleCnt="5"/>
      <dgm:spPr/>
    </dgm:pt>
    <dgm:pt modelId="{D3F84A4B-E507-4DD4-A9B0-F172A3C22436}" type="pres">
      <dgm:prSet presAssocID="{79AE585A-CA2E-4297-BA75-430CEB5E3991}" presName="text2" presStyleLbl="fgAcc2" presStyleIdx="3" presStyleCnt="5">
        <dgm:presLayoutVars>
          <dgm:chPref val="3"/>
        </dgm:presLayoutVars>
      </dgm:prSet>
      <dgm:spPr/>
      <dgm:t>
        <a:bodyPr/>
        <a:lstStyle/>
        <a:p>
          <a:endParaRPr lang="pt-BR"/>
        </a:p>
      </dgm:t>
    </dgm:pt>
    <dgm:pt modelId="{791BD55B-9E4C-4B23-B643-D3FC2F81CF75}" type="pres">
      <dgm:prSet presAssocID="{79AE585A-CA2E-4297-BA75-430CEB5E3991}" presName="hierChild3" presStyleCnt="0"/>
      <dgm:spPr/>
    </dgm:pt>
    <dgm:pt modelId="{CAC3BAD7-EE87-4981-A546-35128506EA9C}" type="pres">
      <dgm:prSet presAssocID="{7536D82A-DEC9-49F3-A7A4-40501B0783D9}" presName="Name10" presStyleLbl="parChTrans1D2" presStyleIdx="4" presStyleCnt="5"/>
      <dgm:spPr/>
      <dgm:t>
        <a:bodyPr/>
        <a:lstStyle/>
        <a:p>
          <a:endParaRPr lang="pt-BR"/>
        </a:p>
      </dgm:t>
    </dgm:pt>
    <dgm:pt modelId="{AE5312C6-E554-4E16-91DA-D3C8C9F78C2B}" type="pres">
      <dgm:prSet presAssocID="{0504738C-B295-49D7-B94C-56A3CA21F060}" presName="hierRoot2" presStyleCnt="0"/>
      <dgm:spPr/>
    </dgm:pt>
    <dgm:pt modelId="{CB33A2F3-67E5-43AD-9452-17CD317D3AE4}" type="pres">
      <dgm:prSet presAssocID="{0504738C-B295-49D7-B94C-56A3CA21F060}" presName="composite2" presStyleCnt="0"/>
      <dgm:spPr/>
    </dgm:pt>
    <dgm:pt modelId="{20EBD175-F450-4BAD-82F7-9AE99DF82BE2}" type="pres">
      <dgm:prSet presAssocID="{0504738C-B295-49D7-B94C-56A3CA21F060}" presName="background2" presStyleLbl="node2" presStyleIdx="4" presStyleCnt="5"/>
      <dgm:spPr/>
    </dgm:pt>
    <dgm:pt modelId="{F1672664-1915-4B29-8E6D-36D446F6AD27}" type="pres">
      <dgm:prSet presAssocID="{0504738C-B295-49D7-B94C-56A3CA21F060}" presName="text2" presStyleLbl="fgAcc2" presStyleIdx="4" presStyleCnt="5">
        <dgm:presLayoutVars>
          <dgm:chPref val="3"/>
        </dgm:presLayoutVars>
      </dgm:prSet>
      <dgm:spPr/>
      <dgm:t>
        <a:bodyPr/>
        <a:lstStyle/>
        <a:p>
          <a:endParaRPr lang="pt-BR"/>
        </a:p>
      </dgm:t>
    </dgm:pt>
    <dgm:pt modelId="{4B293377-0E3E-4523-8A7F-73D387915BFE}" type="pres">
      <dgm:prSet presAssocID="{0504738C-B295-49D7-B94C-56A3CA21F060}" presName="hierChild3" presStyleCnt="0"/>
      <dgm:spPr/>
    </dgm:pt>
    <dgm:pt modelId="{67BC6BAE-9691-4985-9C3B-AA9B4A3C5277}" type="pres">
      <dgm:prSet presAssocID="{4B817EE4-F257-46B6-BF20-A67AED03B585}" presName="Name17" presStyleLbl="parChTrans1D3" presStyleIdx="2" presStyleCnt="3"/>
      <dgm:spPr/>
      <dgm:t>
        <a:bodyPr/>
        <a:lstStyle/>
        <a:p>
          <a:endParaRPr lang="pt-BR"/>
        </a:p>
      </dgm:t>
    </dgm:pt>
    <dgm:pt modelId="{93EAB791-8AA8-4299-BBAA-46AAAF961BD4}" type="pres">
      <dgm:prSet presAssocID="{BBA5A7EF-011C-4A48-B33C-39D7B76F4EAD}" presName="hierRoot3" presStyleCnt="0"/>
      <dgm:spPr/>
    </dgm:pt>
    <dgm:pt modelId="{031FD3F5-8FD2-467F-8295-2DD2BCECC7D2}" type="pres">
      <dgm:prSet presAssocID="{BBA5A7EF-011C-4A48-B33C-39D7B76F4EAD}" presName="composite3" presStyleCnt="0"/>
      <dgm:spPr/>
    </dgm:pt>
    <dgm:pt modelId="{7814488C-D18C-43D9-852A-76FC77DAA896}" type="pres">
      <dgm:prSet presAssocID="{BBA5A7EF-011C-4A48-B33C-39D7B76F4EAD}" presName="background3" presStyleLbl="node3" presStyleIdx="2" presStyleCnt="3"/>
      <dgm:spPr/>
    </dgm:pt>
    <dgm:pt modelId="{3D4744C1-FEDD-4285-8E0F-A4970FF53153}" type="pres">
      <dgm:prSet presAssocID="{BBA5A7EF-011C-4A48-B33C-39D7B76F4EAD}" presName="text3" presStyleLbl="fgAcc3" presStyleIdx="2" presStyleCnt="3">
        <dgm:presLayoutVars>
          <dgm:chPref val="3"/>
        </dgm:presLayoutVars>
      </dgm:prSet>
      <dgm:spPr/>
      <dgm:t>
        <a:bodyPr/>
        <a:lstStyle/>
        <a:p>
          <a:endParaRPr lang="pt-BR"/>
        </a:p>
      </dgm:t>
    </dgm:pt>
    <dgm:pt modelId="{6DA6BB29-D88F-435F-9A93-70ABB95AF179}" type="pres">
      <dgm:prSet presAssocID="{BBA5A7EF-011C-4A48-B33C-39D7B76F4EAD}" presName="hierChild4" presStyleCnt="0"/>
      <dgm:spPr/>
    </dgm:pt>
  </dgm:ptLst>
  <dgm:cxnLst>
    <dgm:cxn modelId="{ADB1A514-A6FD-46BF-B650-77F600B37F38}" type="presOf" srcId="{6DA12A2D-1108-4227-BA4D-9D03654BCF88}" destId="{EA79C364-944E-4F47-8BDE-E88A38DEDD73}" srcOrd="0" destOrd="0" presId="urn:microsoft.com/office/officeart/2005/8/layout/hierarchy1"/>
    <dgm:cxn modelId="{B5F48690-E982-4787-9748-15D799CB2F19}" type="presOf" srcId="{03A5E099-EC02-405D-9089-7BD09FF98DCF}" destId="{554F70D2-9AB1-4949-A4CC-97A4EB447E75}" srcOrd="0" destOrd="0" presId="urn:microsoft.com/office/officeart/2005/8/layout/hierarchy1"/>
    <dgm:cxn modelId="{4842F0EC-30D6-4FD4-8F3C-FB506380D348}" type="presOf" srcId="{36A3552C-4686-4F01-B0BE-2EDCA6230766}" destId="{FAA8AE76-8FB3-4F71-AF1D-94C5AE926F4B}" srcOrd="0" destOrd="0" presId="urn:microsoft.com/office/officeart/2005/8/layout/hierarchy1"/>
    <dgm:cxn modelId="{40E8B9EC-610A-4BA4-B16C-F648E3347E98}" type="presOf" srcId="{0AB8A5EA-308D-4369-8BB7-967A2176B6A3}" destId="{6303C85C-DB74-4A0F-9837-A9F934BF5521}" srcOrd="0" destOrd="0" presId="urn:microsoft.com/office/officeart/2005/8/layout/hierarchy1"/>
    <dgm:cxn modelId="{25A19B6C-929C-481A-A9B7-4BDBE7D3982E}" type="presOf" srcId="{908C9B4E-6213-4FB3-9B98-0B1B8218733C}" destId="{86E39C80-2416-4BD2-A533-520812F924CC}" srcOrd="0" destOrd="0" presId="urn:microsoft.com/office/officeart/2005/8/layout/hierarchy1"/>
    <dgm:cxn modelId="{B5B2ECE6-FE3F-466B-98B8-1D0B03B7829C}" srcId="{AAB5AA33-0FBC-4302-8AFA-D8164BCC4693}" destId="{79AE585A-CA2E-4297-BA75-430CEB5E3991}" srcOrd="3" destOrd="0" parTransId="{DBEACFB5-B749-410A-9294-4821A4A7F59C}" sibTransId="{8AC318A2-7DF6-4A9A-8003-EB4BCDC80087}"/>
    <dgm:cxn modelId="{B06C3641-708E-48D6-B0C5-B7398B7E8A8A}" type="presOf" srcId="{AAB5AA33-0FBC-4302-8AFA-D8164BCC4693}" destId="{D9FFB628-1BC0-4FBC-BDC0-923F677B2582}" srcOrd="0" destOrd="0" presId="urn:microsoft.com/office/officeart/2005/8/layout/hierarchy1"/>
    <dgm:cxn modelId="{867750AE-9DDB-4A08-B681-C1968180CDDF}" type="presOf" srcId="{BE3F9A35-CE81-4445-9253-224472315A89}" destId="{FA1168B3-BEBA-4849-9D1C-C16C5E9D61F1}" srcOrd="0" destOrd="0" presId="urn:microsoft.com/office/officeart/2005/8/layout/hierarchy1"/>
    <dgm:cxn modelId="{C5D1F08B-7A57-44A4-ACE3-FA26882772E5}" type="presOf" srcId="{7536D82A-DEC9-49F3-A7A4-40501B0783D9}" destId="{CAC3BAD7-EE87-4981-A546-35128506EA9C}" srcOrd="0" destOrd="0" presId="urn:microsoft.com/office/officeart/2005/8/layout/hierarchy1"/>
    <dgm:cxn modelId="{3E7F5DE1-55C9-4076-91A6-4A7E84D5D899}" srcId="{AAB5AA33-0FBC-4302-8AFA-D8164BCC4693}" destId="{CCD83831-3B24-4159-A067-F350525F5FE2}" srcOrd="0" destOrd="0" parTransId="{BB93DF43-6506-4C59-9A45-9F5E57A2E64B}" sibTransId="{46C753E5-6FE1-41F8-9D86-970C57826BAF}"/>
    <dgm:cxn modelId="{C3A0F7AC-6F59-4AE6-B3C9-26F6057D4599}" srcId="{AAB5AA33-0FBC-4302-8AFA-D8164BCC4693}" destId="{0504738C-B295-49D7-B94C-56A3CA21F060}" srcOrd="4" destOrd="0" parTransId="{7536D82A-DEC9-49F3-A7A4-40501B0783D9}" sibTransId="{B599FDFC-AE68-48F5-815B-BFC0ED827693}"/>
    <dgm:cxn modelId="{279802B7-E857-4FD2-B509-35AA4850EF9B}" type="presOf" srcId="{4B817EE4-F257-46B6-BF20-A67AED03B585}" destId="{67BC6BAE-9691-4985-9C3B-AA9B4A3C5277}" srcOrd="0" destOrd="0" presId="urn:microsoft.com/office/officeart/2005/8/layout/hierarchy1"/>
    <dgm:cxn modelId="{4094E8DF-7172-4489-BE89-0B3C82344B81}" type="presOf" srcId="{DBEACFB5-B749-410A-9294-4821A4A7F59C}" destId="{D15BF7F5-515A-4247-91EC-363CDBDDF99F}" srcOrd="0" destOrd="0" presId="urn:microsoft.com/office/officeart/2005/8/layout/hierarchy1"/>
    <dgm:cxn modelId="{2B0D8B46-484C-45BF-8B88-10C41222D48A}" srcId="{0504738C-B295-49D7-B94C-56A3CA21F060}" destId="{BBA5A7EF-011C-4A48-B33C-39D7B76F4EAD}" srcOrd="0" destOrd="0" parTransId="{4B817EE4-F257-46B6-BF20-A67AED03B585}" sibTransId="{827EC0AE-5A0B-41CE-8E34-7D41EC7ABACA}"/>
    <dgm:cxn modelId="{D889330B-EF9D-4C24-AC24-C3B7D03B5A1B}" type="presOf" srcId="{DD6C16D6-34EE-4483-9A5C-14ECC7705A1E}" destId="{C32D713D-4A7B-43A6-ADD8-BD089EFD3D3A}" srcOrd="0" destOrd="0" presId="urn:microsoft.com/office/officeart/2005/8/layout/hierarchy1"/>
    <dgm:cxn modelId="{6E2ABA97-B1DE-4CCD-BA85-04D273A4E2E0}" srcId="{0AB8A5EA-308D-4369-8BB7-967A2176B6A3}" destId="{AAB5AA33-0FBC-4302-8AFA-D8164BCC4693}" srcOrd="0" destOrd="0" parTransId="{94AB23BA-AB60-4AB9-89F4-65D5179B1EFE}" sibTransId="{BE716F1A-F74A-4499-9DA9-78F3E349C936}"/>
    <dgm:cxn modelId="{16768070-4381-4276-A6B0-55B7C638CD3C}" type="presOf" srcId="{9F630A0C-0B8B-4EF7-8828-3C761E7DDC92}" destId="{F62EE7E8-7F23-4A55-A66B-11A7876AB91B}" srcOrd="0" destOrd="0" presId="urn:microsoft.com/office/officeart/2005/8/layout/hierarchy1"/>
    <dgm:cxn modelId="{F88882F0-BC1D-42C0-9018-45B1375A6DAF}" srcId="{CCD83831-3B24-4159-A067-F350525F5FE2}" destId="{6DA12A2D-1108-4227-BA4D-9D03654BCF88}" srcOrd="0" destOrd="0" parTransId="{BE3F9A35-CE81-4445-9253-224472315A89}" sibTransId="{348C9653-F3B4-47F8-84D0-EA952385248E}"/>
    <dgm:cxn modelId="{08D796CB-E375-403D-B789-330C7F00CD3E}" srcId="{AAB5AA33-0FBC-4302-8AFA-D8164BCC4693}" destId="{03A5E099-EC02-405D-9089-7BD09FF98DCF}" srcOrd="1" destOrd="0" parTransId="{E3405B8B-7481-4DE0-9C88-70982CBC1446}" sibTransId="{722A1225-5356-48AD-A5FF-C71ADAF5ED2A}"/>
    <dgm:cxn modelId="{B5B3023D-5EF5-4657-B87B-EE2B6E8D23FE}" type="presOf" srcId="{E3405B8B-7481-4DE0-9C88-70982CBC1446}" destId="{B5089DA5-6A00-4D19-86A6-FEE2134BFA37}" srcOrd="0" destOrd="0" presId="urn:microsoft.com/office/officeart/2005/8/layout/hierarchy1"/>
    <dgm:cxn modelId="{8C998CA4-9B9B-4857-9952-E87A6958A247}" type="presOf" srcId="{CCD83831-3B24-4159-A067-F350525F5FE2}" destId="{D577CB58-B60E-4D5F-B75F-FC1959741077}" srcOrd="0" destOrd="0" presId="urn:microsoft.com/office/officeart/2005/8/layout/hierarchy1"/>
    <dgm:cxn modelId="{F67F7DEC-1E8B-4E5D-AB75-1D292F8CB639}" type="presOf" srcId="{0504738C-B295-49D7-B94C-56A3CA21F060}" destId="{F1672664-1915-4B29-8E6D-36D446F6AD27}" srcOrd="0" destOrd="0" presId="urn:microsoft.com/office/officeart/2005/8/layout/hierarchy1"/>
    <dgm:cxn modelId="{94079D20-1960-4256-9471-1D33CB0A6CEB}" type="presOf" srcId="{BBA5A7EF-011C-4A48-B33C-39D7B76F4EAD}" destId="{3D4744C1-FEDD-4285-8E0F-A4970FF53153}" srcOrd="0" destOrd="0" presId="urn:microsoft.com/office/officeart/2005/8/layout/hierarchy1"/>
    <dgm:cxn modelId="{72D2C246-5048-4E90-8898-9675EA5400F2}" srcId="{AAB5AA33-0FBC-4302-8AFA-D8164BCC4693}" destId="{9F630A0C-0B8B-4EF7-8828-3C761E7DDC92}" srcOrd="2" destOrd="0" parTransId="{36A3552C-4686-4F01-B0BE-2EDCA6230766}" sibTransId="{1F21E699-0EA7-4E69-8F3B-FBBFD8D31C37}"/>
    <dgm:cxn modelId="{3411E08C-59F5-47FE-A6F8-F58C92063685}" srcId="{03A5E099-EC02-405D-9089-7BD09FF98DCF}" destId="{908C9B4E-6213-4FB3-9B98-0B1B8218733C}" srcOrd="0" destOrd="0" parTransId="{DD6C16D6-34EE-4483-9A5C-14ECC7705A1E}" sibTransId="{5B481B32-BF61-4B72-BE31-8FC34B66A53F}"/>
    <dgm:cxn modelId="{24522201-79C7-48E2-A196-400B519EF491}" type="presOf" srcId="{79AE585A-CA2E-4297-BA75-430CEB5E3991}" destId="{D3F84A4B-E507-4DD4-A9B0-F172A3C22436}" srcOrd="0" destOrd="0" presId="urn:microsoft.com/office/officeart/2005/8/layout/hierarchy1"/>
    <dgm:cxn modelId="{692B5216-1B69-4116-8201-48CCF7767DC5}" type="presOf" srcId="{BB93DF43-6506-4C59-9A45-9F5E57A2E64B}" destId="{A386C84B-9EF9-4A2F-941F-EFBA576FDACC}" srcOrd="0" destOrd="0" presId="urn:microsoft.com/office/officeart/2005/8/layout/hierarchy1"/>
    <dgm:cxn modelId="{BB8F01DD-AE3D-4621-A4B9-3B49054DECD7}" type="presParOf" srcId="{6303C85C-DB74-4A0F-9837-A9F934BF5521}" destId="{F2206A68-03FB-41E3-9F92-CE9F17250097}" srcOrd="0" destOrd="0" presId="urn:microsoft.com/office/officeart/2005/8/layout/hierarchy1"/>
    <dgm:cxn modelId="{4B5A83F2-038E-4B53-A829-49B0FE687C36}" type="presParOf" srcId="{F2206A68-03FB-41E3-9F92-CE9F17250097}" destId="{9571B947-2D2A-4235-973F-C5CBF4064B58}" srcOrd="0" destOrd="0" presId="urn:microsoft.com/office/officeart/2005/8/layout/hierarchy1"/>
    <dgm:cxn modelId="{FEF7356F-3516-4118-AE2D-103CE89FB71B}" type="presParOf" srcId="{9571B947-2D2A-4235-973F-C5CBF4064B58}" destId="{7D43FD52-0F7B-46E7-BEE0-D18E4BB51FC4}" srcOrd="0" destOrd="0" presId="urn:microsoft.com/office/officeart/2005/8/layout/hierarchy1"/>
    <dgm:cxn modelId="{EE1E8F48-0D0A-416F-9FB5-3B58F8018DB2}" type="presParOf" srcId="{9571B947-2D2A-4235-973F-C5CBF4064B58}" destId="{D9FFB628-1BC0-4FBC-BDC0-923F677B2582}" srcOrd="1" destOrd="0" presId="urn:microsoft.com/office/officeart/2005/8/layout/hierarchy1"/>
    <dgm:cxn modelId="{BE49AB3A-25AE-4F93-A01A-E264CA6D605A}" type="presParOf" srcId="{F2206A68-03FB-41E3-9F92-CE9F17250097}" destId="{87E0BE15-0A69-4C21-95CE-8EA937389BB4}" srcOrd="1" destOrd="0" presId="urn:microsoft.com/office/officeart/2005/8/layout/hierarchy1"/>
    <dgm:cxn modelId="{E93ED176-0A4D-4A67-A250-D4399AF30D3F}" type="presParOf" srcId="{87E0BE15-0A69-4C21-95CE-8EA937389BB4}" destId="{A386C84B-9EF9-4A2F-941F-EFBA576FDACC}" srcOrd="0" destOrd="0" presId="urn:microsoft.com/office/officeart/2005/8/layout/hierarchy1"/>
    <dgm:cxn modelId="{B5BE0203-DA5C-4606-B340-4F68DD646057}" type="presParOf" srcId="{87E0BE15-0A69-4C21-95CE-8EA937389BB4}" destId="{A1AD8F50-2F60-4EAE-9B06-469BF61C71DA}" srcOrd="1" destOrd="0" presId="urn:microsoft.com/office/officeart/2005/8/layout/hierarchy1"/>
    <dgm:cxn modelId="{54640B53-8FFB-47E6-8C83-C2B3CDBEA173}" type="presParOf" srcId="{A1AD8F50-2F60-4EAE-9B06-469BF61C71DA}" destId="{FF29F914-A0E9-455F-944C-5338D1DDC484}" srcOrd="0" destOrd="0" presId="urn:microsoft.com/office/officeart/2005/8/layout/hierarchy1"/>
    <dgm:cxn modelId="{16139EB8-5990-407B-9BC5-B31B1086EEFD}" type="presParOf" srcId="{FF29F914-A0E9-455F-944C-5338D1DDC484}" destId="{2EEC496C-07D2-4036-A6A3-19F9F6BAAD66}" srcOrd="0" destOrd="0" presId="urn:microsoft.com/office/officeart/2005/8/layout/hierarchy1"/>
    <dgm:cxn modelId="{E0379070-EA48-4D4D-88A3-7FAEA5DDCF2C}" type="presParOf" srcId="{FF29F914-A0E9-455F-944C-5338D1DDC484}" destId="{D577CB58-B60E-4D5F-B75F-FC1959741077}" srcOrd="1" destOrd="0" presId="urn:microsoft.com/office/officeart/2005/8/layout/hierarchy1"/>
    <dgm:cxn modelId="{FC957AF4-E7A8-4D36-B297-C6204716C0A1}" type="presParOf" srcId="{A1AD8F50-2F60-4EAE-9B06-469BF61C71DA}" destId="{0982E0EC-27C8-4373-966B-285485776944}" srcOrd="1" destOrd="0" presId="urn:microsoft.com/office/officeart/2005/8/layout/hierarchy1"/>
    <dgm:cxn modelId="{B03074B5-79A5-4C6F-B543-C9A7AF0496DA}" type="presParOf" srcId="{0982E0EC-27C8-4373-966B-285485776944}" destId="{FA1168B3-BEBA-4849-9D1C-C16C5E9D61F1}" srcOrd="0" destOrd="0" presId="urn:microsoft.com/office/officeart/2005/8/layout/hierarchy1"/>
    <dgm:cxn modelId="{7F84CA94-225D-4F90-AA3D-4094EDCB004E}" type="presParOf" srcId="{0982E0EC-27C8-4373-966B-285485776944}" destId="{E206D2B7-D3B5-420D-A748-72CE413A9F9A}" srcOrd="1" destOrd="0" presId="urn:microsoft.com/office/officeart/2005/8/layout/hierarchy1"/>
    <dgm:cxn modelId="{71B55C16-4311-4657-88B3-B6D9A0820F97}" type="presParOf" srcId="{E206D2B7-D3B5-420D-A748-72CE413A9F9A}" destId="{A78A1F98-D7EC-4051-8B3A-4886DDA21A05}" srcOrd="0" destOrd="0" presId="urn:microsoft.com/office/officeart/2005/8/layout/hierarchy1"/>
    <dgm:cxn modelId="{321C4F2E-0812-4282-8F9D-7FCA1FF9D7EA}" type="presParOf" srcId="{A78A1F98-D7EC-4051-8B3A-4886DDA21A05}" destId="{0851F916-AAB0-4346-8249-AC038A85F367}" srcOrd="0" destOrd="0" presId="urn:microsoft.com/office/officeart/2005/8/layout/hierarchy1"/>
    <dgm:cxn modelId="{6E6316C2-CFE8-4DD6-87D7-E2D6313C01FC}" type="presParOf" srcId="{A78A1F98-D7EC-4051-8B3A-4886DDA21A05}" destId="{EA79C364-944E-4F47-8BDE-E88A38DEDD73}" srcOrd="1" destOrd="0" presId="urn:microsoft.com/office/officeart/2005/8/layout/hierarchy1"/>
    <dgm:cxn modelId="{B9DD719A-DB00-4413-9222-D407DE7E2C17}" type="presParOf" srcId="{E206D2B7-D3B5-420D-A748-72CE413A9F9A}" destId="{5816A8E3-9370-4D65-AF34-E97122E40363}" srcOrd="1" destOrd="0" presId="urn:microsoft.com/office/officeart/2005/8/layout/hierarchy1"/>
    <dgm:cxn modelId="{DA7AA09C-06CC-480B-9EBF-6835F2D7FE51}" type="presParOf" srcId="{87E0BE15-0A69-4C21-95CE-8EA937389BB4}" destId="{B5089DA5-6A00-4D19-86A6-FEE2134BFA37}" srcOrd="2" destOrd="0" presId="urn:microsoft.com/office/officeart/2005/8/layout/hierarchy1"/>
    <dgm:cxn modelId="{4D1462DA-D354-489A-A918-4FC424086C03}" type="presParOf" srcId="{87E0BE15-0A69-4C21-95CE-8EA937389BB4}" destId="{6F86E0B9-97B6-4B4E-A9C4-CBE3842FC2E7}" srcOrd="3" destOrd="0" presId="urn:microsoft.com/office/officeart/2005/8/layout/hierarchy1"/>
    <dgm:cxn modelId="{6C463FB6-38F2-4EB7-9F27-2DFAB4DB9948}" type="presParOf" srcId="{6F86E0B9-97B6-4B4E-A9C4-CBE3842FC2E7}" destId="{9B6142F4-81AC-4D34-A1DD-3354362F8077}" srcOrd="0" destOrd="0" presId="urn:microsoft.com/office/officeart/2005/8/layout/hierarchy1"/>
    <dgm:cxn modelId="{E185213C-CDA5-4A2E-BB23-7175698FE6BF}" type="presParOf" srcId="{9B6142F4-81AC-4D34-A1DD-3354362F8077}" destId="{8699B314-5C8B-40B8-9C4D-1D2AB005155D}" srcOrd="0" destOrd="0" presId="urn:microsoft.com/office/officeart/2005/8/layout/hierarchy1"/>
    <dgm:cxn modelId="{A98430C4-BCD4-463A-950B-F32D880AB8C0}" type="presParOf" srcId="{9B6142F4-81AC-4D34-A1DD-3354362F8077}" destId="{554F70D2-9AB1-4949-A4CC-97A4EB447E75}" srcOrd="1" destOrd="0" presId="urn:microsoft.com/office/officeart/2005/8/layout/hierarchy1"/>
    <dgm:cxn modelId="{29CEC2BA-4756-42C2-A841-4D7BA639D74B}" type="presParOf" srcId="{6F86E0B9-97B6-4B4E-A9C4-CBE3842FC2E7}" destId="{E549F7FD-D47A-401E-B9B6-C7970D1557B2}" srcOrd="1" destOrd="0" presId="urn:microsoft.com/office/officeart/2005/8/layout/hierarchy1"/>
    <dgm:cxn modelId="{A1A06705-B39D-4FCD-8080-CCA1F209FDA0}" type="presParOf" srcId="{E549F7FD-D47A-401E-B9B6-C7970D1557B2}" destId="{C32D713D-4A7B-43A6-ADD8-BD089EFD3D3A}" srcOrd="0" destOrd="0" presId="urn:microsoft.com/office/officeart/2005/8/layout/hierarchy1"/>
    <dgm:cxn modelId="{DA78DAEB-D375-431F-90EC-CB7B571F4D25}" type="presParOf" srcId="{E549F7FD-D47A-401E-B9B6-C7970D1557B2}" destId="{5DF4F2BD-CB90-4CBA-BA54-E3DF00BF65B0}" srcOrd="1" destOrd="0" presId="urn:microsoft.com/office/officeart/2005/8/layout/hierarchy1"/>
    <dgm:cxn modelId="{546CFA7A-B2F8-48D4-9CB3-5B6C26B1042C}" type="presParOf" srcId="{5DF4F2BD-CB90-4CBA-BA54-E3DF00BF65B0}" destId="{243D441F-9449-408E-8208-408A1AAA5D8E}" srcOrd="0" destOrd="0" presId="urn:microsoft.com/office/officeart/2005/8/layout/hierarchy1"/>
    <dgm:cxn modelId="{E38A3A6E-CFC4-4869-90D3-9A0C69E60975}" type="presParOf" srcId="{243D441F-9449-408E-8208-408A1AAA5D8E}" destId="{28BD0535-FCAF-4CB0-8BF2-82726CC34257}" srcOrd="0" destOrd="0" presId="urn:microsoft.com/office/officeart/2005/8/layout/hierarchy1"/>
    <dgm:cxn modelId="{3444BB7D-2A86-4455-B3BE-7905C2C02770}" type="presParOf" srcId="{243D441F-9449-408E-8208-408A1AAA5D8E}" destId="{86E39C80-2416-4BD2-A533-520812F924CC}" srcOrd="1" destOrd="0" presId="urn:microsoft.com/office/officeart/2005/8/layout/hierarchy1"/>
    <dgm:cxn modelId="{49E8E928-6DAE-4126-B8E7-FA87C09A0A07}" type="presParOf" srcId="{5DF4F2BD-CB90-4CBA-BA54-E3DF00BF65B0}" destId="{BA497212-D053-4B26-A772-D47F3B14A571}" srcOrd="1" destOrd="0" presId="urn:microsoft.com/office/officeart/2005/8/layout/hierarchy1"/>
    <dgm:cxn modelId="{F93E557A-D7A0-4182-A2A3-815EB9B4C19B}" type="presParOf" srcId="{87E0BE15-0A69-4C21-95CE-8EA937389BB4}" destId="{FAA8AE76-8FB3-4F71-AF1D-94C5AE926F4B}" srcOrd="4" destOrd="0" presId="urn:microsoft.com/office/officeart/2005/8/layout/hierarchy1"/>
    <dgm:cxn modelId="{E4C4EF6C-3322-405B-A372-0C1F43B76342}" type="presParOf" srcId="{87E0BE15-0A69-4C21-95CE-8EA937389BB4}" destId="{2F2FACD5-A296-4A23-A67D-DB313BAE9162}" srcOrd="5" destOrd="0" presId="urn:microsoft.com/office/officeart/2005/8/layout/hierarchy1"/>
    <dgm:cxn modelId="{AF97B9DD-E4F0-4FF8-8A9F-1553F85EA2F3}" type="presParOf" srcId="{2F2FACD5-A296-4A23-A67D-DB313BAE9162}" destId="{9BDCF463-6EBF-436D-9D88-4F3F56DAFA92}" srcOrd="0" destOrd="0" presId="urn:microsoft.com/office/officeart/2005/8/layout/hierarchy1"/>
    <dgm:cxn modelId="{B0BC0F22-408B-47E1-9D98-043CC682F178}" type="presParOf" srcId="{9BDCF463-6EBF-436D-9D88-4F3F56DAFA92}" destId="{918CCEF3-B919-4499-9499-6B7713051E01}" srcOrd="0" destOrd="0" presId="urn:microsoft.com/office/officeart/2005/8/layout/hierarchy1"/>
    <dgm:cxn modelId="{3BBFD093-785E-42B9-BFE2-DD446829C394}" type="presParOf" srcId="{9BDCF463-6EBF-436D-9D88-4F3F56DAFA92}" destId="{F62EE7E8-7F23-4A55-A66B-11A7876AB91B}" srcOrd="1" destOrd="0" presId="urn:microsoft.com/office/officeart/2005/8/layout/hierarchy1"/>
    <dgm:cxn modelId="{289A4C1C-D94C-46C1-8E8A-ED3F7F8E6DDA}" type="presParOf" srcId="{2F2FACD5-A296-4A23-A67D-DB313BAE9162}" destId="{CD29C908-5F13-4E5C-B1BC-1544204F70BD}" srcOrd="1" destOrd="0" presId="urn:microsoft.com/office/officeart/2005/8/layout/hierarchy1"/>
    <dgm:cxn modelId="{44C2B739-7464-4CD2-81A9-A760E290843E}" type="presParOf" srcId="{87E0BE15-0A69-4C21-95CE-8EA937389BB4}" destId="{D15BF7F5-515A-4247-91EC-363CDBDDF99F}" srcOrd="6" destOrd="0" presId="urn:microsoft.com/office/officeart/2005/8/layout/hierarchy1"/>
    <dgm:cxn modelId="{34099549-7F20-4943-99D5-144EA509FD0A}" type="presParOf" srcId="{87E0BE15-0A69-4C21-95CE-8EA937389BB4}" destId="{59D0C6F9-AA58-41D1-868E-9C8039D7CFB8}" srcOrd="7" destOrd="0" presId="urn:microsoft.com/office/officeart/2005/8/layout/hierarchy1"/>
    <dgm:cxn modelId="{3ADD5E89-2B3A-40F1-9DF7-9A974B3D48BA}" type="presParOf" srcId="{59D0C6F9-AA58-41D1-868E-9C8039D7CFB8}" destId="{DA09FD35-C0D6-45A6-9DD8-9357DCAE3820}" srcOrd="0" destOrd="0" presId="urn:microsoft.com/office/officeart/2005/8/layout/hierarchy1"/>
    <dgm:cxn modelId="{CACBBC01-EE68-496F-835C-77804A432BA9}" type="presParOf" srcId="{DA09FD35-C0D6-45A6-9DD8-9357DCAE3820}" destId="{3E111DFB-ADA0-4FEC-BE71-CCFC6460AC85}" srcOrd="0" destOrd="0" presId="urn:microsoft.com/office/officeart/2005/8/layout/hierarchy1"/>
    <dgm:cxn modelId="{6CB43004-EE38-448B-9FC2-8F364E3C2C05}" type="presParOf" srcId="{DA09FD35-C0D6-45A6-9DD8-9357DCAE3820}" destId="{D3F84A4B-E507-4DD4-A9B0-F172A3C22436}" srcOrd="1" destOrd="0" presId="urn:microsoft.com/office/officeart/2005/8/layout/hierarchy1"/>
    <dgm:cxn modelId="{C1C7CA5F-C39F-4B9F-829E-CB7D7B149E47}" type="presParOf" srcId="{59D0C6F9-AA58-41D1-868E-9C8039D7CFB8}" destId="{791BD55B-9E4C-4B23-B643-D3FC2F81CF75}" srcOrd="1" destOrd="0" presId="urn:microsoft.com/office/officeart/2005/8/layout/hierarchy1"/>
    <dgm:cxn modelId="{4793FFA7-3635-4F0A-B756-482411F7C94D}" type="presParOf" srcId="{87E0BE15-0A69-4C21-95CE-8EA937389BB4}" destId="{CAC3BAD7-EE87-4981-A546-35128506EA9C}" srcOrd="8" destOrd="0" presId="urn:microsoft.com/office/officeart/2005/8/layout/hierarchy1"/>
    <dgm:cxn modelId="{3BAB09BD-97D8-45A6-BCD6-8B997725B587}" type="presParOf" srcId="{87E0BE15-0A69-4C21-95CE-8EA937389BB4}" destId="{AE5312C6-E554-4E16-91DA-D3C8C9F78C2B}" srcOrd="9" destOrd="0" presId="urn:microsoft.com/office/officeart/2005/8/layout/hierarchy1"/>
    <dgm:cxn modelId="{EA198553-8C34-47FD-A562-F1AD0AC67954}" type="presParOf" srcId="{AE5312C6-E554-4E16-91DA-D3C8C9F78C2B}" destId="{CB33A2F3-67E5-43AD-9452-17CD317D3AE4}" srcOrd="0" destOrd="0" presId="urn:microsoft.com/office/officeart/2005/8/layout/hierarchy1"/>
    <dgm:cxn modelId="{CF801074-7948-478C-A5A9-5C1A14BC6FD8}" type="presParOf" srcId="{CB33A2F3-67E5-43AD-9452-17CD317D3AE4}" destId="{20EBD175-F450-4BAD-82F7-9AE99DF82BE2}" srcOrd="0" destOrd="0" presId="urn:microsoft.com/office/officeart/2005/8/layout/hierarchy1"/>
    <dgm:cxn modelId="{08BA82AA-1272-40C0-ACA1-569073B681D4}" type="presParOf" srcId="{CB33A2F3-67E5-43AD-9452-17CD317D3AE4}" destId="{F1672664-1915-4B29-8E6D-36D446F6AD27}" srcOrd="1" destOrd="0" presId="urn:microsoft.com/office/officeart/2005/8/layout/hierarchy1"/>
    <dgm:cxn modelId="{46AD3DC6-1E85-41ED-9D6B-ED2B9D175FEF}" type="presParOf" srcId="{AE5312C6-E554-4E16-91DA-D3C8C9F78C2B}" destId="{4B293377-0E3E-4523-8A7F-73D387915BFE}" srcOrd="1" destOrd="0" presId="urn:microsoft.com/office/officeart/2005/8/layout/hierarchy1"/>
    <dgm:cxn modelId="{76AC3687-3D1C-4CD2-8D0A-F035BB4A9819}" type="presParOf" srcId="{4B293377-0E3E-4523-8A7F-73D387915BFE}" destId="{67BC6BAE-9691-4985-9C3B-AA9B4A3C5277}" srcOrd="0" destOrd="0" presId="urn:microsoft.com/office/officeart/2005/8/layout/hierarchy1"/>
    <dgm:cxn modelId="{2411270C-3311-47E7-94CC-C85368341515}" type="presParOf" srcId="{4B293377-0E3E-4523-8A7F-73D387915BFE}" destId="{93EAB791-8AA8-4299-BBAA-46AAAF961BD4}" srcOrd="1" destOrd="0" presId="urn:microsoft.com/office/officeart/2005/8/layout/hierarchy1"/>
    <dgm:cxn modelId="{DDB9AB17-B239-4A51-93EF-B80E881930FB}" type="presParOf" srcId="{93EAB791-8AA8-4299-BBAA-46AAAF961BD4}" destId="{031FD3F5-8FD2-467F-8295-2DD2BCECC7D2}" srcOrd="0" destOrd="0" presId="urn:microsoft.com/office/officeart/2005/8/layout/hierarchy1"/>
    <dgm:cxn modelId="{E59ECB4E-093C-4F48-82C7-AA28F4A800DD}" type="presParOf" srcId="{031FD3F5-8FD2-467F-8295-2DD2BCECC7D2}" destId="{7814488C-D18C-43D9-852A-76FC77DAA896}" srcOrd="0" destOrd="0" presId="urn:microsoft.com/office/officeart/2005/8/layout/hierarchy1"/>
    <dgm:cxn modelId="{903D7DBF-271C-47DA-B840-902C3F228BD7}" type="presParOf" srcId="{031FD3F5-8FD2-467F-8295-2DD2BCECC7D2}" destId="{3D4744C1-FEDD-4285-8E0F-A4970FF53153}" srcOrd="1" destOrd="0" presId="urn:microsoft.com/office/officeart/2005/8/layout/hierarchy1"/>
    <dgm:cxn modelId="{056F41CA-384A-4612-95A4-E71CADE74B4F}" type="presParOf" srcId="{93EAB791-8AA8-4299-BBAA-46AAAF961BD4}" destId="{6DA6BB29-D88F-435F-9A93-70ABB95AF179}"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C6BAE-9691-4985-9C3B-AA9B4A3C5277}">
      <dsp:nvSpPr>
        <dsp:cNvPr id="0" name=""/>
        <dsp:cNvSpPr/>
      </dsp:nvSpPr>
      <dsp:spPr>
        <a:xfrm>
          <a:off x="7260210" y="2978132"/>
          <a:ext cx="91440" cy="394144"/>
        </a:xfrm>
        <a:custGeom>
          <a:avLst/>
          <a:gdLst/>
          <a:ahLst/>
          <a:cxnLst/>
          <a:rect l="0" t="0" r="0" b="0"/>
          <a:pathLst>
            <a:path>
              <a:moveTo>
                <a:pt x="45720" y="0"/>
              </a:moveTo>
              <a:lnTo>
                <a:pt x="45720" y="3941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3BAD7-EE87-4981-A546-35128506EA9C}">
      <dsp:nvSpPr>
        <dsp:cNvPr id="0" name=""/>
        <dsp:cNvSpPr/>
      </dsp:nvSpPr>
      <dsp:spPr>
        <a:xfrm>
          <a:off x="3993161" y="1723421"/>
          <a:ext cx="3312768" cy="394144"/>
        </a:xfrm>
        <a:custGeom>
          <a:avLst/>
          <a:gdLst/>
          <a:ahLst/>
          <a:cxnLst/>
          <a:rect l="0" t="0" r="0" b="0"/>
          <a:pathLst>
            <a:path>
              <a:moveTo>
                <a:pt x="0" y="0"/>
              </a:moveTo>
              <a:lnTo>
                <a:pt x="0" y="268597"/>
              </a:lnTo>
              <a:lnTo>
                <a:pt x="3312768" y="268597"/>
              </a:lnTo>
              <a:lnTo>
                <a:pt x="3312768" y="3941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BF7F5-515A-4247-91EC-363CDBDDF99F}">
      <dsp:nvSpPr>
        <dsp:cNvPr id="0" name=""/>
        <dsp:cNvSpPr/>
      </dsp:nvSpPr>
      <dsp:spPr>
        <a:xfrm>
          <a:off x="3993161" y="1723421"/>
          <a:ext cx="1656384" cy="394144"/>
        </a:xfrm>
        <a:custGeom>
          <a:avLst/>
          <a:gdLst/>
          <a:ahLst/>
          <a:cxnLst/>
          <a:rect l="0" t="0" r="0" b="0"/>
          <a:pathLst>
            <a:path>
              <a:moveTo>
                <a:pt x="0" y="0"/>
              </a:moveTo>
              <a:lnTo>
                <a:pt x="0" y="268597"/>
              </a:lnTo>
              <a:lnTo>
                <a:pt x="1656384" y="268597"/>
              </a:lnTo>
              <a:lnTo>
                <a:pt x="1656384" y="3941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A8AE76-8FB3-4F71-AF1D-94C5AE926F4B}">
      <dsp:nvSpPr>
        <dsp:cNvPr id="0" name=""/>
        <dsp:cNvSpPr/>
      </dsp:nvSpPr>
      <dsp:spPr>
        <a:xfrm>
          <a:off x="3947441" y="1723421"/>
          <a:ext cx="91440" cy="394144"/>
        </a:xfrm>
        <a:custGeom>
          <a:avLst/>
          <a:gdLst/>
          <a:ahLst/>
          <a:cxnLst/>
          <a:rect l="0" t="0" r="0" b="0"/>
          <a:pathLst>
            <a:path>
              <a:moveTo>
                <a:pt x="45720" y="0"/>
              </a:moveTo>
              <a:lnTo>
                <a:pt x="45720" y="3941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D713D-4A7B-43A6-ADD8-BD089EFD3D3A}">
      <dsp:nvSpPr>
        <dsp:cNvPr id="0" name=""/>
        <dsp:cNvSpPr/>
      </dsp:nvSpPr>
      <dsp:spPr>
        <a:xfrm>
          <a:off x="2290488" y="2978132"/>
          <a:ext cx="91440" cy="432714"/>
        </a:xfrm>
        <a:custGeom>
          <a:avLst/>
          <a:gdLst/>
          <a:ahLst/>
          <a:cxnLst/>
          <a:rect l="0" t="0" r="0" b="0"/>
          <a:pathLst>
            <a:path>
              <a:moveTo>
                <a:pt x="46289" y="0"/>
              </a:moveTo>
              <a:lnTo>
                <a:pt x="46289" y="307168"/>
              </a:lnTo>
              <a:lnTo>
                <a:pt x="45720" y="307168"/>
              </a:lnTo>
              <a:lnTo>
                <a:pt x="45720" y="4327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089DA5-6A00-4D19-86A6-FEE2134BFA37}">
      <dsp:nvSpPr>
        <dsp:cNvPr id="0" name=""/>
        <dsp:cNvSpPr/>
      </dsp:nvSpPr>
      <dsp:spPr>
        <a:xfrm>
          <a:off x="2336777" y="1723421"/>
          <a:ext cx="1656384" cy="394144"/>
        </a:xfrm>
        <a:custGeom>
          <a:avLst/>
          <a:gdLst/>
          <a:ahLst/>
          <a:cxnLst/>
          <a:rect l="0" t="0" r="0" b="0"/>
          <a:pathLst>
            <a:path>
              <a:moveTo>
                <a:pt x="1656384" y="0"/>
              </a:moveTo>
              <a:lnTo>
                <a:pt x="1656384" y="268597"/>
              </a:lnTo>
              <a:lnTo>
                <a:pt x="0" y="268597"/>
              </a:lnTo>
              <a:lnTo>
                <a:pt x="0" y="3941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1168B3-BEBA-4849-9D1C-C16C5E9D61F1}">
      <dsp:nvSpPr>
        <dsp:cNvPr id="0" name=""/>
        <dsp:cNvSpPr/>
      </dsp:nvSpPr>
      <dsp:spPr>
        <a:xfrm>
          <a:off x="634672" y="2978132"/>
          <a:ext cx="91440" cy="394144"/>
        </a:xfrm>
        <a:custGeom>
          <a:avLst/>
          <a:gdLst/>
          <a:ahLst/>
          <a:cxnLst/>
          <a:rect l="0" t="0" r="0" b="0"/>
          <a:pathLst>
            <a:path>
              <a:moveTo>
                <a:pt x="45720" y="0"/>
              </a:moveTo>
              <a:lnTo>
                <a:pt x="45720" y="3941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6C84B-9EF9-4A2F-941F-EFBA576FDACC}">
      <dsp:nvSpPr>
        <dsp:cNvPr id="0" name=""/>
        <dsp:cNvSpPr/>
      </dsp:nvSpPr>
      <dsp:spPr>
        <a:xfrm>
          <a:off x="680392" y="1723421"/>
          <a:ext cx="3312768" cy="394144"/>
        </a:xfrm>
        <a:custGeom>
          <a:avLst/>
          <a:gdLst/>
          <a:ahLst/>
          <a:cxnLst/>
          <a:rect l="0" t="0" r="0" b="0"/>
          <a:pathLst>
            <a:path>
              <a:moveTo>
                <a:pt x="3312768" y="0"/>
              </a:moveTo>
              <a:lnTo>
                <a:pt x="3312768" y="268597"/>
              </a:lnTo>
              <a:lnTo>
                <a:pt x="0" y="268597"/>
              </a:lnTo>
              <a:lnTo>
                <a:pt x="0" y="3941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43FD52-0F7B-46E7-BEE0-D18E4BB51FC4}">
      <dsp:nvSpPr>
        <dsp:cNvPr id="0" name=""/>
        <dsp:cNvSpPr/>
      </dsp:nvSpPr>
      <dsp:spPr>
        <a:xfrm>
          <a:off x="3315549" y="862854"/>
          <a:ext cx="1355223" cy="86056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FB628-1BC0-4FBC-BDC0-923F677B2582}">
      <dsp:nvSpPr>
        <dsp:cNvPr id="0" name=""/>
        <dsp:cNvSpPr/>
      </dsp:nvSpPr>
      <dsp:spPr>
        <a:xfrm>
          <a:off x="3466130" y="1005906"/>
          <a:ext cx="1355223"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pt-BR" sz="1300" kern="1200" dirty="0"/>
        </a:p>
        <a:p>
          <a:pPr lvl="0" algn="ctr" defTabSz="577850">
            <a:lnSpc>
              <a:spcPct val="90000"/>
            </a:lnSpc>
            <a:spcBef>
              <a:spcPct val="0"/>
            </a:spcBef>
            <a:spcAft>
              <a:spcPct val="35000"/>
            </a:spcAft>
          </a:pPr>
          <a:r>
            <a:rPr lang="pt-BR" sz="1300" kern="1200" dirty="0" smtClean="0"/>
            <a:t>PROVAS</a:t>
          </a:r>
          <a:endParaRPr lang="pt-BR" sz="1300" kern="1200" dirty="0"/>
        </a:p>
        <a:p>
          <a:pPr lvl="0" algn="ctr" defTabSz="577850">
            <a:lnSpc>
              <a:spcPct val="90000"/>
            </a:lnSpc>
            <a:spcBef>
              <a:spcPct val="0"/>
            </a:spcBef>
            <a:spcAft>
              <a:spcPct val="35000"/>
            </a:spcAft>
          </a:pPr>
          <a:endParaRPr lang="pt-BR" sz="1300" kern="1200" dirty="0"/>
        </a:p>
      </dsp:txBody>
      <dsp:txXfrm>
        <a:off x="3491335" y="1031111"/>
        <a:ext cx="1304813" cy="810156"/>
      </dsp:txXfrm>
    </dsp:sp>
    <dsp:sp modelId="{2EEC496C-07D2-4036-A6A3-19F9F6BAAD66}">
      <dsp:nvSpPr>
        <dsp:cNvPr id="0" name=""/>
        <dsp:cNvSpPr/>
      </dsp:nvSpPr>
      <dsp:spPr>
        <a:xfrm>
          <a:off x="2781" y="2117565"/>
          <a:ext cx="1355223" cy="860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77CB58-B60E-4D5F-B75F-FC1959741077}">
      <dsp:nvSpPr>
        <dsp:cNvPr id="0" name=""/>
        <dsp:cNvSpPr/>
      </dsp:nvSpPr>
      <dsp:spPr>
        <a:xfrm>
          <a:off x="153361" y="2260617"/>
          <a:ext cx="1355223"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CONFISSÃO</a:t>
          </a:r>
          <a:endParaRPr lang="pt-BR" sz="1300" kern="1200" dirty="0"/>
        </a:p>
      </dsp:txBody>
      <dsp:txXfrm>
        <a:off x="178566" y="2285822"/>
        <a:ext cx="1304813" cy="810156"/>
      </dsp:txXfrm>
    </dsp:sp>
    <dsp:sp modelId="{0851F916-AAB0-4346-8249-AC038A85F367}">
      <dsp:nvSpPr>
        <dsp:cNvPr id="0" name=""/>
        <dsp:cNvSpPr/>
      </dsp:nvSpPr>
      <dsp:spPr>
        <a:xfrm>
          <a:off x="2781" y="3372277"/>
          <a:ext cx="1355223" cy="860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79C364-944E-4F47-8BDE-E88A38DEDD73}">
      <dsp:nvSpPr>
        <dsp:cNvPr id="0" name=""/>
        <dsp:cNvSpPr/>
      </dsp:nvSpPr>
      <dsp:spPr>
        <a:xfrm>
          <a:off x="153361" y="3515328"/>
          <a:ext cx="1355223" cy="860566"/>
        </a:xfrm>
        <a:prstGeom prst="roundRect">
          <a:avLst>
            <a:gd name="adj" fmla="val 10000"/>
          </a:avLst>
        </a:prstGeom>
        <a:solidFill>
          <a:schemeClr val="accent6">
            <a:lumMod val="7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DEPOIMENTO PESSOAL</a:t>
          </a:r>
          <a:endParaRPr lang="pt-BR" sz="1300" kern="1200" dirty="0"/>
        </a:p>
      </dsp:txBody>
      <dsp:txXfrm>
        <a:off x="178566" y="3540533"/>
        <a:ext cx="1304813" cy="810156"/>
      </dsp:txXfrm>
    </dsp:sp>
    <dsp:sp modelId="{8699B314-5C8B-40B8-9C4D-1D2AB005155D}">
      <dsp:nvSpPr>
        <dsp:cNvPr id="0" name=""/>
        <dsp:cNvSpPr/>
      </dsp:nvSpPr>
      <dsp:spPr>
        <a:xfrm>
          <a:off x="1659165" y="2117565"/>
          <a:ext cx="1355223" cy="86056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F70D2-9AB1-4949-A4CC-97A4EB447E75}">
      <dsp:nvSpPr>
        <dsp:cNvPr id="0" name=""/>
        <dsp:cNvSpPr/>
      </dsp:nvSpPr>
      <dsp:spPr>
        <a:xfrm>
          <a:off x="1809745" y="2260617"/>
          <a:ext cx="1355223"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endParaRPr lang="pt-BR" sz="1300" kern="1200" dirty="0"/>
        </a:p>
        <a:p>
          <a:pPr lvl="0" algn="ctr" defTabSz="577850">
            <a:lnSpc>
              <a:spcPct val="90000"/>
            </a:lnSpc>
            <a:spcBef>
              <a:spcPct val="0"/>
            </a:spcBef>
            <a:spcAft>
              <a:spcPct val="35000"/>
            </a:spcAft>
          </a:pPr>
          <a:r>
            <a:rPr lang="pt-BR" sz="1300" kern="1200" dirty="0" smtClean="0"/>
            <a:t>DOCUMENTO</a:t>
          </a:r>
          <a:endParaRPr lang="pt-BR" sz="1300" kern="1200" dirty="0"/>
        </a:p>
        <a:p>
          <a:pPr lvl="0" algn="ctr" defTabSz="577850">
            <a:lnSpc>
              <a:spcPct val="90000"/>
            </a:lnSpc>
            <a:spcBef>
              <a:spcPct val="0"/>
            </a:spcBef>
            <a:spcAft>
              <a:spcPct val="35000"/>
            </a:spcAft>
          </a:pPr>
          <a:endParaRPr lang="pt-BR" sz="1300" kern="1200" dirty="0"/>
        </a:p>
      </dsp:txBody>
      <dsp:txXfrm>
        <a:off x="1834950" y="2285822"/>
        <a:ext cx="1304813" cy="810156"/>
      </dsp:txXfrm>
    </dsp:sp>
    <dsp:sp modelId="{28BD0535-FCAF-4CB0-8BF2-82726CC34257}">
      <dsp:nvSpPr>
        <dsp:cNvPr id="0" name=""/>
        <dsp:cNvSpPr/>
      </dsp:nvSpPr>
      <dsp:spPr>
        <a:xfrm>
          <a:off x="1658596" y="3410847"/>
          <a:ext cx="1355223" cy="86056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E39C80-2416-4BD2-A533-520812F924CC}">
      <dsp:nvSpPr>
        <dsp:cNvPr id="0" name=""/>
        <dsp:cNvSpPr/>
      </dsp:nvSpPr>
      <dsp:spPr>
        <a:xfrm>
          <a:off x="1809176" y="3553898"/>
          <a:ext cx="1355223" cy="860566"/>
        </a:xfrm>
        <a:prstGeom prst="roundRect">
          <a:avLst>
            <a:gd name="adj" fmla="val 10000"/>
          </a:avLst>
        </a:prstGeom>
        <a:solidFill>
          <a:schemeClr val="accent6">
            <a:lumMod val="7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EXIBIÇÃO DE DOCUMENTO OU COISA </a:t>
          </a:r>
          <a:endParaRPr lang="pt-BR" sz="1300" kern="1200" dirty="0"/>
        </a:p>
      </dsp:txBody>
      <dsp:txXfrm>
        <a:off x="1834381" y="3579103"/>
        <a:ext cx="1304813" cy="810156"/>
      </dsp:txXfrm>
    </dsp:sp>
    <dsp:sp modelId="{918CCEF3-B919-4499-9499-6B7713051E01}">
      <dsp:nvSpPr>
        <dsp:cNvPr id="0" name=""/>
        <dsp:cNvSpPr/>
      </dsp:nvSpPr>
      <dsp:spPr>
        <a:xfrm>
          <a:off x="3315549" y="2117565"/>
          <a:ext cx="1355223" cy="860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EE7E8-7F23-4A55-A66B-11A7876AB91B}">
      <dsp:nvSpPr>
        <dsp:cNvPr id="0" name=""/>
        <dsp:cNvSpPr/>
      </dsp:nvSpPr>
      <dsp:spPr>
        <a:xfrm>
          <a:off x="3466130" y="2260617"/>
          <a:ext cx="1355223"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TESTEMUNHA</a:t>
          </a:r>
          <a:endParaRPr lang="pt-BR" sz="1300" kern="1200" dirty="0"/>
        </a:p>
      </dsp:txBody>
      <dsp:txXfrm>
        <a:off x="3491335" y="2285822"/>
        <a:ext cx="1304813" cy="810156"/>
      </dsp:txXfrm>
    </dsp:sp>
    <dsp:sp modelId="{3E111DFB-ADA0-4FEC-BE71-CCFC6460AC85}">
      <dsp:nvSpPr>
        <dsp:cNvPr id="0" name=""/>
        <dsp:cNvSpPr/>
      </dsp:nvSpPr>
      <dsp:spPr>
        <a:xfrm>
          <a:off x="4971934" y="2117565"/>
          <a:ext cx="1355223" cy="860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F84A4B-E507-4DD4-A9B0-F172A3C22436}">
      <dsp:nvSpPr>
        <dsp:cNvPr id="0" name=""/>
        <dsp:cNvSpPr/>
      </dsp:nvSpPr>
      <dsp:spPr>
        <a:xfrm>
          <a:off x="5122514" y="2260617"/>
          <a:ext cx="1355223"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PRESUNÇÃO</a:t>
          </a:r>
          <a:endParaRPr lang="pt-BR" sz="1300" kern="1200" dirty="0"/>
        </a:p>
      </dsp:txBody>
      <dsp:txXfrm>
        <a:off x="5147719" y="2285822"/>
        <a:ext cx="1304813" cy="810156"/>
      </dsp:txXfrm>
    </dsp:sp>
    <dsp:sp modelId="{20EBD175-F450-4BAD-82F7-9AE99DF82BE2}">
      <dsp:nvSpPr>
        <dsp:cNvPr id="0" name=""/>
        <dsp:cNvSpPr/>
      </dsp:nvSpPr>
      <dsp:spPr>
        <a:xfrm>
          <a:off x="6628318" y="2117565"/>
          <a:ext cx="1355223" cy="860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672664-1915-4B29-8E6D-36D446F6AD27}">
      <dsp:nvSpPr>
        <dsp:cNvPr id="0" name=""/>
        <dsp:cNvSpPr/>
      </dsp:nvSpPr>
      <dsp:spPr>
        <a:xfrm>
          <a:off x="6778899" y="2260617"/>
          <a:ext cx="1355223"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PERÍCIA</a:t>
          </a:r>
          <a:endParaRPr lang="pt-BR" sz="1300" kern="1200" dirty="0"/>
        </a:p>
      </dsp:txBody>
      <dsp:txXfrm>
        <a:off x="6804104" y="2285822"/>
        <a:ext cx="1304813" cy="810156"/>
      </dsp:txXfrm>
    </dsp:sp>
    <dsp:sp modelId="{7814488C-D18C-43D9-852A-76FC77DAA896}">
      <dsp:nvSpPr>
        <dsp:cNvPr id="0" name=""/>
        <dsp:cNvSpPr/>
      </dsp:nvSpPr>
      <dsp:spPr>
        <a:xfrm>
          <a:off x="6628318" y="3372277"/>
          <a:ext cx="1355223" cy="860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4744C1-FEDD-4285-8E0F-A4970FF53153}">
      <dsp:nvSpPr>
        <dsp:cNvPr id="0" name=""/>
        <dsp:cNvSpPr/>
      </dsp:nvSpPr>
      <dsp:spPr>
        <a:xfrm>
          <a:off x="6778899" y="3515328"/>
          <a:ext cx="1355223" cy="860566"/>
        </a:xfrm>
        <a:prstGeom prst="roundRect">
          <a:avLst>
            <a:gd name="adj" fmla="val 10000"/>
          </a:avLst>
        </a:prstGeom>
        <a:solidFill>
          <a:schemeClr val="accent6">
            <a:lumMod val="7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BR" sz="1300" kern="1200" dirty="0" smtClean="0"/>
            <a:t>INSPEÇÃO JUDICIAL</a:t>
          </a:r>
          <a:endParaRPr lang="pt-BR" sz="1300" kern="1200" dirty="0"/>
        </a:p>
      </dsp:txBody>
      <dsp:txXfrm>
        <a:off x="6804104" y="3540533"/>
        <a:ext cx="1304813" cy="8101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1"/>
            <a:ext cx="2945659" cy="492839"/>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4" y="1"/>
            <a:ext cx="2945659" cy="492839"/>
          </a:xfrm>
          <a:prstGeom prst="rect">
            <a:avLst/>
          </a:prstGeom>
        </p:spPr>
        <p:txBody>
          <a:bodyPr vert="horz" lIns="91440" tIns="45720" rIns="91440" bIns="45720" rtlCol="0"/>
          <a:lstStyle>
            <a:lvl1pPr algn="r">
              <a:defRPr sz="1200"/>
            </a:lvl1pPr>
          </a:lstStyle>
          <a:p>
            <a:fld id="{F388201A-D8F8-4699-B55B-EA9EDD2B52DA}" type="datetimeFigureOut">
              <a:rPr lang="pt-BR" smtClean="0"/>
              <a:t>08/05/2018</a:t>
            </a:fld>
            <a:endParaRPr lang="pt-BR"/>
          </a:p>
        </p:txBody>
      </p:sp>
      <p:sp>
        <p:nvSpPr>
          <p:cNvPr id="4" name="Espaço Reservado para Imagem de Slide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1" y="9362239"/>
            <a:ext cx="2945659" cy="492839"/>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4" y="9362239"/>
            <a:ext cx="2945659" cy="492839"/>
          </a:xfrm>
          <a:prstGeom prst="rect">
            <a:avLst/>
          </a:prstGeom>
        </p:spPr>
        <p:txBody>
          <a:bodyPr vert="horz" lIns="91440" tIns="45720" rIns="91440" bIns="45720" rtlCol="0" anchor="b"/>
          <a:lstStyle>
            <a:lvl1pPr algn="r">
              <a:defRPr sz="1200"/>
            </a:lvl1pPr>
          </a:lstStyle>
          <a:p>
            <a:fld id="{7311CE43-6142-42E9-8840-51AB4856EDA4}" type="slidenum">
              <a:rPr lang="pt-BR" smtClean="0"/>
              <a:t>‹nº›</a:t>
            </a:fld>
            <a:endParaRPr lang="pt-BR"/>
          </a:p>
        </p:txBody>
      </p:sp>
    </p:spTree>
    <p:extLst>
      <p:ext uri="{BB962C8B-B14F-4D97-AF65-F5344CB8AC3E}">
        <p14:creationId xmlns:p14="http://schemas.microsoft.com/office/powerpoint/2010/main" val="1415214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311CE43-6142-42E9-8840-51AB4856EDA4}" type="slidenum">
              <a:rPr lang="pt-BR" smtClean="0"/>
              <a:t>1</a:t>
            </a:fld>
            <a:endParaRPr lang="pt-BR"/>
          </a:p>
        </p:txBody>
      </p:sp>
    </p:spTree>
    <p:extLst>
      <p:ext uri="{BB962C8B-B14F-4D97-AF65-F5344CB8AC3E}">
        <p14:creationId xmlns:p14="http://schemas.microsoft.com/office/powerpoint/2010/main" val="38013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547B927-B763-43A8-9A0F-B3C5FB2C1DA6}" type="datetimeFigureOut">
              <a:rPr lang="pt-BR" smtClean="0"/>
              <a:t>08/05/2018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4386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47B927-B763-43A8-9A0F-B3C5FB2C1DA6}" type="datetimeFigureOut">
              <a:rPr lang="pt-BR" smtClean="0"/>
              <a:t>08/05/2018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25802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47B927-B763-43A8-9A0F-B3C5FB2C1DA6}" type="datetimeFigureOut">
              <a:rPr lang="pt-BR" smtClean="0"/>
              <a:t>08/05/2018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47557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47B927-B763-43A8-9A0F-B3C5FB2C1DA6}" type="datetimeFigureOut">
              <a:rPr lang="pt-BR" smtClean="0"/>
              <a:t>08/05/2018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81660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547B927-B763-43A8-9A0F-B3C5FB2C1DA6}" type="datetimeFigureOut">
              <a:rPr lang="pt-BR" smtClean="0"/>
              <a:t>08/05/2018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153863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547B927-B763-43A8-9A0F-B3C5FB2C1DA6}" type="datetimeFigureOut">
              <a:rPr lang="pt-BR" smtClean="0"/>
              <a:t>08/05/2018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24851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547B927-B763-43A8-9A0F-B3C5FB2C1DA6}" type="datetimeFigureOut">
              <a:rPr lang="pt-BR" smtClean="0"/>
              <a:t>08/05/2018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323704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547B927-B763-43A8-9A0F-B3C5FB2C1DA6}" type="datetimeFigureOut">
              <a:rPr lang="pt-BR" smtClean="0"/>
              <a:t>08/05/2018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296941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547B927-B763-43A8-9A0F-B3C5FB2C1DA6}" type="datetimeFigureOut">
              <a:rPr lang="pt-BR" smtClean="0"/>
              <a:t>08/05/2018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7309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547B927-B763-43A8-9A0F-B3C5FB2C1DA6}" type="datetimeFigureOut">
              <a:rPr lang="pt-BR" smtClean="0"/>
              <a:t>08/05/2018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209681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547B927-B763-43A8-9A0F-B3C5FB2C1DA6}" type="datetimeFigureOut">
              <a:rPr lang="pt-BR" smtClean="0"/>
              <a:t>08/05/2018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F0CF662-86DD-45B9-82D3-4A0CCE48A626}" type="slidenum">
              <a:rPr lang="pt-BR" smtClean="0"/>
              <a:t>‹nº›</a:t>
            </a:fld>
            <a:endParaRPr lang="pt-BR"/>
          </a:p>
        </p:txBody>
      </p:sp>
    </p:spTree>
    <p:extLst>
      <p:ext uri="{BB962C8B-B14F-4D97-AF65-F5344CB8AC3E}">
        <p14:creationId xmlns:p14="http://schemas.microsoft.com/office/powerpoint/2010/main" val="277829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7B927-B763-43A8-9A0F-B3C5FB2C1DA6}" type="datetimeFigureOut">
              <a:rPr lang="pt-BR" smtClean="0"/>
              <a:t>08/05/2018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CF662-86DD-45B9-82D3-4A0CCE48A626}" type="slidenum">
              <a:rPr lang="pt-BR" smtClean="0"/>
              <a:t>‹nº›</a:t>
            </a:fld>
            <a:endParaRPr lang="pt-BR"/>
          </a:p>
        </p:txBody>
      </p:sp>
    </p:spTree>
    <p:extLst>
      <p:ext uri="{BB962C8B-B14F-4D97-AF65-F5344CB8AC3E}">
        <p14:creationId xmlns:p14="http://schemas.microsoft.com/office/powerpoint/2010/main" val="2754301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qconcursos.com/questoes-de-concursos/provas/fcc-2014-dpe-ce-defensor-publico-de-entrancia-inicial" TargetMode="External"/><Relationship Id="rId2" Type="http://schemas.openxmlformats.org/officeDocument/2006/relationships/hyperlink" Target="https://www.qconcursos.com/questoes-de-concursos/provas/cespe-2017-dpu-defensor-publico-feder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qconcursos.com/questoes-de-concursos/provas/fcc-2014-dpe-pb-defensor-public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qconcursos.com/questoes-de-concursos/provas/fepese-2012-pge-sc-defensor-public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539552" y="476672"/>
            <a:ext cx="8136904" cy="7578998"/>
          </a:xfrm>
          <a:prstGeom prst="rect">
            <a:avLst/>
          </a:prstGeom>
        </p:spPr>
        <p:txBody>
          <a:bodyPr wrap="square">
            <a:spAutoFit/>
          </a:bodyPr>
          <a:lstStyle/>
          <a:p>
            <a:pPr algn="ctr"/>
            <a:r>
              <a:rPr lang="pt-BR" sz="2000" b="1" dirty="0" smtClean="0">
                <a:solidFill>
                  <a:srgbClr val="FF0000"/>
                </a:solidFill>
              </a:rPr>
              <a:t>Disciplina: DIREITO CIVIL </a:t>
            </a:r>
          </a:p>
          <a:p>
            <a:pPr algn="ctr"/>
            <a:r>
              <a:rPr lang="pt-BR" sz="2000" b="1" dirty="0" smtClean="0">
                <a:solidFill>
                  <a:srgbClr val="FF0000"/>
                </a:solidFill>
              </a:rPr>
              <a:t>Pessoa </a:t>
            </a:r>
            <a:r>
              <a:rPr lang="pt-BR" sz="2000" b="1" dirty="0">
                <a:solidFill>
                  <a:srgbClr val="FF0000"/>
                </a:solidFill>
              </a:rPr>
              <a:t>Jurídica - Parte Geral</a:t>
            </a:r>
          </a:p>
          <a:p>
            <a:endParaRPr lang="pt-BR" dirty="0"/>
          </a:p>
          <a:p>
            <a:pPr algn="ctr"/>
            <a:r>
              <a:rPr lang="pt-BR" sz="1700" b="1" dirty="0" smtClean="0"/>
              <a:t>PJ – GRUPOS DE INDIVÍDUOS  +  BENS  +  FINS DETERMINADOS E COMUNS.</a:t>
            </a:r>
          </a:p>
          <a:p>
            <a:pPr algn="ctr"/>
            <a:r>
              <a:rPr lang="pt-BR" sz="1700" b="1" dirty="0"/>
              <a:t>(CAPACIDADE E PERSONALIDADE JURÍDICA </a:t>
            </a:r>
            <a:r>
              <a:rPr lang="pt-BR" sz="1700" b="1" dirty="0" smtClean="0"/>
              <a:t>PRÓPRIAS)</a:t>
            </a:r>
          </a:p>
          <a:p>
            <a:pPr algn="ctr"/>
            <a:endParaRPr lang="pt-BR" sz="1700" b="1" dirty="0" smtClean="0"/>
          </a:p>
          <a:p>
            <a:r>
              <a:rPr lang="pt-BR" sz="1700" dirty="0" smtClean="0"/>
              <a:t>Natureza Jurídica - </a:t>
            </a:r>
            <a:r>
              <a:rPr lang="pt-BR" sz="1700" b="1" dirty="0" smtClean="0"/>
              <a:t>***Teoria da Realidade Técnica*** - Art. 45 CC</a:t>
            </a:r>
          </a:p>
          <a:p>
            <a:pPr algn="ctr"/>
            <a:r>
              <a:rPr lang="pt-BR" sz="1700" b="1" dirty="0"/>
              <a:t>(existência e vontade própria</a:t>
            </a:r>
            <a:r>
              <a:rPr lang="pt-BR" sz="1700" b="1" dirty="0" smtClean="0"/>
              <a:t>)</a:t>
            </a:r>
          </a:p>
          <a:p>
            <a:pPr algn="ctr"/>
            <a:endParaRPr lang="pt-BR" sz="1700" b="1" dirty="0" smtClean="0"/>
          </a:p>
          <a:p>
            <a:pPr marL="285750" indent="-285750">
              <a:buFont typeface="Wingdings" panose="05000000000000000000" pitchFamily="2" charset="2"/>
              <a:buChar char="v"/>
            </a:pPr>
            <a:r>
              <a:rPr lang="pt-BR" sz="1700" dirty="0" smtClean="0"/>
              <a:t>Teoria </a:t>
            </a:r>
            <a:r>
              <a:rPr lang="pt-BR" sz="1700" dirty="0"/>
              <a:t>negativista - negava a existência da pessoa </a:t>
            </a:r>
            <a:r>
              <a:rPr lang="pt-BR" sz="1700" dirty="0" smtClean="0"/>
              <a:t>jurídica.</a:t>
            </a:r>
          </a:p>
          <a:p>
            <a:pPr marL="285750" indent="-285750">
              <a:buFont typeface="Wingdings" panose="05000000000000000000" pitchFamily="2" charset="2"/>
              <a:buChar char="v"/>
            </a:pPr>
            <a:r>
              <a:rPr lang="pt-BR" sz="1700" dirty="0" smtClean="0"/>
              <a:t>Teoria afirmativista – teoria da ficção, realidade objetiva e </a:t>
            </a:r>
            <a:r>
              <a:rPr lang="pt-BR" sz="1700" b="1" u="sng" dirty="0" smtClean="0"/>
              <a:t>realidade técnica</a:t>
            </a:r>
            <a:r>
              <a:rPr lang="pt-BR" sz="1700" dirty="0" smtClean="0"/>
              <a:t>. </a:t>
            </a:r>
          </a:p>
          <a:p>
            <a:endParaRPr lang="pt-BR" sz="1700" dirty="0" smtClean="0"/>
          </a:p>
          <a:p>
            <a:pPr algn="just"/>
            <a:r>
              <a:rPr lang="pt-BR" sz="1650" b="1" dirty="0" smtClean="0"/>
              <a:t>Art. 40: As pessoas jurídicas são de Direito Público, interno ou externo, e de direito privado.</a:t>
            </a:r>
          </a:p>
          <a:p>
            <a:pPr algn="just"/>
            <a:endParaRPr lang="pt-BR" sz="1700" dirty="0"/>
          </a:p>
          <a:p>
            <a:pPr algn="just"/>
            <a:r>
              <a:rPr lang="pt-BR" sz="1700" dirty="0" smtClean="0"/>
              <a:t>1) Direito Público Interno – União, Estados, DF e os Territórios, Municípios, Autarquias (incluindo as associações públicas) e demais entidades de caráter público criadas por lei – </a:t>
            </a:r>
            <a:r>
              <a:rPr lang="pt-BR" sz="1700" b="1" dirty="0" smtClean="0"/>
              <a:t>Art. 41 CC. </a:t>
            </a:r>
          </a:p>
          <a:p>
            <a:pPr algn="just"/>
            <a:endParaRPr lang="pt-BR" sz="1700" dirty="0" smtClean="0"/>
          </a:p>
          <a:p>
            <a:pPr algn="just"/>
            <a:r>
              <a:rPr lang="pt-BR" sz="1700" dirty="0" smtClean="0"/>
              <a:t>2) Direito Público Externo -  Estados estrangeiros e todas as pessoas regidas pelo Direito  Internacional </a:t>
            </a:r>
            <a:r>
              <a:rPr lang="pt-BR" sz="1700" dirty="0"/>
              <a:t>Público – </a:t>
            </a:r>
            <a:r>
              <a:rPr lang="pt-BR" sz="1700" dirty="0" smtClean="0"/>
              <a:t> </a:t>
            </a:r>
            <a:r>
              <a:rPr lang="pt-BR" sz="1700" b="1" dirty="0" smtClean="0"/>
              <a:t>Art</a:t>
            </a:r>
            <a:r>
              <a:rPr lang="pt-BR" sz="1700" b="1" dirty="0"/>
              <a:t>. </a:t>
            </a:r>
            <a:r>
              <a:rPr lang="pt-BR" sz="1700" b="1" dirty="0" smtClean="0"/>
              <a:t>42 CC</a:t>
            </a:r>
            <a:r>
              <a:rPr lang="pt-BR" sz="1700" dirty="0" smtClean="0"/>
              <a:t> </a:t>
            </a:r>
            <a:endParaRPr lang="pt-BR" sz="1700" dirty="0" smtClean="0"/>
          </a:p>
          <a:p>
            <a:pPr algn="just"/>
            <a:endParaRPr lang="pt-BR" sz="1700" dirty="0" smtClean="0"/>
          </a:p>
          <a:p>
            <a:pPr algn="just"/>
            <a:r>
              <a:rPr lang="pt-BR" sz="1700" dirty="0" smtClean="0"/>
              <a:t>3) Direito Privado – Associações, sociedades, fundações, organização religiosas, partidos políticos e empresas individuais de responsabilidade limitada – </a:t>
            </a:r>
            <a:r>
              <a:rPr lang="pt-BR" sz="1700" b="1" dirty="0" smtClean="0"/>
              <a:t>Art. 44 CC. </a:t>
            </a:r>
          </a:p>
          <a:p>
            <a:pPr algn="just"/>
            <a:endParaRPr lang="pt-BR" dirty="0"/>
          </a:p>
          <a:p>
            <a:pPr algn="just"/>
            <a:endParaRPr lang="pt-BR" dirty="0" smtClean="0"/>
          </a:p>
          <a:p>
            <a:r>
              <a:rPr lang="pt-BR" dirty="0" smtClean="0"/>
              <a:t/>
            </a:r>
            <a:br>
              <a:rPr lang="pt-BR" dirty="0" smtClean="0"/>
            </a:br>
            <a:endParaRPr lang="pt-BR" dirty="0"/>
          </a:p>
        </p:txBody>
      </p:sp>
    </p:spTree>
    <p:extLst>
      <p:ext uri="{BB962C8B-B14F-4D97-AF65-F5344CB8AC3E}">
        <p14:creationId xmlns:p14="http://schemas.microsoft.com/office/powerpoint/2010/main" val="79434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m para direito publico externo exempl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496944" cy="5040560"/>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a:spLocks noGrp="1"/>
          </p:cNvSpPr>
          <p:nvPr>
            <p:ph type="title"/>
          </p:nvPr>
        </p:nvSpPr>
        <p:spPr>
          <a:xfrm>
            <a:off x="457200" y="274638"/>
            <a:ext cx="8229600" cy="1143000"/>
          </a:xfrm>
        </p:spPr>
        <p:txBody>
          <a:bodyPr>
            <a:normAutofit/>
          </a:bodyPr>
          <a:lstStyle/>
          <a:p>
            <a:pPr algn="l"/>
            <a:r>
              <a:rPr lang="pt-BR" sz="2000" b="1" dirty="0" smtClean="0"/>
              <a:t>RESUMO PARA MEMORIZARMOS:</a:t>
            </a:r>
            <a:endParaRPr lang="pt-BR" sz="2000" b="1" dirty="0"/>
          </a:p>
        </p:txBody>
      </p:sp>
    </p:spTree>
    <p:extLst>
      <p:ext uri="{BB962C8B-B14F-4D97-AF65-F5344CB8AC3E}">
        <p14:creationId xmlns:p14="http://schemas.microsoft.com/office/powerpoint/2010/main" val="1103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548680"/>
            <a:ext cx="7992888" cy="7109639"/>
          </a:xfrm>
          <a:prstGeom prst="rect">
            <a:avLst/>
          </a:prstGeom>
        </p:spPr>
        <p:txBody>
          <a:bodyPr wrap="square">
            <a:spAutoFit/>
          </a:bodyPr>
          <a:lstStyle/>
          <a:p>
            <a:r>
              <a:rPr lang="pt-BR" b="1" dirty="0" smtClean="0"/>
              <a:t>QUESTÕES</a:t>
            </a:r>
          </a:p>
          <a:p>
            <a:endParaRPr lang="pt-BR" b="1" dirty="0"/>
          </a:p>
          <a:p>
            <a:pPr algn="just"/>
            <a:r>
              <a:rPr lang="pt-BR" sz="1600" b="1" dirty="0"/>
              <a:t>2017</a:t>
            </a:r>
            <a:r>
              <a:rPr lang="pt-BR" sz="1600" b="1" dirty="0"/>
              <a:t> – CESPE </a:t>
            </a:r>
            <a:r>
              <a:rPr lang="pt-BR" sz="1600" b="1" dirty="0">
                <a:hlinkClick r:id="rId2"/>
              </a:rPr>
              <a:t>–</a:t>
            </a:r>
            <a:r>
              <a:rPr lang="pt-BR" sz="1600" b="1" dirty="0"/>
              <a:t> DPU - </a:t>
            </a:r>
            <a:r>
              <a:rPr lang="pt-BR" sz="1600" b="1" dirty="0">
                <a:hlinkClick r:id="rId2"/>
              </a:rPr>
              <a:t>Defensor Público Federal</a:t>
            </a:r>
            <a:endParaRPr lang="pt-BR" sz="1600" b="1" dirty="0"/>
          </a:p>
          <a:p>
            <a:pPr algn="just"/>
            <a:r>
              <a:rPr lang="pt-BR" sz="1600" dirty="0"/>
              <a:t> </a:t>
            </a:r>
          </a:p>
          <a:p>
            <a:pPr algn="just"/>
            <a:r>
              <a:rPr lang="pt-BR" sz="1600" dirty="0"/>
              <a:t>De acordo com a legislação de regência e o entendimento dos tribunais superiores, julgue o próximo </a:t>
            </a:r>
            <a:r>
              <a:rPr lang="pt-BR" sz="1600" dirty="0" smtClean="0"/>
              <a:t>item. </a:t>
            </a:r>
            <a:r>
              <a:rPr lang="pt-BR" sz="1600" b="1" dirty="0" smtClean="0"/>
              <a:t>Situação </a:t>
            </a:r>
            <a:r>
              <a:rPr lang="pt-BR" sz="1600" b="1" dirty="0"/>
              <a:t>hipotética:</a:t>
            </a:r>
            <a:r>
              <a:rPr lang="pt-BR" sz="1600" dirty="0"/>
              <a:t> B é sócio cotista da sociedade empresária A Ltda., que está encerrando suas atividades e, consequentemente, dissolvendo a sociedade. </a:t>
            </a:r>
            <a:endParaRPr lang="pt-BR" sz="1600" dirty="0" smtClean="0"/>
          </a:p>
          <a:p>
            <a:pPr algn="just"/>
            <a:endParaRPr lang="pt-BR" sz="1600" b="1" dirty="0"/>
          </a:p>
          <a:p>
            <a:pPr algn="just"/>
            <a:r>
              <a:rPr lang="pt-BR" sz="1600" b="1" dirty="0" smtClean="0"/>
              <a:t>Assertiva</a:t>
            </a:r>
            <a:r>
              <a:rPr lang="pt-BR" sz="1600" b="1" dirty="0"/>
              <a:t>:</a:t>
            </a:r>
            <a:r>
              <a:rPr lang="pt-BR" sz="1600" dirty="0"/>
              <a:t> Nessa situação, em eventual demanda judicial envolvendo B e a figura jurídica A Ltda., esta poderá requerer a desconsideração da personalidade jurídica da sociedade empresária, tendo como fundamento único o seu término. </a:t>
            </a:r>
            <a:endParaRPr lang="pt-BR" sz="1600" dirty="0" smtClean="0"/>
          </a:p>
          <a:p>
            <a:pPr algn="just"/>
            <a:endParaRPr lang="pt-BR" sz="1600" b="1" dirty="0"/>
          </a:p>
          <a:p>
            <a:r>
              <a:rPr lang="pt-BR" sz="1600" b="1" dirty="0" smtClean="0"/>
              <a:t>2014</a:t>
            </a:r>
            <a:r>
              <a:rPr lang="pt-BR" sz="1600" b="1" dirty="0"/>
              <a:t> </a:t>
            </a:r>
            <a:r>
              <a:rPr lang="pt-BR" sz="1600" b="1" dirty="0" smtClean="0"/>
              <a:t>– FCC</a:t>
            </a:r>
            <a:r>
              <a:rPr lang="pt-BR" sz="1600" b="1" dirty="0"/>
              <a:t> </a:t>
            </a:r>
            <a:r>
              <a:rPr lang="pt-BR" sz="1600" b="1" dirty="0" smtClean="0"/>
              <a:t>- </a:t>
            </a:r>
            <a:r>
              <a:rPr lang="pt-BR" sz="1600" b="1" dirty="0"/>
              <a:t> </a:t>
            </a:r>
            <a:r>
              <a:rPr lang="pt-BR" sz="1600" b="1" dirty="0" smtClean="0"/>
              <a:t>DPE-CE - </a:t>
            </a:r>
            <a:r>
              <a:rPr lang="pt-BR" sz="1600" b="1" dirty="0" smtClean="0">
                <a:hlinkClick r:id="rId3"/>
              </a:rPr>
              <a:t>Defensor </a:t>
            </a:r>
            <a:r>
              <a:rPr lang="pt-BR" sz="1600" b="1" dirty="0">
                <a:hlinkClick r:id="rId3"/>
              </a:rPr>
              <a:t>Público de Entrância </a:t>
            </a:r>
            <a:r>
              <a:rPr lang="pt-BR" sz="1600" b="1" dirty="0" smtClean="0">
                <a:hlinkClick r:id="rId3"/>
              </a:rPr>
              <a:t>Inicial</a:t>
            </a:r>
            <a:endParaRPr lang="pt-BR" sz="1600" b="1" dirty="0" smtClean="0"/>
          </a:p>
          <a:p>
            <a:pPr algn="just"/>
            <a:endParaRPr lang="pt-BR" sz="1600" b="1" dirty="0"/>
          </a:p>
          <a:p>
            <a:pPr algn="just"/>
            <a:r>
              <a:rPr lang="pt-BR" sz="1600" dirty="0"/>
              <a:t>Em testamento, Antônio previu a constituição de fundação para a promoção da educação de crianças carentes. Quando de seu falecimento, constatou-se que os bens destinados à criação da fundação seriam insuficientes para sua constituição. O testamento nada previu para esta hipótese. Os bens deverão ser:</a:t>
            </a:r>
          </a:p>
          <a:p>
            <a:pPr algn="just"/>
            <a:r>
              <a:rPr lang="pt-BR" sz="1600" dirty="0"/>
              <a:t> </a:t>
            </a:r>
          </a:p>
          <a:p>
            <a:pPr lvl="0" algn="just"/>
            <a:r>
              <a:rPr lang="pt-BR" sz="1600" dirty="0" smtClean="0"/>
              <a:t>a) Doados </a:t>
            </a:r>
            <a:r>
              <a:rPr lang="pt-BR" sz="1600" dirty="0"/>
              <a:t>a qualquer organização sem fins lucrativos, ainda que de natureza diversa.</a:t>
            </a:r>
          </a:p>
          <a:p>
            <a:pPr lvl="0" algn="just"/>
            <a:r>
              <a:rPr lang="pt-BR" sz="1600" dirty="0" smtClean="0"/>
              <a:t>b) Destinados </a:t>
            </a:r>
            <a:r>
              <a:rPr lang="pt-BR" sz="1600" dirty="0"/>
              <a:t>para outra fundação que se proponha a igual ou semelhante fim.</a:t>
            </a:r>
          </a:p>
          <a:p>
            <a:pPr lvl="0" algn="just"/>
            <a:r>
              <a:rPr lang="pt-BR" sz="1600" dirty="0" smtClean="0"/>
              <a:t>c) Destinados </a:t>
            </a:r>
            <a:r>
              <a:rPr lang="pt-BR" sz="1600" dirty="0"/>
              <a:t>ao Município.</a:t>
            </a:r>
          </a:p>
          <a:p>
            <a:pPr lvl="0" algn="just"/>
            <a:r>
              <a:rPr lang="pt-BR" sz="1600" dirty="0" smtClean="0"/>
              <a:t>d) Repartidos </a:t>
            </a:r>
            <a:r>
              <a:rPr lang="pt-BR" sz="1600" dirty="0"/>
              <a:t>entre os herdeiros de Antônio.</a:t>
            </a:r>
          </a:p>
          <a:p>
            <a:pPr lvl="0" algn="just"/>
            <a:r>
              <a:rPr lang="pt-BR" sz="1600" dirty="0" smtClean="0"/>
              <a:t>e) Destinados </a:t>
            </a:r>
            <a:r>
              <a:rPr lang="pt-BR" sz="1600" dirty="0"/>
              <a:t>a qualquer outra fundação, desde que no mesmo âmbito territorial.</a:t>
            </a:r>
          </a:p>
          <a:p>
            <a:endParaRPr lang="pt-BR" sz="1600" b="1" dirty="0"/>
          </a:p>
          <a:p>
            <a:pPr algn="just"/>
            <a:endParaRPr lang="pt-BR" sz="1600" dirty="0"/>
          </a:p>
          <a:p>
            <a:r>
              <a:rPr lang="pt-BR" b="1" dirty="0"/>
              <a:t/>
            </a:r>
            <a:br>
              <a:rPr lang="pt-BR" b="1" dirty="0"/>
            </a:br>
            <a:endParaRPr lang="pt-BR" dirty="0"/>
          </a:p>
        </p:txBody>
      </p:sp>
    </p:spTree>
    <p:extLst>
      <p:ext uri="{BB962C8B-B14F-4D97-AF65-F5344CB8AC3E}">
        <p14:creationId xmlns:p14="http://schemas.microsoft.com/office/powerpoint/2010/main" val="407245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48680"/>
            <a:ext cx="8352928" cy="6370975"/>
          </a:xfrm>
          <a:prstGeom prst="rect">
            <a:avLst/>
          </a:prstGeom>
        </p:spPr>
        <p:txBody>
          <a:bodyPr wrap="square">
            <a:spAutoFit/>
          </a:bodyPr>
          <a:lstStyle/>
          <a:p>
            <a:r>
              <a:rPr lang="pt-BR" b="1" dirty="0" smtClean="0"/>
              <a:t>QUESTÕES</a:t>
            </a:r>
          </a:p>
          <a:p>
            <a:endParaRPr lang="pt-BR" b="1" dirty="0"/>
          </a:p>
          <a:p>
            <a:r>
              <a:rPr lang="pt-BR" sz="1600" b="1" dirty="0" smtClean="0"/>
              <a:t>2014</a:t>
            </a:r>
            <a:r>
              <a:rPr lang="pt-BR" sz="1600" dirty="0"/>
              <a:t> </a:t>
            </a:r>
            <a:r>
              <a:rPr lang="pt-BR" sz="1600" dirty="0" smtClean="0"/>
              <a:t>– </a:t>
            </a:r>
            <a:r>
              <a:rPr lang="pt-BR" sz="1600" b="1" dirty="0" smtClean="0"/>
              <a:t>FCC</a:t>
            </a:r>
            <a:r>
              <a:rPr lang="pt-BR" sz="1600" dirty="0"/>
              <a:t> </a:t>
            </a:r>
            <a:r>
              <a:rPr lang="pt-BR" sz="1600" dirty="0" smtClean="0"/>
              <a:t>-</a:t>
            </a:r>
            <a:r>
              <a:rPr lang="pt-BR" sz="1600" b="1" dirty="0"/>
              <a:t> </a:t>
            </a:r>
            <a:r>
              <a:rPr lang="pt-BR" sz="1600" b="1" dirty="0" smtClean="0"/>
              <a:t>DPE-PB</a:t>
            </a:r>
            <a:r>
              <a:rPr lang="pt-BR" sz="1600" dirty="0"/>
              <a:t> </a:t>
            </a:r>
            <a:r>
              <a:rPr lang="pt-BR" sz="1600" dirty="0" smtClean="0"/>
              <a:t>- </a:t>
            </a:r>
            <a:r>
              <a:rPr lang="pt-BR" sz="1600" b="1" dirty="0"/>
              <a:t> </a:t>
            </a:r>
            <a:r>
              <a:rPr lang="pt-BR" sz="1600" b="1" dirty="0">
                <a:hlinkClick r:id="rId2"/>
              </a:rPr>
              <a:t>Defensor </a:t>
            </a:r>
            <a:r>
              <a:rPr lang="pt-BR" sz="1600" b="1" dirty="0" smtClean="0">
                <a:hlinkClick r:id="rId2"/>
              </a:rPr>
              <a:t>Público</a:t>
            </a:r>
            <a:endParaRPr lang="pt-BR" sz="1600" b="1" dirty="0" smtClean="0"/>
          </a:p>
          <a:p>
            <a:pPr algn="just"/>
            <a:endParaRPr lang="pt-BR" sz="1600" dirty="0"/>
          </a:p>
          <a:p>
            <a:pPr algn="just"/>
            <a:r>
              <a:rPr lang="pt-BR" sz="1600" dirty="0"/>
              <a:t>Carlos emprestou R$ 1.000,00 a Pedro, sócio da "Construtora </a:t>
            </a:r>
            <a:r>
              <a:rPr lang="pt-BR" sz="1600" dirty="0" err="1"/>
              <a:t>Bertolai</a:t>
            </a:r>
            <a:r>
              <a:rPr lang="pt-BR" sz="1600" dirty="0"/>
              <a:t> Ltda.", empresa de grande porte. O contrato foi formalizado em instrumento subscrito por duas testemunhas. Na data em que o dinheiro deveria ser devolvido, Pedro negou-se ao pagamento, afirmando insuficiência de recursos. Diante do inadimplemento, Carlos ajuizou execução de título executivo extrajudicial, contra a qual não foram opostos embargos. Na fase de indicação de bens à penhora, constatou-se somente que Pedro não possuía bens penhoráveis. Por esta razão, Carlos requereu desconsideração inversa da personalidade jurídica, a qual deverá ser</a:t>
            </a:r>
            <a:r>
              <a:rPr lang="pt-BR" sz="1600" dirty="0" smtClean="0"/>
              <a:t>:</a:t>
            </a:r>
          </a:p>
          <a:p>
            <a:pPr algn="just"/>
            <a:endParaRPr lang="pt-BR" sz="1600" dirty="0"/>
          </a:p>
          <a:p>
            <a:pPr marL="342900" indent="-342900" algn="just">
              <a:buAutoNum type="alphaUcParenR"/>
            </a:pPr>
            <a:r>
              <a:rPr lang="pt-BR" sz="1600" dirty="0" smtClean="0"/>
              <a:t>Indeferida</a:t>
            </a:r>
            <a:r>
              <a:rPr lang="pt-BR" sz="1600" dirty="0"/>
              <a:t>, pois a mera ausência de bens penhoráveis não autoriza o pedido</a:t>
            </a:r>
            <a:r>
              <a:rPr lang="pt-BR" sz="1600" dirty="0" smtClean="0"/>
              <a:t>.</a:t>
            </a:r>
          </a:p>
          <a:p>
            <a:pPr algn="just"/>
            <a:endParaRPr lang="pt-BR" sz="1600" dirty="0"/>
          </a:p>
          <a:p>
            <a:pPr algn="just"/>
            <a:r>
              <a:rPr lang="pt-BR" sz="1600" dirty="0"/>
              <a:t>B) Deferida, pois a empresa de que Pedro é sócio possui condições suficientes para pagar o débito</a:t>
            </a:r>
            <a:r>
              <a:rPr lang="pt-BR" sz="1600" dirty="0" smtClean="0"/>
              <a:t>.</a:t>
            </a:r>
          </a:p>
          <a:p>
            <a:pPr algn="just"/>
            <a:endParaRPr lang="pt-BR" sz="1600" dirty="0"/>
          </a:p>
          <a:p>
            <a:pPr algn="just"/>
            <a:r>
              <a:rPr lang="pt-BR" sz="1600" dirty="0"/>
              <a:t>C) Deferida apenas se provado que Pedro ostenta cargo de gerência na empresa de que é sócio</a:t>
            </a:r>
            <a:r>
              <a:rPr lang="pt-BR" sz="1600" dirty="0" smtClean="0"/>
              <a:t>.</a:t>
            </a:r>
          </a:p>
          <a:p>
            <a:pPr algn="just"/>
            <a:endParaRPr lang="pt-BR" sz="1600" dirty="0"/>
          </a:p>
          <a:p>
            <a:pPr algn="just"/>
            <a:r>
              <a:rPr lang="pt-BR" sz="1600" dirty="0"/>
              <a:t>D) Indeferida, pois não é possível a desconsideração inversa da personalidade jurídica</a:t>
            </a:r>
            <a:r>
              <a:rPr lang="pt-BR" sz="1600" dirty="0" smtClean="0"/>
              <a:t>.</a:t>
            </a:r>
          </a:p>
          <a:p>
            <a:pPr algn="just"/>
            <a:endParaRPr lang="pt-BR" sz="1600" dirty="0"/>
          </a:p>
          <a:p>
            <a:pPr algn="just"/>
            <a:r>
              <a:rPr lang="pt-BR" sz="1600" dirty="0"/>
              <a:t>E) Deferida, pois se está diante de relação de consumo.</a:t>
            </a:r>
          </a:p>
          <a:p>
            <a:endParaRPr lang="pt-BR" sz="1600" b="1" dirty="0"/>
          </a:p>
          <a:p>
            <a:pPr algn="just"/>
            <a:endParaRPr lang="pt-BR" sz="1600" dirty="0"/>
          </a:p>
          <a:p>
            <a:r>
              <a:rPr lang="pt-BR" b="1" dirty="0"/>
              <a:t/>
            </a:r>
            <a:br>
              <a:rPr lang="pt-BR" b="1" dirty="0"/>
            </a:br>
            <a:endParaRPr lang="pt-BR" dirty="0"/>
          </a:p>
        </p:txBody>
      </p:sp>
    </p:spTree>
    <p:extLst>
      <p:ext uri="{BB962C8B-B14F-4D97-AF65-F5344CB8AC3E}">
        <p14:creationId xmlns:p14="http://schemas.microsoft.com/office/powerpoint/2010/main" val="3899001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48680"/>
            <a:ext cx="8352928" cy="7109639"/>
          </a:xfrm>
          <a:prstGeom prst="rect">
            <a:avLst/>
          </a:prstGeom>
        </p:spPr>
        <p:txBody>
          <a:bodyPr wrap="square">
            <a:spAutoFit/>
          </a:bodyPr>
          <a:lstStyle/>
          <a:p>
            <a:r>
              <a:rPr lang="pt-BR" b="1" dirty="0" smtClean="0"/>
              <a:t>QUESTÕES</a:t>
            </a:r>
          </a:p>
          <a:p>
            <a:endParaRPr lang="pt-BR" b="1" dirty="0"/>
          </a:p>
          <a:p>
            <a:r>
              <a:rPr lang="pt-BR" sz="1600" b="1" dirty="0" smtClean="0"/>
              <a:t>2014 - NC-UFPR - DPE-PR - Defensor </a:t>
            </a:r>
            <a:r>
              <a:rPr lang="pt-BR" sz="1600" b="1" dirty="0"/>
              <a:t>Público</a:t>
            </a:r>
          </a:p>
          <a:p>
            <a:pPr algn="just"/>
            <a:endParaRPr lang="pt-BR" sz="1600" dirty="0"/>
          </a:p>
          <a:p>
            <a:pPr algn="just"/>
            <a:r>
              <a:rPr lang="pt-BR" sz="1600" dirty="0"/>
              <a:t>Assinale a alternativa correta sobre as Pessoas Jurídicas:</a:t>
            </a:r>
          </a:p>
          <a:p>
            <a:pPr algn="just"/>
            <a:r>
              <a:rPr lang="pt-BR" sz="1600" dirty="0"/>
              <a:t> </a:t>
            </a:r>
          </a:p>
          <a:p>
            <a:pPr marL="342900" lvl="0" indent="-342900" algn="just">
              <a:buAutoNum type="alphaLcParenR"/>
            </a:pPr>
            <a:r>
              <a:rPr lang="pt-BR" sz="1600" dirty="0" smtClean="0"/>
              <a:t>A </a:t>
            </a:r>
            <a:r>
              <a:rPr lang="pt-BR" sz="1600" dirty="0"/>
              <a:t>existência legal das pessoas jurídicas de direito privado inicia-se com a formalização de seu ato constitutivo, independentemente de sua inscrição no respectivo registro. </a:t>
            </a:r>
            <a:endParaRPr lang="pt-BR" sz="1600" dirty="0"/>
          </a:p>
          <a:p>
            <a:pPr marL="342900" lvl="0" indent="-342900" algn="just">
              <a:buAutoNum type="alphaLcParenR"/>
            </a:pPr>
            <a:endParaRPr lang="pt-BR" sz="1600" dirty="0" smtClean="0"/>
          </a:p>
          <a:p>
            <a:pPr marL="342900" lvl="0" indent="-342900" algn="just">
              <a:buAutoNum type="alphaLcParenR"/>
            </a:pPr>
            <a:r>
              <a:rPr lang="pt-BR" sz="1600" dirty="0" smtClean="0"/>
              <a:t>São </a:t>
            </a:r>
            <a:r>
              <a:rPr lang="pt-BR" sz="1600" dirty="0"/>
              <a:t>pessoas jurídicas de direito privado as associações, as sociedades, as fundações, as organizações religiosas e os partidos políticos. As empresas individuais de responsabilidade limitada, de acordo com o Código Civil em vigor, não são consideradas pessoas jurídicas, pois sua personalidade se confunde com a do empresário </a:t>
            </a:r>
            <a:r>
              <a:rPr lang="pt-BR" sz="1600" dirty="0" smtClean="0"/>
              <a:t>individual.</a:t>
            </a:r>
          </a:p>
          <a:p>
            <a:pPr marL="342900" lvl="0" indent="-342900" algn="just">
              <a:buAutoNum type="alphaLcParenR"/>
            </a:pPr>
            <a:endParaRPr lang="pt-BR" sz="1600" dirty="0" smtClean="0"/>
          </a:p>
          <a:p>
            <a:pPr marL="342900" lvl="0" indent="-342900" algn="just">
              <a:buAutoNum type="alphaLcParenR"/>
            </a:pPr>
            <a:r>
              <a:rPr lang="pt-BR" sz="1600" dirty="0" smtClean="0"/>
              <a:t>A </a:t>
            </a:r>
            <a:r>
              <a:rPr lang="pt-BR" sz="1600" dirty="0"/>
              <a:t>desconsideração da personalidade jurídica, por decisão judicial, quando ocorre fraude e abuso de direito contra credores, importa na dissolução ou anulação da sociedade, para todos os efeitos. </a:t>
            </a:r>
            <a:endParaRPr lang="pt-BR" sz="1600" dirty="0" smtClean="0"/>
          </a:p>
          <a:p>
            <a:pPr marL="342900" lvl="0" indent="-342900" algn="just">
              <a:buAutoNum type="alphaLcParenR"/>
            </a:pPr>
            <a:endParaRPr lang="pt-BR" sz="1600" dirty="0"/>
          </a:p>
          <a:p>
            <a:pPr marL="342900" lvl="0" indent="-342900" algn="just">
              <a:buAutoNum type="alphaLcParenR"/>
            </a:pPr>
            <a:r>
              <a:rPr lang="pt-BR" sz="1600" dirty="0" smtClean="0"/>
              <a:t>Ocorre </a:t>
            </a:r>
            <a:r>
              <a:rPr lang="pt-BR" sz="1600" dirty="0"/>
              <a:t>a desconsideração inversa quando é afastado o princípio da autonomia patrimonial da pessoa jurídica para responsabilizar a sociedade por obrigações do sócio, quando ele, por exemplo, registra bens pessoais em nome da pessoa jurídica em prejuízo de </a:t>
            </a:r>
            <a:r>
              <a:rPr lang="pt-BR" sz="1600" dirty="0" smtClean="0"/>
              <a:t>terceiros.</a:t>
            </a:r>
          </a:p>
          <a:p>
            <a:pPr marL="342900" lvl="0" indent="-342900" algn="just">
              <a:buAutoNum type="alphaLcParenR"/>
            </a:pPr>
            <a:endParaRPr lang="pt-BR" sz="1600" dirty="0"/>
          </a:p>
          <a:p>
            <a:pPr marL="342900" lvl="0" indent="-342900" algn="just">
              <a:buAutoNum type="alphaLcParenR"/>
            </a:pPr>
            <a:r>
              <a:rPr lang="pt-BR" sz="1600" dirty="0" smtClean="0"/>
              <a:t>Desde </a:t>
            </a:r>
            <a:r>
              <a:rPr lang="pt-BR" sz="1600" dirty="0"/>
              <a:t>que comprovada a culpa desta, a pessoa jurídica é responsável pela reparação civil de danos que seus empregados ou prepostos causarem a terceiros no exercício do trabalho que lhes competir, ou em razão dele. </a:t>
            </a:r>
          </a:p>
          <a:p>
            <a:r>
              <a:rPr lang="pt-BR" b="1" dirty="0"/>
              <a:t/>
            </a:r>
            <a:br>
              <a:rPr lang="pt-BR" b="1" dirty="0"/>
            </a:br>
            <a:endParaRPr lang="pt-BR" dirty="0"/>
          </a:p>
        </p:txBody>
      </p:sp>
    </p:spTree>
    <p:extLst>
      <p:ext uri="{BB962C8B-B14F-4D97-AF65-F5344CB8AC3E}">
        <p14:creationId xmlns:p14="http://schemas.microsoft.com/office/powerpoint/2010/main" val="261621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48680"/>
            <a:ext cx="8352928" cy="6832640"/>
          </a:xfrm>
          <a:prstGeom prst="rect">
            <a:avLst/>
          </a:prstGeom>
        </p:spPr>
        <p:txBody>
          <a:bodyPr wrap="square">
            <a:spAutoFit/>
          </a:bodyPr>
          <a:lstStyle/>
          <a:p>
            <a:r>
              <a:rPr lang="pt-BR" b="1" dirty="0" smtClean="0"/>
              <a:t>QUESTÕES</a:t>
            </a:r>
          </a:p>
          <a:p>
            <a:endParaRPr lang="pt-BR" b="1" dirty="0"/>
          </a:p>
          <a:p>
            <a:r>
              <a:rPr lang="pt-BR" sz="1600" b="1" dirty="0" smtClean="0"/>
              <a:t>2012</a:t>
            </a:r>
            <a:r>
              <a:rPr lang="pt-BR" sz="1600" b="1" dirty="0"/>
              <a:t> </a:t>
            </a:r>
            <a:r>
              <a:rPr lang="pt-BR" sz="1600" b="1" dirty="0" smtClean="0"/>
              <a:t>– FEPESE</a:t>
            </a:r>
            <a:r>
              <a:rPr lang="pt-BR" sz="1600" b="1" dirty="0"/>
              <a:t> </a:t>
            </a:r>
            <a:r>
              <a:rPr lang="pt-BR" sz="1600" b="1" dirty="0" smtClean="0"/>
              <a:t>- DPE-SC</a:t>
            </a:r>
            <a:r>
              <a:rPr lang="pt-BR" sz="1600" b="1" dirty="0"/>
              <a:t> </a:t>
            </a:r>
            <a:r>
              <a:rPr lang="pt-BR" sz="1600" b="1" dirty="0" smtClean="0"/>
              <a:t>- </a:t>
            </a:r>
            <a:r>
              <a:rPr lang="pt-BR" sz="1600" b="1" dirty="0" smtClean="0">
                <a:hlinkClick r:id="rId2"/>
              </a:rPr>
              <a:t>Defensor </a:t>
            </a:r>
            <a:r>
              <a:rPr lang="pt-BR" sz="1600" b="1" dirty="0">
                <a:hlinkClick r:id="rId2"/>
              </a:rPr>
              <a:t>Público</a:t>
            </a:r>
            <a:endParaRPr lang="pt-BR" sz="1600" b="1" dirty="0"/>
          </a:p>
          <a:p>
            <a:r>
              <a:rPr lang="pt-BR" sz="1600" b="1" dirty="0"/>
              <a:t> </a:t>
            </a:r>
            <a:endParaRPr lang="pt-BR" sz="1600" dirty="0"/>
          </a:p>
          <a:p>
            <a:r>
              <a:rPr lang="pt-BR" sz="1600" dirty="0"/>
              <a:t>Sobre a pessoa jurídica, é correto afirmar:</a:t>
            </a:r>
          </a:p>
          <a:p>
            <a:pPr lvl="0"/>
            <a:endParaRPr lang="pt-BR" sz="1600" dirty="0" smtClean="0"/>
          </a:p>
          <a:p>
            <a:pPr marL="342900" lvl="0" indent="-342900" algn="just">
              <a:buAutoNum type="alphaLcParenR"/>
            </a:pPr>
            <a:r>
              <a:rPr lang="pt-BR" sz="1600" dirty="0" smtClean="0"/>
              <a:t>Os </a:t>
            </a:r>
            <a:r>
              <a:rPr lang="pt-BR" sz="1600" dirty="0"/>
              <a:t>associados devem ter iguais direitos, sendo vedado ao estatuto instituir categorias com vantagens especiais. </a:t>
            </a:r>
            <a:endParaRPr lang="pt-BR" sz="1600" dirty="0"/>
          </a:p>
          <a:p>
            <a:pPr marL="342900" lvl="0" indent="-342900" algn="just">
              <a:buAutoNum type="alphaLcParenR"/>
            </a:pPr>
            <a:endParaRPr lang="pt-BR" sz="1600" dirty="0"/>
          </a:p>
          <a:p>
            <a:pPr marL="342900" lvl="0" indent="-342900" algn="just">
              <a:buAutoNum type="alphaLcParenR"/>
            </a:pPr>
            <a:r>
              <a:rPr lang="pt-BR" sz="1600" dirty="0" smtClean="0"/>
              <a:t>Órgão </a:t>
            </a:r>
            <a:r>
              <a:rPr lang="pt-BR" sz="1600" dirty="0"/>
              <a:t>obrigatório nas associações, a assembleia geral tem como competência privativa mínima, prevista no Código Civil: admitir e destituir os administradores e alterar o estatuto. </a:t>
            </a:r>
            <a:endParaRPr lang="pt-BR" sz="1600" dirty="0"/>
          </a:p>
          <a:p>
            <a:pPr marL="342900" lvl="0" indent="-342900" algn="just">
              <a:buAutoNum type="alphaLcParenR"/>
            </a:pPr>
            <a:endParaRPr lang="pt-BR" sz="1600" dirty="0"/>
          </a:p>
          <a:p>
            <a:pPr marL="342900" lvl="0" indent="-342900" algn="just">
              <a:buAutoNum type="alphaLcParenR"/>
            </a:pPr>
            <a:r>
              <a:rPr lang="pt-BR" sz="1600" dirty="0" smtClean="0"/>
              <a:t>A </a:t>
            </a:r>
            <a:r>
              <a:rPr lang="pt-BR" sz="1600" dirty="0"/>
              <a:t>desconsideração da personalidade da pessoa jurídica constitui exceção ao princípio de sua autonomia patrimonial. O Código Civil, no artigo 50, permite essa desconsideração em caso de abuso da personalidade jurídica, caracterizada por desvio de finalidade ou confusão </a:t>
            </a:r>
            <a:r>
              <a:rPr lang="pt-BR" sz="1600" dirty="0" smtClean="0"/>
              <a:t>patrimonial.</a:t>
            </a:r>
            <a:endParaRPr lang="pt-BR" sz="1600" dirty="0"/>
          </a:p>
          <a:p>
            <a:pPr marL="342900" lvl="0" indent="-342900" algn="just">
              <a:buAutoNum type="alphaLcParenR"/>
            </a:pPr>
            <a:endParaRPr lang="pt-BR" sz="1600" dirty="0"/>
          </a:p>
          <a:p>
            <a:pPr marL="342900" lvl="0" indent="-342900" algn="just">
              <a:buAutoNum type="alphaLcParenR"/>
            </a:pPr>
            <a:r>
              <a:rPr lang="pt-BR" sz="1600" dirty="0" smtClean="0"/>
              <a:t>Se </a:t>
            </a:r>
            <a:r>
              <a:rPr lang="pt-BR" sz="1600" dirty="0"/>
              <a:t>o associado for titular de quota ou fração ideal do patrimônio da associação, a transferência daquela importará, de per si, na atribuição da qualidade de associado ao adquirente ou ao herdeiro. </a:t>
            </a:r>
            <a:endParaRPr lang="pt-BR" sz="1600" dirty="0"/>
          </a:p>
          <a:p>
            <a:pPr marL="342900" lvl="0" indent="-342900" algn="just">
              <a:buAutoNum type="alphaLcParenR"/>
            </a:pPr>
            <a:endParaRPr lang="pt-BR" sz="1600" dirty="0"/>
          </a:p>
          <a:p>
            <a:pPr marL="342900" lvl="0" indent="-342900" algn="just">
              <a:buAutoNum type="alphaLcParenR"/>
            </a:pPr>
            <a:r>
              <a:rPr lang="pt-BR" sz="1600" dirty="0" smtClean="0"/>
              <a:t>Para </a:t>
            </a:r>
            <a:r>
              <a:rPr lang="pt-BR" sz="1600" dirty="0"/>
              <a:t>que se possa alterar o estatuto da fundação é mister que a reforma: seja deliberada por unanimidade dentre os competentes para gerir e representar a fundação; não contrarie ou desvirtue o fim desta; seja aprovada pelo órgão do Ministério Público, e, caso este a denegue, poderá o juiz supri - </a:t>
            </a:r>
            <a:r>
              <a:rPr lang="pt-BR" sz="1600" dirty="0" err="1"/>
              <a:t>la</a:t>
            </a:r>
            <a:r>
              <a:rPr lang="pt-BR" sz="1600" dirty="0"/>
              <a:t>, a requerimento do interessado</a:t>
            </a:r>
            <a:r>
              <a:rPr lang="pt-BR" sz="1600" dirty="0" smtClean="0"/>
              <a:t>. </a:t>
            </a:r>
          </a:p>
          <a:p>
            <a:pPr lvl="0" algn="just"/>
            <a:r>
              <a:rPr lang="pt-BR" b="1" dirty="0"/>
              <a:t/>
            </a:r>
            <a:br>
              <a:rPr lang="pt-BR" b="1" dirty="0"/>
            </a:br>
            <a:endParaRPr lang="pt-BR" dirty="0"/>
          </a:p>
        </p:txBody>
      </p:sp>
    </p:spTree>
    <p:extLst>
      <p:ext uri="{BB962C8B-B14F-4D97-AF65-F5344CB8AC3E}">
        <p14:creationId xmlns:p14="http://schemas.microsoft.com/office/powerpoint/2010/main" val="1384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86000" y="260648"/>
            <a:ext cx="4572000" cy="646331"/>
          </a:xfrm>
          <a:prstGeom prst="rect">
            <a:avLst/>
          </a:prstGeom>
        </p:spPr>
        <p:txBody>
          <a:bodyPr>
            <a:spAutoFit/>
          </a:bodyPr>
          <a:lstStyle/>
          <a:p>
            <a:pPr algn="ctr"/>
            <a:r>
              <a:rPr lang="pt-BR" b="1" dirty="0" smtClean="0">
                <a:solidFill>
                  <a:srgbClr val="FF0000"/>
                </a:solidFill>
              </a:rPr>
              <a:t>Disciplina: DIREITO CIVIL </a:t>
            </a:r>
          </a:p>
          <a:p>
            <a:pPr algn="ctr"/>
            <a:r>
              <a:rPr lang="pt-BR" b="1" dirty="0" smtClean="0">
                <a:solidFill>
                  <a:srgbClr val="FF0000"/>
                </a:solidFill>
              </a:rPr>
              <a:t>Da prova </a:t>
            </a:r>
            <a:endParaRPr lang="pt-BR" b="1" dirty="0">
              <a:solidFill>
                <a:srgbClr val="FF0000"/>
              </a:solidFill>
            </a:endParaRPr>
          </a:p>
        </p:txBody>
      </p:sp>
      <p:sp>
        <p:nvSpPr>
          <p:cNvPr id="5" name="Retângulo 4"/>
          <p:cNvSpPr/>
          <p:nvPr/>
        </p:nvSpPr>
        <p:spPr>
          <a:xfrm>
            <a:off x="251520" y="1074509"/>
            <a:ext cx="8640960" cy="1200329"/>
          </a:xfrm>
          <a:prstGeom prst="rect">
            <a:avLst/>
          </a:prstGeom>
          <a:ln>
            <a:solidFill>
              <a:schemeClr val="tx1"/>
            </a:solidFill>
          </a:ln>
        </p:spPr>
        <p:txBody>
          <a:bodyPr wrap="square">
            <a:spAutoFit/>
          </a:bodyPr>
          <a:lstStyle/>
          <a:p>
            <a:pPr algn="ctr"/>
            <a:r>
              <a:rPr lang="pt-BR" dirty="0" smtClean="0"/>
              <a:t>“As </a:t>
            </a:r>
            <a:r>
              <a:rPr lang="pt-BR" dirty="0"/>
              <a:t>partes em litígio devem </a:t>
            </a:r>
            <a:r>
              <a:rPr lang="pt-BR" b="1" dirty="0"/>
              <a:t>provar o que sustentam</a:t>
            </a:r>
            <a:r>
              <a:rPr lang="pt-BR" dirty="0"/>
              <a:t>, os fatos que alegam geradores da pretensão subjetiva fundados no direito material. Tais alegações precisam de </a:t>
            </a:r>
            <a:r>
              <a:rPr lang="pt-BR" b="1" dirty="0"/>
              <a:t>esteio fático e do nexo causal </a:t>
            </a:r>
            <a:r>
              <a:rPr lang="pt-BR" dirty="0"/>
              <a:t>com o direito pretendido erguidos sobre os pilares das provas. Sejam extintivos, impeditivos, constitutivos ou modificativos do direito</a:t>
            </a:r>
            <a:r>
              <a:rPr lang="pt-BR" dirty="0" smtClean="0"/>
              <a:t>.”</a:t>
            </a:r>
            <a:endParaRPr lang="pt-BR" dirty="0"/>
          </a:p>
        </p:txBody>
      </p:sp>
      <p:sp>
        <p:nvSpPr>
          <p:cNvPr id="2" name="Retângulo 1"/>
          <p:cNvSpPr/>
          <p:nvPr/>
        </p:nvSpPr>
        <p:spPr>
          <a:xfrm>
            <a:off x="251520" y="2492896"/>
            <a:ext cx="8640960" cy="3970318"/>
          </a:xfrm>
          <a:prstGeom prst="rect">
            <a:avLst/>
          </a:prstGeom>
        </p:spPr>
        <p:txBody>
          <a:bodyPr wrap="square">
            <a:spAutoFit/>
          </a:bodyPr>
          <a:lstStyle/>
          <a:p>
            <a:pPr marL="285750" indent="-285750" algn="just">
              <a:buFont typeface="Wingdings" panose="05000000000000000000" pitchFamily="2" charset="2"/>
              <a:buChar char="v"/>
            </a:pPr>
            <a:r>
              <a:rPr lang="pt-BR" dirty="0"/>
              <a:t>Numa clássica definição de CLÓVIS BEVILÁQUA, citado por Pablo </a:t>
            </a:r>
            <a:r>
              <a:rPr lang="pt-BR" dirty="0" err="1"/>
              <a:t>Stolze</a:t>
            </a:r>
            <a:r>
              <a:rPr lang="pt-BR" dirty="0"/>
              <a:t> em seu livro, afirma que </a:t>
            </a:r>
            <a:r>
              <a:rPr lang="pt-BR" b="1" dirty="0"/>
              <a:t>a prova é o conjunto dos meios empregados para demonstrar, </a:t>
            </a:r>
            <a:r>
              <a:rPr lang="pt-BR" b="1" u="sng" dirty="0"/>
              <a:t>legalmente</a:t>
            </a:r>
            <a:r>
              <a:rPr lang="pt-BR" b="1" dirty="0"/>
              <a:t>, a existência de um fato jurídico</a:t>
            </a:r>
            <a:r>
              <a:rPr lang="pt-BR" dirty="0"/>
              <a:t>.</a:t>
            </a:r>
          </a:p>
          <a:p>
            <a:pPr marL="285750" indent="-285750" algn="just">
              <a:buFont typeface="Wingdings" panose="05000000000000000000" pitchFamily="2" charset="2"/>
              <a:buChar char="v"/>
            </a:pPr>
            <a:endParaRPr lang="pt-BR" dirty="0"/>
          </a:p>
          <a:p>
            <a:pPr marL="285750" indent="-285750" algn="just">
              <a:buFont typeface="Wingdings" panose="05000000000000000000" pitchFamily="2" charset="2"/>
              <a:buChar char="v"/>
            </a:pPr>
            <a:r>
              <a:rPr lang="pt-BR" dirty="0"/>
              <a:t>Requisitos: 1) ADMISSÍVEL – Não proibida no ordenamento jurídico </a:t>
            </a:r>
          </a:p>
          <a:p>
            <a:pPr algn="just"/>
            <a:r>
              <a:rPr lang="pt-BR" dirty="0"/>
              <a:t>                           2) IDÔNEA – Demonstra fatos relacionados com o negocio jurídico</a:t>
            </a:r>
          </a:p>
          <a:p>
            <a:pPr algn="just"/>
            <a:r>
              <a:rPr lang="pt-BR" dirty="0"/>
              <a:t>                           3) CONCLUDENTE – Esclarece pontos controversos / confirma alegações</a:t>
            </a:r>
          </a:p>
          <a:p>
            <a:pPr algn="just"/>
            <a:endParaRPr lang="pt-BR" dirty="0"/>
          </a:p>
          <a:p>
            <a:pPr marL="285750" indent="-285750" algn="just">
              <a:buFont typeface="Wingdings" panose="05000000000000000000" pitchFamily="2" charset="2"/>
              <a:buChar char="v"/>
            </a:pPr>
            <a:r>
              <a:rPr lang="pt-BR" dirty="0"/>
              <a:t>Por ser matéria de trato tanto material quanto processual, é trabalhada em ambos os ramos, de modo que o Direito Civil estipula os meios pelos quais se comprovarão os fatos, atos e negócios jurídicos, e o Direito Processual traça os limites da produção da prova, sua apreciação pelo juiz, e a técnica de produzi-la em juízo.</a:t>
            </a:r>
          </a:p>
          <a:p>
            <a:pPr marL="285750" indent="-285750" algn="just">
              <a:buFont typeface="Wingdings" panose="05000000000000000000" pitchFamily="2" charset="2"/>
              <a:buChar char="v"/>
            </a:pPr>
            <a:endParaRPr lang="pt-BR" dirty="0"/>
          </a:p>
          <a:p>
            <a:pPr marL="285750" indent="-285750" algn="just">
              <a:buFont typeface="Wingdings" panose="05000000000000000000" pitchFamily="2" charset="2"/>
              <a:buChar char="v"/>
            </a:pPr>
            <a:r>
              <a:rPr lang="pt-BR" b="1" dirty="0">
                <a:solidFill>
                  <a:srgbClr val="FF0000"/>
                </a:solidFill>
              </a:rPr>
              <a:t>Código Civil – Art. 212 a 232 </a:t>
            </a:r>
            <a:r>
              <a:rPr lang="pt-BR" dirty="0"/>
              <a:t>/ Código de Processo Civil – Art.  369 a 484 </a:t>
            </a:r>
          </a:p>
        </p:txBody>
      </p:sp>
    </p:spTree>
    <p:extLst>
      <p:ext uri="{BB962C8B-B14F-4D97-AF65-F5344CB8AC3E}">
        <p14:creationId xmlns:p14="http://schemas.microsoft.com/office/powerpoint/2010/main" val="3297531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4081" y="1196752"/>
            <a:ext cx="8064896" cy="5539978"/>
          </a:xfrm>
          <a:prstGeom prst="rect">
            <a:avLst/>
          </a:prstGeom>
        </p:spPr>
        <p:txBody>
          <a:bodyPr wrap="square">
            <a:spAutoFit/>
          </a:bodyPr>
          <a:lstStyle/>
          <a:p>
            <a:pPr algn="just" fontAlgn="base"/>
            <a:r>
              <a:rPr lang="pt-BR" b="1" dirty="0" smtClean="0"/>
              <a:t>A) CONFISSÃO:</a:t>
            </a:r>
            <a:r>
              <a:rPr lang="pt-BR" dirty="0" smtClean="0"/>
              <a:t> Tanto </a:t>
            </a:r>
            <a:r>
              <a:rPr lang="pt-BR" dirty="0"/>
              <a:t>judicial como extrajudicial é o ato pelo qual a arte, espontaneamente ou não, admite a verdade sobre um fato contrário ao seu interesse e favorável ao adversário da lide </a:t>
            </a:r>
            <a:r>
              <a:rPr lang="pt-BR" dirty="0" smtClean="0"/>
              <a:t>. </a:t>
            </a:r>
          </a:p>
          <a:p>
            <a:pPr algn="just" fontAlgn="base"/>
            <a:endParaRPr lang="pt-BR" dirty="0"/>
          </a:p>
          <a:p>
            <a:pPr algn="just" fontAlgn="base"/>
            <a:r>
              <a:rPr lang="pt-BR" dirty="0" smtClean="0"/>
              <a:t>Obs.1)  Não tem eficácia a confissão que se provem de quem não é capaz de dispor do direito a que se referem os fatos confessados. Se feita por representante legal, somente é eficaz nos limites em que este pode vincular o representado. </a:t>
            </a:r>
            <a:r>
              <a:rPr lang="pt-BR" b="1" dirty="0" smtClean="0"/>
              <a:t>(Art. 213) </a:t>
            </a:r>
          </a:p>
          <a:p>
            <a:pPr algn="just" fontAlgn="base"/>
            <a:endParaRPr lang="pt-BR" dirty="0" smtClean="0"/>
          </a:p>
          <a:p>
            <a:pPr algn="just" fontAlgn="base"/>
            <a:r>
              <a:rPr lang="pt-BR" dirty="0" smtClean="0"/>
              <a:t>Obs.2) A confissão é irrevogável, mas pode ser anulada se decorreu de erro de fato ou de coação. </a:t>
            </a:r>
            <a:r>
              <a:rPr lang="pt-BR" b="1" dirty="0" smtClean="0"/>
              <a:t>(Art. 214)</a:t>
            </a:r>
          </a:p>
          <a:p>
            <a:pPr algn="just" fontAlgn="base"/>
            <a:endParaRPr lang="pt-BR" dirty="0"/>
          </a:p>
          <a:p>
            <a:pPr algn="just" fontAlgn="base"/>
            <a:r>
              <a:rPr lang="pt-BR" b="1" dirty="0" smtClean="0"/>
              <a:t>B) DOCUMENTO:</a:t>
            </a:r>
            <a:r>
              <a:rPr lang="pt-BR" dirty="0" smtClean="0"/>
              <a:t> Públicos </a:t>
            </a:r>
            <a:r>
              <a:rPr lang="pt-BR" dirty="0"/>
              <a:t>ou particulares têm apenas força probatória, representando um fato</a:t>
            </a:r>
            <a:r>
              <a:rPr lang="pt-BR" dirty="0" smtClean="0"/>
              <a:t>. </a:t>
            </a:r>
            <a:r>
              <a:rPr lang="pt-BR" b="1" dirty="0" smtClean="0"/>
              <a:t>(Art. 215 a 226 CC – Ler ATENTAMENTE) </a:t>
            </a:r>
          </a:p>
          <a:p>
            <a:pPr marL="342900" indent="-342900" algn="just" fontAlgn="base">
              <a:buAutoNum type="alphaLcParenR" startAt="2"/>
            </a:pPr>
            <a:endParaRPr lang="pt-BR" dirty="0"/>
          </a:p>
          <a:p>
            <a:pPr algn="just" fontAlgn="base"/>
            <a:r>
              <a:rPr lang="pt-BR" sz="1750" dirty="0" smtClean="0"/>
              <a:t>Obs.1) Documentos </a:t>
            </a:r>
            <a:r>
              <a:rPr lang="pt-BR" sz="1750" dirty="0"/>
              <a:t>particulares são os feitos mediante atividade privada p. Ex., cartas, telegramas, fotografias, avisos bancários, entre </a:t>
            </a:r>
            <a:r>
              <a:rPr lang="pt-BR" sz="1750" dirty="0" smtClean="0"/>
              <a:t>outros, </a:t>
            </a:r>
            <a:r>
              <a:rPr lang="pt-BR" sz="1750" u="sng" dirty="0" smtClean="0"/>
              <a:t>e obriga as partes entre si </a:t>
            </a:r>
            <a:r>
              <a:rPr lang="pt-BR" sz="1750" b="1" u="sng" dirty="0" smtClean="0"/>
              <a:t>(219)</a:t>
            </a:r>
            <a:r>
              <a:rPr lang="pt-BR" sz="1750" u="sng" dirty="0" smtClean="0"/>
              <a:t>, mas sua eficácia perante terceiros só se opera com o registro público </a:t>
            </a:r>
            <a:r>
              <a:rPr lang="pt-BR" sz="1750" b="1" dirty="0" smtClean="0"/>
              <a:t>(221)</a:t>
            </a:r>
            <a:r>
              <a:rPr lang="pt-BR" sz="1750" dirty="0" smtClean="0"/>
              <a:t>. </a:t>
            </a:r>
          </a:p>
          <a:p>
            <a:pPr algn="just" fontAlgn="base"/>
            <a:endParaRPr lang="pt-BR" sz="1750" dirty="0"/>
          </a:p>
          <a:p>
            <a:pPr algn="just" fontAlgn="base"/>
            <a:r>
              <a:rPr lang="pt-BR" sz="1750" dirty="0" smtClean="0"/>
              <a:t>Obs.2) Documentos </a:t>
            </a:r>
            <a:r>
              <a:rPr lang="pt-BR" sz="1750" dirty="0"/>
              <a:t>públicos são aqueles elaborados por autoridade pública no exercício de suas funções, p. ex., guias de imposto, ato notariais, entre </a:t>
            </a:r>
            <a:r>
              <a:rPr lang="pt-BR" sz="1750" dirty="0" smtClean="0"/>
              <a:t>outros.</a:t>
            </a:r>
          </a:p>
        </p:txBody>
      </p:sp>
      <p:sp>
        <p:nvSpPr>
          <p:cNvPr id="5" name="Título 1"/>
          <p:cNvSpPr>
            <a:spLocks noGrp="1"/>
          </p:cNvSpPr>
          <p:nvPr>
            <p:ph type="title"/>
          </p:nvPr>
        </p:nvSpPr>
        <p:spPr>
          <a:xfrm>
            <a:off x="457200" y="274638"/>
            <a:ext cx="8229600" cy="1143000"/>
          </a:xfrm>
        </p:spPr>
        <p:txBody>
          <a:bodyPr>
            <a:normAutofit/>
          </a:bodyPr>
          <a:lstStyle/>
          <a:p>
            <a:pPr algn="l"/>
            <a:r>
              <a:rPr lang="pt-BR" sz="1800" b="1" dirty="0" smtClean="0"/>
              <a:t>2) DAS ESPÉCIES DE PROVA  (Art. 212, CC)</a:t>
            </a:r>
            <a:endParaRPr lang="pt-BR" sz="1800" b="1" dirty="0"/>
          </a:p>
        </p:txBody>
      </p:sp>
    </p:spTree>
    <p:extLst>
      <p:ext uri="{BB962C8B-B14F-4D97-AF65-F5344CB8AC3E}">
        <p14:creationId xmlns:p14="http://schemas.microsoft.com/office/powerpoint/2010/main" val="1365632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474345"/>
            <a:ext cx="8136904" cy="6186309"/>
          </a:xfrm>
          <a:prstGeom prst="rect">
            <a:avLst/>
          </a:prstGeom>
        </p:spPr>
        <p:txBody>
          <a:bodyPr wrap="square">
            <a:spAutoFit/>
          </a:bodyPr>
          <a:lstStyle/>
          <a:p>
            <a:pPr algn="just" fontAlgn="base"/>
            <a:r>
              <a:rPr lang="pt-BR" b="1" dirty="0"/>
              <a:t>C</a:t>
            </a:r>
            <a:r>
              <a:rPr lang="pt-BR" b="1" dirty="0" smtClean="0"/>
              <a:t>)  TESTEMUNHA: </a:t>
            </a:r>
            <a:r>
              <a:rPr lang="pt-BR" dirty="0" smtClean="0"/>
              <a:t>Pessoa chamada a depor sobre fato ou para atestar um ato negocial, assegurando, perante outra, sua veracidade. Pessoa natural ou jurídica representada, estranha a relação processual, que declara conhecer o fato alegado em juízo, por havê-lo presenciado ou por ouvir algo a respeito.</a:t>
            </a:r>
          </a:p>
          <a:p>
            <a:pPr algn="just" fontAlgn="base"/>
            <a:endParaRPr lang="pt-BR" dirty="0"/>
          </a:p>
          <a:p>
            <a:pPr algn="just" fontAlgn="base"/>
            <a:r>
              <a:rPr lang="pt-BR" dirty="0" smtClean="0"/>
              <a:t>Obs. 1) Qualquer que seja o valor do negócio jurídico, a prova testemunhal é admissível como subsidiária ou complementar da prova por escrito </a:t>
            </a:r>
            <a:r>
              <a:rPr lang="pt-BR" b="1" dirty="0" smtClean="0"/>
              <a:t>(Art. 227 do CC).</a:t>
            </a:r>
          </a:p>
          <a:p>
            <a:pPr algn="just" fontAlgn="base"/>
            <a:endParaRPr lang="pt-BR" b="1" dirty="0"/>
          </a:p>
          <a:p>
            <a:pPr algn="just" fontAlgn="base"/>
            <a:r>
              <a:rPr lang="pt-BR" dirty="0" smtClean="0"/>
              <a:t>Obs. 2) Não podem ser admitidos como testemunhas: i) os menores de 16 anos; </a:t>
            </a:r>
            <a:r>
              <a:rPr lang="pt-BR" dirty="0" err="1" smtClean="0"/>
              <a:t>ii</a:t>
            </a:r>
            <a:r>
              <a:rPr lang="pt-BR" dirty="0" smtClean="0"/>
              <a:t>) o interessado no litígio; </a:t>
            </a:r>
            <a:r>
              <a:rPr lang="pt-BR" dirty="0" err="1" smtClean="0"/>
              <a:t>iii</a:t>
            </a:r>
            <a:r>
              <a:rPr lang="pt-BR" dirty="0" smtClean="0"/>
              <a:t>) o amigo intimo; </a:t>
            </a:r>
            <a:r>
              <a:rPr lang="pt-BR" dirty="0" err="1" smtClean="0"/>
              <a:t>iv</a:t>
            </a:r>
            <a:r>
              <a:rPr lang="pt-BR" dirty="0" smtClean="0"/>
              <a:t>) o inimigo capital das partes; v) os cônjuges, os ascendentes, os descendentes e os colaterais, até o terceiro grau de alguma das partes, por consanguinidade ou afinidade. Para prova de fatos que só elas conheçam, pode o juiz admitir o depoimento das pessoas a que se refere esse artigo.</a:t>
            </a:r>
          </a:p>
          <a:p>
            <a:pPr algn="just" fontAlgn="base"/>
            <a:endParaRPr lang="pt-BR" dirty="0" smtClean="0"/>
          </a:p>
          <a:p>
            <a:pPr algn="just" fontAlgn="base"/>
            <a:r>
              <a:rPr lang="pt-BR" b="1" dirty="0" smtClean="0"/>
              <a:t>D) PRESUNÇÃO: </a:t>
            </a:r>
            <a:r>
              <a:rPr lang="pt-BR" dirty="0" smtClean="0"/>
              <a:t>Inferência tirada de um fato conhecido para demonstrar outro desconhecido. Consequência que a lei ou o juiz tiram, tendo como ponto de partida o fato conhecido para chegar ao ignorado </a:t>
            </a:r>
            <a:r>
              <a:rPr lang="pt-BR" b="1" dirty="0" smtClean="0"/>
              <a:t>(Ex. artigos 231 e 232 – recusa à perícia)</a:t>
            </a:r>
          </a:p>
          <a:p>
            <a:pPr algn="just" fontAlgn="base"/>
            <a:endParaRPr lang="pt-BR" dirty="0" smtClean="0"/>
          </a:p>
          <a:p>
            <a:pPr algn="just" fontAlgn="base"/>
            <a:r>
              <a:rPr lang="pt-BR" b="1" dirty="0" smtClean="0"/>
              <a:t>E) PERÍCIAS: </a:t>
            </a:r>
            <a:r>
              <a:rPr lang="pt-BR" dirty="0" smtClean="0"/>
              <a:t>São perícias do Código de Processo Civil o exame, vistoria ou avaliação. Exame é a apreciação de algo, através de peritos, para esclarecimento em juízo. Vistoria é restrita à inspeção ocular, muito empregada nas questões possessórias e demarcatórias. Avaliação é a constatação baseada em parâmetros </a:t>
            </a:r>
            <a:r>
              <a:rPr lang="pt-BR" dirty="0" err="1" smtClean="0"/>
              <a:t>pré</a:t>
            </a:r>
            <a:r>
              <a:rPr lang="pt-BR" dirty="0" smtClean="0"/>
              <a:t> determinados.</a:t>
            </a:r>
            <a:endParaRPr lang="pt-BR" dirty="0"/>
          </a:p>
        </p:txBody>
      </p:sp>
    </p:spTree>
    <p:extLst>
      <p:ext uri="{BB962C8B-B14F-4D97-AF65-F5344CB8AC3E}">
        <p14:creationId xmlns:p14="http://schemas.microsoft.com/office/powerpoint/2010/main" val="2827376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p:txBody>
          <a:bodyPr>
            <a:normAutofit/>
          </a:bodyPr>
          <a:lstStyle/>
          <a:p>
            <a:pPr algn="l"/>
            <a:r>
              <a:rPr lang="pt-BR" sz="1800" b="1" dirty="0" smtClean="0"/>
              <a:t>3) OUTROS TIPOS DE PROVAS INSTITUIDAS PELO NOVO CÓDIGO DE PROCESSO CIVIL:</a:t>
            </a:r>
            <a:br>
              <a:rPr lang="pt-BR" sz="1800" b="1" dirty="0" smtClean="0"/>
            </a:br>
            <a:endParaRPr lang="pt-BR" sz="1800" b="1" dirty="0"/>
          </a:p>
        </p:txBody>
      </p:sp>
      <p:sp>
        <p:nvSpPr>
          <p:cNvPr id="6" name="Retângulo 5"/>
          <p:cNvSpPr/>
          <p:nvPr/>
        </p:nvSpPr>
        <p:spPr>
          <a:xfrm>
            <a:off x="545201" y="908720"/>
            <a:ext cx="8064896" cy="5355312"/>
          </a:xfrm>
          <a:prstGeom prst="rect">
            <a:avLst/>
          </a:prstGeom>
        </p:spPr>
        <p:txBody>
          <a:bodyPr wrap="square">
            <a:spAutoFit/>
          </a:bodyPr>
          <a:lstStyle/>
          <a:p>
            <a:pPr algn="just"/>
            <a:endParaRPr lang="pt-BR" b="1" dirty="0" smtClean="0"/>
          </a:p>
          <a:p>
            <a:pPr algn="just"/>
            <a:r>
              <a:rPr lang="pt-BR" b="1" dirty="0" smtClean="0"/>
              <a:t>Depoimento Pessoal –  </a:t>
            </a:r>
            <a:r>
              <a:rPr lang="pt-BR" dirty="0" smtClean="0"/>
              <a:t>Na </a:t>
            </a:r>
            <a:r>
              <a:rPr lang="pt-BR" dirty="0"/>
              <a:t>lição </a:t>
            </a:r>
            <a:r>
              <a:rPr lang="pt-BR" dirty="0" smtClean="0"/>
              <a:t>de Humberto </a:t>
            </a:r>
            <a:r>
              <a:rPr lang="pt-BR" dirty="0"/>
              <a:t>Theodoro Junior</a:t>
            </a:r>
            <a:r>
              <a:rPr lang="pt-BR" dirty="0" smtClean="0"/>
              <a:t>: “</a:t>
            </a:r>
            <a:r>
              <a:rPr lang="pt-BR" dirty="0"/>
              <a:t>Depoimento pessoal é o meio de prova destinado a realizar o interrogatório da parte, no curso do </a:t>
            </a:r>
            <a:r>
              <a:rPr lang="pt-BR" dirty="0" smtClean="0"/>
              <a:t>processo. </a:t>
            </a:r>
            <a:r>
              <a:rPr lang="pt-BR" dirty="0"/>
              <a:t>A finalidade desse meio de prova é dupla: provocar a confissão da parte e esclarecer fatos discutidos na causa</a:t>
            </a:r>
            <a:r>
              <a:rPr lang="pt-BR" dirty="0" smtClean="0"/>
              <a:t>.”</a:t>
            </a:r>
            <a:endParaRPr lang="pt-BR" dirty="0"/>
          </a:p>
          <a:p>
            <a:pPr algn="just"/>
            <a:endParaRPr lang="pt-BR" dirty="0"/>
          </a:p>
          <a:p>
            <a:pPr algn="just"/>
            <a:r>
              <a:rPr lang="pt-BR" b="1" dirty="0" smtClean="0"/>
              <a:t>Exibição </a:t>
            </a:r>
            <a:r>
              <a:rPr lang="pt-BR" b="1" dirty="0"/>
              <a:t>de Documento ou </a:t>
            </a:r>
            <a:r>
              <a:rPr lang="pt-BR" b="1" dirty="0" smtClean="0"/>
              <a:t>Coisa – </a:t>
            </a:r>
            <a:r>
              <a:rPr lang="pt-BR" dirty="0" smtClean="0"/>
              <a:t>Decorrente do dever que as partes têm de auxiliar o Poder Judiciário a descobrir a verdade (</a:t>
            </a:r>
            <a:r>
              <a:rPr lang="pt-BR" dirty="0" err="1"/>
              <a:t>A</a:t>
            </a:r>
            <a:r>
              <a:rPr lang="pt-BR" dirty="0" err="1" smtClean="0"/>
              <a:t>rts</a:t>
            </a:r>
            <a:r>
              <a:rPr lang="pt-BR" dirty="0" smtClean="0"/>
              <a:t>. 339 a 341 CPC), o juiz pode valer-se de um tipo de prova em que a finalidade é a exibição de documentos ou coisas que forem úteis para a instrução processual. A parte pode ter interesse de demonstrar em juízo documento ou coisa com o intuito probatório, ou seja, para que se faça prova relevante na causa a partir da apresentação de certos documentos.</a:t>
            </a:r>
          </a:p>
          <a:p>
            <a:pPr algn="just"/>
            <a:endParaRPr lang="pt-BR" dirty="0"/>
          </a:p>
          <a:p>
            <a:pPr algn="just"/>
            <a:r>
              <a:rPr lang="pt-BR" b="1" dirty="0" smtClean="0"/>
              <a:t>Inspeção Judicial – </a:t>
            </a:r>
            <a:r>
              <a:rPr lang="pt-BR" dirty="0" smtClean="0"/>
              <a:t>Percepção sensorial direta do magistrado sobre coisas ou pessoas que estão envolvidos no litigio em tela, como explica Humberto Theodoro Junior. Ademais, podem ser inspecionados pessoas, coisas ou lugares. Vale lembrar que a parte não pode exigir do juiz a verificação apenas requerer, podendo o pedido ser deferido ou indeferido.</a:t>
            </a:r>
            <a:endParaRPr lang="pt-BR" dirty="0"/>
          </a:p>
        </p:txBody>
      </p:sp>
    </p:spTree>
    <p:extLst>
      <p:ext uri="{BB962C8B-B14F-4D97-AF65-F5344CB8AC3E}">
        <p14:creationId xmlns:p14="http://schemas.microsoft.com/office/powerpoint/2010/main" val="2690893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57200" y="274638"/>
            <a:ext cx="8229600" cy="1143000"/>
          </a:xfrm>
        </p:spPr>
        <p:txBody>
          <a:bodyPr>
            <a:normAutofit/>
          </a:bodyPr>
          <a:lstStyle/>
          <a:p>
            <a:pPr algn="l"/>
            <a:r>
              <a:rPr lang="pt-BR" sz="2000" b="1" dirty="0" smtClean="0"/>
              <a:t>RESUMO PARA MEMORIZARMOS:</a:t>
            </a:r>
            <a:endParaRPr lang="pt-BR" sz="2000" b="1" dirty="0"/>
          </a:p>
        </p:txBody>
      </p:sp>
      <p:graphicFrame>
        <p:nvGraphicFramePr>
          <p:cNvPr id="4" name="Diagrama 3"/>
          <p:cNvGraphicFramePr/>
          <p:nvPr>
            <p:extLst>
              <p:ext uri="{D42A27DB-BD31-4B8C-83A1-F6EECF244321}">
                <p14:modId xmlns:p14="http://schemas.microsoft.com/office/powerpoint/2010/main" val="178592989"/>
              </p:ext>
            </p:extLst>
          </p:nvPr>
        </p:nvGraphicFramePr>
        <p:xfrm>
          <a:off x="539552" y="809625"/>
          <a:ext cx="8136904" cy="5238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5499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1800" b="1" dirty="0" smtClean="0">
                <a:latin typeface="+mn-lt"/>
              </a:rPr>
              <a:t>1) DIREITO PÚBLICO INTERNO</a:t>
            </a:r>
            <a:endParaRPr lang="pt-BR" sz="1800" b="1" dirty="0">
              <a:latin typeface="+mn-lt"/>
            </a:endParaRPr>
          </a:p>
        </p:txBody>
      </p:sp>
      <p:sp>
        <p:nvSpPr>
          <p:cNvPr id="4" name="Retângulo 3"/>
          <p:cNvSpPr/>
          <p:nvPr/>
        </p:nvSpPr>
        <p:spPr>
          <a:xfrm>
            <a:off x="395536" y="1052736"/>
            <a:ext cx="8424936" cy="6063198"/>
          </a:xfrm>
          <a:prstGeom prst="rect">
            <a:avLst/>
          </a:prstGeom>
        </p:spPr>
        <p:txBody>
          <a:bodyPr wrap="square">
            <a:spAutoFit/>
          </a:bodyPr>
          <a:lstStyle/>
          <a:p>
            <a:pPr algn="just"/>
            <a:r>
              <a:rPr lang="pt-BR" sz="1600" dirty="0"/>
              <a:t>Pessoas jurídicas de direito público são aquelas geralmente criadas por lei, constituindo-se na </a:t>
            </a:r>
            <a:r>
              <a:rPr lang="pt-BR" sz="1600" b="1" dirty="0"/>
              <a:t>representação jurídica de países, estados e municípios</a:t>
            </a:r>
            <a:r>
              <a:rPr lang="pt-BR" sz="1600" dirty="0"/>
              <a:t>, além de outros entes que formam a chamada Administração Pública</a:t>
            </a:r>
            <a:r>
              <a:rPr lang="pt-BR" sz="1600" dirty="0" smtClean="0"/>
              <a:t>.</a:t>
            </a:r>
          </a:p>
          <a:p>
            <a:endParaRPr lang="pt-BR" sz="1600" dirty="0"/>
          </a:p>
          <a:p>
            <a:pPr algn="just"/>
            <a:r>
              <a:rPr lang="pt-BR" sz="1600" dirty="0"/>
              <a:t>Dos três primeiros incisos constam as pessoas que formam o Estado brasileiro, previstas constitucionalmente, ou seja, que têm poderes políticos e administrativos</a:t>
            </a:r>
            <a:r>
              <a:rPr lang="pt-BR" sz="1600" dirty="0" smtClean="0"/>
              <a:t>:</a:t>
            </a:r>
          </a:p>
          <a:p>
            <a:pPr algn="just"/>
            <a:endParaRPr lang="pt-BR" sz="1600" dirty="0"/>
          </a:p>
          <a:p>
            <a:pPr algn="just"/>
            <a:r>
              <a:rPr lang="pt-BR" sz="1600" dirty="0"/>
              <a:t>I – União, que representa o governo federal, </a:t>
            </a:r>
            <a:r>
              <a:rPr lang="pt-BR" sz="1600" dirty="0" smtClean="0"/>
              <a:t>tendo </a:t>
            </a:r>
            <a:r>
              <a:rPr lang="pt-BR" sz="1600" dirty="0"/>
              <a:t>soberania e autonomia</a:t>
            </a:r>
            <a:r>
              <a:rPr lang="pt-BR" sz="1600" dirty="0" smtClean="0"/>
              <a:t>.</a:t>
            </a:r>
          </a:p>
          <a:p>
            <a:pPr algn="just"/>
            <a:endParaRPr lang="pt-BR" sz="1600" dirty="0"/>
          </a:p>
          <a:p>
            <a:pPr algn="just"/>
            <a:r>
              <a:rPr lang="pt-BR" sz="1600" dirty="0"/>
              <a:t>II – Os Estados, Distrito Federal e os Territórios, que são a primeira divisão interna da União. </a:t>
            </a:r>
            <a:r>
              <a:rPr lang="pt-BR" sz="1600" b="1" dirty="0"/>
              <a:t>Trata-se de entes autônomos</a:t>
            </a:r>
            <a:r>
              <a:rPr lang="pt-BR" sz="1600" dirty="0"/>
              <a:t>, que conjuntamente formam a federação. </a:t>
            </a:r>
            <a:endParaRPr lang="pt-BR" sz="1600" dirty="0" smtClean="0"/>
          </a:p>
          <a:p>
            <a:pPr algn="just"/>
            <a:endParaRPr lang="pt-BR" sz="1600" dirty="0"/>
          </a:p>
          <a:p>
            <a:pPr algn="just"/>
            <a:r>
              <a:rPr lang="pt-BR" sz="1600" dirty="0"/>
              <a:t>III – Os Municípios são subdivisões dos Estados e Território que também formam pessoas jurídicas, como o município de São Paulo, Belo Horizonte e Curitiba</a:t>
            </a:r>
            <a:r>
              <a:rPr lang="pt-BR" sz="1600" dirty="0" smtClean="0"/>
              <a:t>.</a:t>
            </a:r>
          </a:p>
          <a:p>
            <a:pPr algn="just"/>
            <a:endParaRPr lang="pt-BR" sz="1600" dirty="0"/>
          </a:p>
          <a:p>
            <a:pPr algn="just"/>
            <a:r>
              <a:rPr lang="pt-BR" sz="1600" dirty="0" smtClean="0"/>
              <a:t>As </a:t>
            </a:r>
            <a:r>
              <a:rPr lang="pt-BR" sz="1600" b="1" dirty="0" smtClean="0"/>
              <a:t>autarquias e demais entidades p</a:t>
            </a:r>
            <a:r>
              <a:rPr lang="pt-BR" sz="1600" dirty="0" smtClean="0"/>
              <a:t>úblicas também são criadas por </a:t>
            </a:r>
            <a:r>
              <a:rPr lang="pt-BR" sz="1600" dirty="0"/>
              <a:t>lei, mas somente têm poder administrativo, estando sempre vinculadas à União, a um Estado ou Município. São parte da chamada administração indireta ou descentralizada e têm funções específicas</a:t>
            </a:r>
            <a:r>
              <a:rPr lang="pt-BR" sz="1600" dirty="0" smtClean="0"/>
              <a:t>.</a:t>
            </a:r>
          </a:p>
          <a:p>
            <a:pPr algn="just"/>
            <a:endParaRPr lang="pt-BR" sz="1600" dirty="0"/>
          </a:p>
          <a:p>
            <a:pPr algn="just"/>
            <a:r>
              <a:rPr lang="pt-BR" b="1" dirty="0" smtClean="0"/>
              <a:t>Obs.1) </a:t>
            </a:r>
            <a:r>
              <a:rPr lang="pt-BR" sz="1600" dirty="0" smtClean="0"/>
              <a:t>As pessoas jurídicas de direito público externo são civilmente responsáveis por atos dos seus agentes que </a:t>
            </a:r>
            <a:r>
              <a:rPr lang="pt-BR" sz="1600" b="1" u="sng" dirty="0" smtClean="0"/>
              <a:t>nessa qualidade</a:t>
            </a:r>
            <a:r>
              <a:rPr lang="pt-BR" sz="1600" dirty="0" smtClean="0"/>
              <a:t> causem danos a terceiros, ressalvado o </a:t>
            </a:r>
            <a:r>
              <a:rPr lang="pt-BR" sz="1600" b="1" u="sng" dirty="0" smtClean="0"/>
              <a:t>direito regressivo </a:t>
            </a:r>
            <a:r>
              <a:rPr lang="pt-BR" sz="1600" dirty="0" smtClean="0"/>
              <a:t>contra os causadores do dano, </a:t>
            </a:r>
            <a:r>
              <a:rPr lang="pt-BR" sz="1600" b="1" u="sng" dirty="0" smtClean="0"/>
              <a:t>se houver, por parte destes, culpa ou dolo</a:t>
            </a:r>
            <a:r>
              <a:rPr lang="pt-BR" sz="1600" dirty="0" smtClean="0"/>
              <a:t>. (Art. 43, CC).</a:t>
            </a:r>
            <a:endParaRPr lang="pt-BR" sz="1600" dirty="0"/>
          </a:p>
          <a:p>
            <a:endParaRPr lang="pt-BR" dirty="0"/>
          </a:p>
          <a:p>
            <a:pPr algn="just"/>
            <a:endParaRPr lang="pt-BR" dirty="0"/>
          </a:p>
        </p:txBody>
      </p:sp>
    </p:spTree>
    <p:extLst>
      <p:ext uri="{BB962C8B-B14F-4D97-AF65-F5344CB8AC3E}">
        <p14:creationId xmlns:p14="http://schemas.microsoft.com/office/powerpoint/2010/main" val="2289628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548680"/>
            <a:ext cx="7992888" cy="646331"/>
          </a:xfrm>
          <a:prstGeom prst="rect">
            <a:avLst/>
          </a:prstGeom>
        </p:spPr>
        <p:txBody>
          <a:bodyPr wrap="square">
            <a:spAutoFit/>
          </a:bodyPr>
          <a:lstStyle/>
          <a:p>
            <a:r>
              <a:rPr lang="pt-BR" b="1" dirty="0" smtClean="0"/>
              <a:t>QUESTÕES</a:t>
            </a:r>
            <a:r>
              <a:rPr lang="pt-BR" b="1" dirty="0"/>
              <a:t/>
            </a:r>
            <a:br>
              <a:rPr lang="pt-BR" b="1" dirty="0"/>
            </a:br>
            <a:endParaRPr lang="pt-BR" dirty="0"/>
          </a:p>
        </p:txBody>
      </p:sp>
      <p:sp>
        <p:nvSpPr>
          <p:cNvPr id="5" name="Retângulo 4"/>
          <p:cNvSpPr/>
          <p:nvPr/>
        </p:nvSpPr>
        <p:spPr>
          <a:xfrm>
            <a:off x="545201" y="908720"/>
            <a:ext cx="8064896" cy="6494085"/>
          </a:xfrm>
          <a:prstGeom prst="rect">
            <a:avLst/>
          </a:prstGeom>
        </p:spPr>
        <p:txBody>
          <a:bodyPr wrap="square">
            <a:spAutoFit/>
          </a:bodyPr>
          <a:lstStyle/>
          <a:p>
            <a:r>
              <a:rPr lang="pt-BR" sz="1650" b="1" dirty="0" smtClean="0"/>
              <a:t>2012</a:t>
            </a:r>
            <a:r>
              <a:rPr lang="pt-BR" sz="1650" dirty="0" smtClean="0"/>
              <a:t> </a:t>
            </a:r>
            <a:r>
              <a:rPr lang="pt-BR" sz="1650" dirty="0"/>
              <a:t>– </a:t>
            </a:r>
            <a:r>
              <a:rPr lang="pt-BR" sz="1650" b="1" dirty="0"/>
              <a:t>CESPE</a:t>
            </a:r>
            <a:r>
              <a:rPr lang="pt-BR" sz="1650" dirty="0"/>
              <a:t> - </a:t>
            </a:r>
            <a:r>
              <a:rPr lang="pt-BR" sz="1650" b="1" dirty="0"/>
              <a:t>DPE-SE – Defensor </a:t>
            </a:r>
            <a:r>
              <a:rPr lang="pt-BR" sz="1650" b="1" dirty="0" smtClean="0"/>
              <a:t>Público</a:t>
            </a:r>
            <a:endParaRPr lang="pt-BR" sz="1650" dirty="0"/>
          </a:p>
          <a:p>
            <a:r>
              <a:rPr lang="pt-BR" sz="1650" dirty="0"/>
              <a:t>No que diz respeito às provas, assinale a opção correta.</a:t>
            </a:r>
          </a:p>
          <a:p>
            <a:pPr algn="just"/>
            <a:r>
              <a:rPr lang="pt-BR" sz="1650" dirty="0"/>
              <a:t> </a:t>
            </a:r>
          </a:p>
          <a:p>
            <a:pPr marL="342900" lvl="0" indent="-342900" algn="just">
              <a:buAutoNum type="alphaLcParenR"/>
            </a:pPr>
            <a:r>
              <a:rPr lang="pt-BR" sz="1650" dirty="0" smtClean="0"/>
              <a:t>Segundo </a:t>
            </a:r>
            <a:r>
              <a:rPr lang="pt-BR" sz="1650" dirty="0"/>
              <a:t>estatui o Código Civil brasileiro, ninguém está obrigado a produzir prova contra si; portanto, à pessoa é garantido o direito de se negar a submeter-se a exame médico necessário, sem qualquer consequência. </a:t>
            </a:r>
          </a:p>
          <a:p>
            <a:pPr marL="342900" lvl="0" indent="-342900" algn="just">
              <a:buAutoNum type="alphaLcParenR"/>
            </a:pPr>
            <a:endParaRPr lang="pt-BR" sz="1650" dirty="0" smtClean="0"/>
          </a:p>
          <a:p>
            <a:pPr marL="342900" lvl="0" indent="-342900" algn="just">
              <a:buAutoNum type="alphaLcParenR"/>
            </a:pPr>
            <a:r>
              <a:rPr lang="pt-BR" sz="1650" dirty="0" smtClean="0"/>
              <a:t>Os </a:t>
            </a:r>
            <a:r>
              <a:rPr lang="pt-BR" sz="1650" dirty="0"/>
              <a:t>contratos firmados por instrumento particular feito e assinado, ou somente assinado por quem esteja na livre disposição e administração de seus bens, provam as obrigações convencionais, independentemente do seu valor, e os seus efeitos se operam em relação a terceiros, independentemente de qualquer registro. </a:t>
            </a:r>
          </a:p>
          <a:p>
            <a:pPr marL="342900" lvl="0" indent="-342900" algn="just">
              <a:buAutoNum type="alphaLcParenR"/>
            </a:pPr>
            <a:endParaRPr lang="pt-BR" sz="1650" dirty="0" smtClean="0"/>
          </a:p>
          <a:p>
            <a:pPr marL="342900" lvl="0" indent="-342900" algn="just">
              <a:buAutoNum type="alphaLcParenR"/>
            </a:pPr>
            <a:r>
              <a:rPr lang="pt-BR" sz="1650" dirty="0" smtClean="0"/>
              <a:t>A </a:t>
            </a:r>
            <a:r>
              <a:rPr lang="pt-BR" sz="1650" dirty="0"/>
              <a:t>confissão, ato irrevogável, pode ser anulada se decorrer de erro de fato ou de coação e não terá eficácia se provier de quem não seja capaz de dispor do direito a que se referem os fatos confessados. </a:t>
            </a:r>
          </a:p>
          <a:p>
            <a:pPr marL="342900" lvl="0" indent="-342900" algn="just">
              <a:buAutoNum type="alphaLcParenR"/>
            </a:pPr>
            <a:endParaRPr lang="pt-BR" sz="1650" dirty="0" smtClean="0"/>
          </a:p>
          <a:p>
            <a:pPr marL="342900" lvl="0" indent="-342900" algn="just">
              <a:buAutoNum type="alphaLcParenR"/>
            </a:pPr>
            <a:r>
              <a:rPr lang="pt-BR" sz="1650" dirty="0" smtClean="0"/>
              <a:t>A </a:t>
            </a:r>
            <a:r>
              <a:rPr lang="pt-BR" sz="1650" dirty="0"/>
              <a:t>lei impede que sirvam como testemunhas aquele que tiver interesse no litígio e o amigo íntimo ou inimigo capital de qualquer das partes, podendo, contudo, o juiz, à sua conveniência, determinar o depoimento dessas pessoas. </a:t>
            </a:r>
          </a:p>
          <a:p>
            <a:pPr marL="342900" lvl="0" indent="-342900" algn="just">
              <a:buAutoNum type="alphaLcParenR"/>
            </a:pPr>
            <a:endParaRPr lang="pt-BR" sz="1650" dirty="0" smtClean="0"/>
          </a:p>
          <a:p>
            <a:pPr marL="342900" lvl="0" indent="-342900" algn="just">
              <a:buAutoNum type="alphaLcParenR"/>
            </a:pPr>
            <a:r>
              <a:rPr lang="pt-BR" sz="1650" dirty="0" smtClean="0"/>
              <a:t>Em </a:t>
            </a:r>
            <a:r>
              <a:rPr lang="pt-BR" sz="1650" dirty="0"/>
              <a:t>se tratando das obrigações provenientes de contrato, não se admite, ainda que subsidiariamente, a prova testemunhal caso o valor do negócio jurídico ultrapasse, na ocasião da celebração do contrato, o décuplo do maior salário mínimo vigente no país. </a:t>
            </a:r>
            <a:endParaRPr lang="pt-BR" dirty="0"/>
          </a:p>
          <a:p>
            <a:pPr algn="just"/>
            <a:endParaRPr lang="pt-BR" dirty="0" smtClean="0"/>
          </a:p>
          <a:p>
            <a:pPr algn="just"/>
            <a:endParaRPr lang="pt-BR" dirty="0"/>
          </a:p>
        </p:txBody>
      </p:sp>
    </p:spTree>
    <p:extLst>
      <p:ext uri="{BB962C8B-B14F-4D97-AF65-F5344CB8AC3E}">
        <p14:creationId xmlns:p14="http://schemas.microsoft.com/office/powerpoint/2010/main" val="2324657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531525" y="260648"/>
            <a:ext cx="8064896" cy="7909858"/>
          </a:xfrm>
          <a:prstGeom prst="rect">
            <a:avLst/>
          </a:prstGeom>
        </p:spPr>
        <p:txBody>
          <a:bodyPr wrap="square">
            <a:spAutoFit/>
          </a:bodyPr>
          <a:lstStyle/>
          <a:p>
            <a:pPr algn="just"/>
            <a:r>
              <a:rPr lang="pt-BR" sz="1600" b="1" dirty="0" smtClean="0"/>
              <a:t>2016 – TRT – 2ª REGIÃO – Juiz substituto</a:t>
            </a:r>
          </a:p>
          <a:p>
            <a:pPr algn="just"/>
            <a:r>
              <a:rPr lang="pt-BR" sz="1650" dirty="0" smtClean="0"/>
              <a:t>É INCORRETO afirmar que, não havendo imposição legal de forma especial, o fato jurídico pode ser provado mediante: </a:t>
            </a:r>
          </a:p>
          <a:p>
            <a:pPr algn="just"/>
            <a:endParaRPr lang="pt-BR" sz="1650" dirty="0" smtClean="0"/>
          </a:p>
          <a:p>
            <a:pPr marL="342900" indent="-342900" algn="just">
              <a:buAutoNum type="alphaLcParenR"/>
            </a:pPr>
            <a:r>
              <a:rPr lang="pt-BR" sz="1650" dirty="0" smtClean="0"/>
              <a:t>Confissão</a:t>
            </a:r>
          </a:p>
          <a:p>
            <a:pPr marL="342900" indent="-342900" algn="just">
              <a:buAutoNum type="alphaLcParenR"/>
            </a:pPr>
            <a:r>
              <a:rPr lang="pt-BR" sz="1650" dirty="0" smtClean="0"/>
              <a:t>Presunção</a:t>
            </a:r>
            <a:endParaRPr lang="pt-BR" sz="1650" dirty="0"/>
          </a:p>
          <a:p>
            <a:pPr marL="342900" indent="-342900" algn="just">
              <a:buAutoNum type="alphaLcParenR"/>
            </a:pPr>
            <a:r>
              <a:rPr lang="pt-BR" sz="1650" dirty="0" smtClean="0"/>
              <a:t>Testemunha</a:t>
            </a:r>
          </a:p>
          <a:p>
            <a:pPr marL="342900" indent="-342900" algn="just">
              <a:buAutoNum type="alphaLcParenR"/>
            </a:pPr>
            <a:r>
              <a:rPr lang="pt-BR" sz="1650" dirty="0" smtClean="0"/>
              <a:t>Dedução</a:t>
            </a:r>
          </a:p>
          <a:p>
            <a:pPr marL="342900" indent="-342900" algn="just">
              <a:buAutoNum type="alphaLcParenR"/>
            </a:pPr>
            <a:r>
              <a:rPr lang="pt-BR" sz="1650" dirty="0" smtClean="0"/>
              <a:t>Perícia </a:t>
            </a:r>
          </a:p>
          <a:p>
            <a:pPr marL="342900" indent="-342900" algn="just">
              <a:buAutoNum type="alphaLcParenR"/>
            </a:pPr>
            <a:endParaRPr lang="pt-BR" sz="1650" dirty="0"/>
          </a:p>
          <a:p>
            <a:pPr algn="just"/>
            <a:r>
              <a:rPr lang="pt-BR" sz="1600" b="1" dirty="0"/>
              <a:t>2015 – FCC – TJPI - Juiz </a:t>
            </a:r>
            <a:r>
              <a:rPr lang="pt-BR" sz="1600" b="1" dirty="0" smtClean="0"/>
              <a:t>Substituto</a:t>
            </a:r>
            <a:endParaRPr lang="pt-BR" sz="1600" b="1" dirty="0"/>
          </a:p>
          <a:p>
            <a:pPr algn="just"/>
            <a:r>
              <a:rPr lang="pt-BR" sz="1600" dirty="0"/>
              <a:t>A existência e o modo de existir de algum fato podem ser atestados ou documentados: </a:t>
            </a:r>
          </a:p>
          <a:p>
            <a:pPr algn="just"/>
            <a:endParaRPr lang="pt-BR" sz="1600" dirty="0"/>
          </a:p>
          <a:p>
            <a:pPr marL="342900" indent="-342900" algn="just">
              <a:buAutoNum type="alphaLcParenR"/>
            </a:pPr>
            <a:r>
              <a:rPr lang="pt-BR" sz="1600" dirty="0"/>
              <a:t>Por qualquer servidor público, dada a fé pública dos atos por eles praticados.</a:t>
            </a:r>
          </a:p>
          <a:p>
            <a:pPr marL="342900" indent="-342900" algn="just">
              <a:buAutoNum type="alphaLcParenR"/>
            </a:pPr>
            <a:r>
              <a:rPr lang="pt-BR" sz="1600" dirty="0"/>
              <a:t>Por simples declaração do interessado, que se presume verdadeira. </a:t>
            </a:r>
          </a:p>
          <a:p>
            <a:pPr marL="342900" indent="-342900" algn="just">
              <a:buAutoNum type="alphaLcParenR"/>
            </a:pPr>
            <a:r>
              <a:rPr lang="pt-BR" sz="1600" dirty="0"/>
              <a:t>Somente pelo registro de documento particular em cartório de títulos e documentos. </a:t>
            </a:r>
          </a:p>
          <a:p>
            <a:pPr marL="342900" indent="-342900" algn="just">
              <a:buAutoNum type="alphaLcParenR"/>
            </a:pPr>
            <a:r>
              <a:rPr lang="pt-BR" sz="1600" dirty="0"/>
              <a:t>Por tabelião em ata notarial, a requerimento do interessado. </a:t>
            </a:r>
          </a:p>
          <a:p>
            <a:pPr marL="342900" indent="-342900" algn="just">
              <a:buAutoNum type="alphaLcParenR"/>
            </a:pPr>
            <a:r>
              <a:rPr lang="pt-BR" sz="1600" dirty="0"/>
              <a:t>Apenas por escritura pública de declaração, lavrada em notas de tabelião. </a:t>
            </a:r>
          </a:p>
          <a:p>
            <a:pPr algn="just"/>
            <a:endParaRPr lang="pt-BR" sz="1600" dirty="0"/>
          </a:p>
          <a:p>
            <a:pPr algn="just"/>
            <a:r>
              <a:rPr lang="pt-BR" sz="1600" b="1" dirty="0"/>
              <a:t>2013 – CESPE – PCBA – </a:t>
            </a:r>
            <a:r>
              <a:rPr lang="pt-BR" sz="1600" b="1" dirty="0" smtClean="0"/>
              <a:t>Delegado</a:t>
            </a:r>
            <a:endParaRPr lang="pt-BR" sz="1600" dirty="0"/>
          </a:p>
          <a:p>
            <a:pPr algn="just"/>
            <a:r>
              <a:rPr lang="pt-BR" sz="1600" dirty="0"/>
              <a:t>No que concerne à usucapião e à prova, julgue os itens seguintes com base no Código Civil. </a:t>
            </a:r>
          </a:p>
          <a:p>
            <a:pPr algn="just"/>
            <a:endParaRPr lang="pt-BR" sz="1600" dirty="0"/>
          </a:p>
          <a:p>
            <a:pPr algn="just"/>
            <a:r>
              <a:rPr lang="pt-BR" sz="1600" dirty="0"/>
              <a:t>Considere que Pedro seja filho de Lúcia e primo de Maria e que ele pretenda provar determinado fato jurídico. Nessa situação hipotética, Maria poderá testemunhar, mas Lucia somente poderá ser testemunha se fora a única conhecedora do fato além do Pedro.  </a:t>
            </a:r>
            <a:endParaRPr lang="pt-BR" sz="1600" dirty="0" smtClean="0"/>
          </a:p>
          <a:p>
            <a:pPr algn="just"/>
            <a:r>
              <a:rPr lang="pt-BR" sz="1600" dirty="0" smtClean="0"/>
              <a:t>(   </a:t>
            </a:r>
            <a:r>
              <a:rPr lang="pt-BR" sz="1600" dirty="0"/>
              <a:t>) Certo   (   ) Errado</a:t>
            </a:r>
          </a:p>
          <a:p>
            <a:pPr marL="342900" indent="-342900" algn="just">
              <a:buAutoNum type="alphaLcParenR"/>
            </a:pPr>
            <a:endParaRPr lang="pt-BR" sz="1650" dirty="0" smtClean="0"/>
          </a:p>
          <a:p>
            <a:pPr marL="342900" indent="-342900" algn="just">
              <a:buAutoNum type="alphaLcParenR"/>
            </a:pPr>
            <a:endParaRPr lang="pt-BR" dirty="0"/>
          </a:p>
          <a:p>
            <a:pPr algn="just"/>
            <a:endParaRPr lang="pt-BR" dirty="0" smtClean="0"/>
          </a:p>
          <a:p>
            <a:pPr algn="just"/>
            <a:endParaRPr lang="pt-BR" b="1" dirty="0" smtClean="0"/>
          </a:p>
        </p:txBody>
      </p:sp>
    </p:spTree>
    <p:extLst>
      <p:ext uri="{BB962C8B-B14F-4D97-AF65-F5344CB8AC3E}">
        <p14:creationId xmlns:p14="http://schemas.microsoft.com/office/powerpoint/2010/main" val="408631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2000" b="1" dirty="0" smtClean="0"/>
              <a:t>2) </a:t>
            </a:r>
            <a:r>
              <a:rPr lang="pt-BR" sz="1800" b="1" dirty="0"/>
              <a:t>DIREITO</a:t>
            </a:r>
            <a:r>
              <a:rPr lang="pt-BR" sz="2000" b="1" dirty="0"/>
              <a:t> PÚBLICO </a:t>
            </a:r>
            <a:r>
              <a:rPr lang="pt-BR" sz="2000" b="1" dirty="0" smtClean="0"/>
              <a:t>EXTERNO</a:t>
            </a:r>
            <a:endParaRPr lang="pt-BR" sz="2000" dirty="0"/>
          </a:p>
        </p:txBody>
      </p:sp>
      <p:sp>
        <p:nvSpPr>
          <p:cNvPr id="4" name="Retângulo 3"/>
          <p:cNvSpPr/>
          <p:nvPr/>
        </p:nvSpPr>
        <p:spPr>
          <a:xfrm>
            <a:off x="539552" y="1196752"/>
            <a:ext cx="8064896" cy="4524315"/>
          </a:xfrm>
          <a:prstGeom prst="rect">
            <a:avLst/>
          </a:prstGeom>
        </p:spPr>
        <p:txBody>
          <a:bodyPr wrap="square">
            <a:spAutoFit/>
          </a:bodyPr>
          <a:lstStyle/>
          <a:p>
            <a:r>
              <a:rPr lang="pt-BR" dirty="0"/>
              <a:t>Diz o Código Civil</a:t>
            </a:r>
            <a:r>
              <a:rPr lang="pt-BR" dirty="0" smtClean="0"/>
              <a:t>:</a:t>
            </a:r>
          </a:p>
          <a:p>
            <a:endParaRPr lang="pt-BR" dirty="0"/>
          </a:p>
          <a:p>
            <a:pPr algn="just"/>
            <a:r>
              <a:rPr lang="pt-BR" dirty="0"/>
              <a:t>“</a:t>
            </a:r>
            <a:r>
              <a:rPr lang="pt-BR" b="1" dirty="0"/>
              <a:t>Art. 42</a:t>
            </a:r>
            <a:r>
              <a:rPr lang="pt-BR" dirty="0"/>
              <a:t> – São pessoas jurídicas de direito público externo os Estados estrangeiros e todas as pessoas que forem regidas pelo direito internacional público</a:t>
            </a:r>
            <a:r>
              <a:rPr lang="pt-BR" dirty="0" smtClean="0"/>
              <a:t>.”</a:t>
            </a:r>
          </a:p>
          <a:p>
            <a:endParaRPr lang="pt-BR" dirty="0"/>
          </a:p>
          <a:p>
            <a:pPr algn="just"/>
            <a:r>
              <a:rPr lang="pt-BR" dirty="0"/>
              <a:t>Pessoas jurídicas de direito público externo são, portanto, aquelas regulamentadas por normas de Direito Internacional </a:t>
            </a:r>
            <a:r>
              <a:rPr lang="pt-BR" b="1" dirty="0"/>
              <a:t>e reconhecidas pela legislação interna. </a:t>
            </a:r>
            <a:endParaRPr lang="pt-BR" b="1" dirty="0" smtClean="0"/>
          </a:p>
          <a:p>
            <a:pPr algn="just"/>
            <a:endParaRPr lang="pt-BR" dirty="0"/>
          </a:p>
          <a:p>
            <a:pPr algn="just"/>
            <a:r>
              <a:rPr lang="pt-BR" dirty="0" smtClean="0"/>
              <a:t>São </a:t>
            </a:r>
            <a:r>
              <a:rPr lang="pt-BR" dirty="0"/>
              <a:t>os países (como França, Rússia, Argentina), suas divisões administrativas (Flórida, Paris, Córdoba), além dos organismos internacionais (ONU – Organização das Nações Unidas, FMI – Fundo Monetário Internacional</a:t>
            </a:r>
            <a:r>
              <a:rPr lang="pt-BR" dirty="0" smtClean="0"/>
              <a:t>).</a:t>
            </a:r>
          </a:p>
          <a:p>
            <a:pPr algn="just"/>
            <a:endParaRPr lang="pt-BR" dirty="0"/>
          </a:p>
          <a:p>
            <a:pPr algn="just"/>
            <a:endParaRPr lang="pt-BR" dirty="0" smtClean="0"/>
          </a:p>
          <a:p>
            <a:pPr algn="just"/>
            <a:endParaRPr lang="pt-BR" dirty="0"/>
          </a:p>
          <a:p>
            <a:pPr algn="just"/>
            <a:endParaRPr lang="pt-BR" dirty="0" smtClean="0"/>
          </a:p>
          <a:p>
            <a:pPr algn="just"/>
            <a:endParaRPr lang="pt-B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395506"/>
            <a:ext cx="2304256"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4750044"/>
            <a:ext cx="1973135" cy="1517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3808" y="4913842"/>
            <a:ext cx="1944582" cy="129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4118" y="4826064"/>
            <a:ext cx="1568121" cy="1399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5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1800" b="1" dirty="0" smtClean="0"/>
              <a:t>3) DIREITO PRIVADO</a:t>
            </a:r>
            <a:endParaRPr lang="pt-BR" sz="1800" b="1" dirty="0"/>
          </a:p>
        </p:txBody>
      </p:sp>
      <p:sp>
        <p:nvSpPr>
          <p:cNvPr id="7" name="Retângulo 6"/>
          <p:cNvSpPr/>
          <p:nvPr/>
        </p:nvSpPr>
        <p:spPr>
          <a:xfrm>
            <a:off x="523140" y="991638"/>
            <a:ext cx="8297332" cy="6463308"/>
          </a:xfrm>
          <a:prstGeom prst="rect">
            <a:avLst/>
          </a:prstGeom>
        </p:spPr>
        <p:txBody>
          <a:bodyPr wrap="square">
            <a:spAutoFit/>
          </a:bodyPr>
          <a:lstStyle/>
          <a:p>
            <a:pPr algn="just"/>
            <a:r>
              <a:rPr lang="pt-BR" dirty="0" smtClean="0"/>
              <a:t>R</a:t>
            </a:r>
            <a:r>
              <a:rPr lang="pt-BR" b="1" dirty="0" smtClean="0"/>
              <a:t>equisito</a:t>
            </a:r>
            <a:r>
              <a:rPr lang="pt-BR" b="1" dirty="0" smtClean="0"/>
              <a:t>:  </a:t>
            </a:r>
            <a:r>
              <a:rPr lang="pt-BR" dirty="0" smtClean="0"/>
              <a:t>Formalmente </a:t>
            </a:r>
            <a:r>
              <a:rPr lang="pt-BR" dirty="0" smtClean="0"/>
              <a:t>registrada </a:t>
            </a:r>
            <a:r>
              <a:rPr lang="pt-BR" b="1" dirty="0" smtClean="0"/>
              <a:t>(Art. 46, CC)</a:t>
            </a:r>
            <a:r>
              <a:rPr lang="pt-BR" dirty="0" smtClean="0"/>
              <a:t> </a:t>
            </a:r>
            <a:r>
              <a:rPr lang="pt-BR" dirty="0"/>
              <a:t>nos órgãos competentes para passar a existir perante a lei</a:t>
            </a:r>
            <a:r>
              <a:rPr lang="pt-BR" dirty="0" smtClean="0"/>
              <a:t>. (Ex. de registro:  sociedade de advogados – OAB / S.A – Junta comercial</a:t>
            </a:r>
            <a:r>
              <a:rPr lang="pt-BR" dirty="0" smtClean="0"/>
              <a:t>). </a:t>
            </a:r>
            <a:r>
              <a:rPr lang="pt-BR" b="1" u="sng" dirty="0" smtClean="0"/>
              <a:t>Decai em 3 anos</a:t>
            </a:r>
            <a:r>
              <a:rPr lang="pt-BR" dirty="0" smtClean="0"/>
              <a:t> o direito de anular a constituição da PJDP, por defeito do ato respectivo, contado da publicação de sua inscrição no registro.</a:t>
            </a:r>
            <a:r>
              <a:rPr lang="pt-BR" dirty="0"/>
              <a:t> </a:t>
            </a:r>
            <a:r>
              <a:rPr lang="pt-BR" b="1" dirty="0" smtClean="0"/>
              <a:t>(Art. 45, CC) </a:t>
            </a:r>
          </a:p>
          <a:p>
            <a:pPr algn="just"/>
            <a:endParaRPr lang="pt-BR" dirty="0"/>
          </a:p>
          <a:p>
            <a:pPr algn="just"/>
            <a:r>
              <a:rPr lang="pt-BR" dirty="0" smtClean="0"/>
              <a:t>Art. 44. São pessoas jurídicas de direito privado (</a:t>
            </a:r>
            <a:r>
              <a:rPr lang="pt-BR" b="1" dirty="0" smtClean="0"/>
              <a:t>rol não taxativo</a:t>
            </a:r>
            <a:r>
              <a:rPr lang="pt-BR" dirty="0" smtClean="0"/>
              <a:t>):</a:t>
            </a:r>
          </a:p>
          <a:p>
            <a:pPr algn="just"/>
            <a:endParaRPr lang="pt-BR" dirty="0"/>
          </a:p>
          <a:p>
            <a:pPr marL="342900" indent="-342900" algn="just">
              <a:buAutoNum type="arabicParenR"/>
            </a:pPr>
            <a:r>
              <a:rPr lang="pt-BR" dirty="0" smtClean="0"/>
              <a:t>Associações </a:t>
            </a:r>
            <a:r>
              <a:rPr lang="pt-BR" b="1" dirty="0" smtClean="0"/>
              <a:t>(Art. 53 a </a:t>
            </a:r>
            <a:r>
              <a:rPr lang="pt-BR" b="1" dirty="0" smtClean="0"/>
              <a:t>61 CC) </a:t>
            </a:r>
            <a:r>
              <a:rPr lang="pt-BR" dirty="0" smtClean="0"/>
              <a:t>– Fins </a:t>
            </a:r>
            <a:r>
              <a:rPr lang="pt-BR" dirty="0"/>
              <a:t>não </a:t>
            </a:r>
            <a:r>
              <a:rPr lang="pt-BR" dirty="0" smtClean="0"/>
              <a:t>econômicos </a:t>
            </a:r>
            <a:r>
              <a:rPr lang="pt-BR" dirty="0" smtClean="0">
                <a:solidFill>
                  <a:srgbClr val="FF0000"/>
                </a:solidFill>
              </a:rPr>
              <a:t>*</a:t>
            </a:r>
            <a:r>
              <a:rPr lang="pt-BR" dirty="0" smtClean="0"/>
              <a:t> / Associados com iguais direitos </a:t>
            </a:r>
            <a:r>
              <a:rPr lang="pt-BR" dirty="0"/>
              <a:t>e</a:t>
            </a:r>
            <a:r>
              <a:rPr lang="pt-BR" dirty="0" smtClean="0"/>
              <a:t> </a:t>
            </a:r>
            <a:r>
              <a:rPr lang="pt-BR" dirty="0"/>
              <a:t>I</a:t>
            </a:r>
            <a:r>
              <a:rPr lang="pt-BR" dirty="0" smtClean="0"/>
              <a:t>ntransmissível </a:t>
            </a:r>
            <a:r>
              <a:rPr lang="pt-BR" dirty="0"/>
              <a:t>a qualidade de </a:t>
            </a:r>
            <a:r>
              <a:rPr lang="pt-BR" dirty="0" smtClean="0"/>
              <a:t>associado </a:t>
            </a:r>
            <a:r>
              <a:rPr lang="pt-BR" dirty="0" smtClean="0">
                <a:solidFill>
                  <a:srgbClr val="FF0000"/>
                </a:solidFill>
              </a:rPr>
              <a:t>**</a:t>
            </a:r>
            <a:r>
              <a:rPr lang="pt-BR" dirty="0" smtClean="0"/>
              <a:t> / A </a:t>
            </a:r>
            <a:r>
              <a:rPr lang="pt-BR" dirty="0"/>
              <a:t>exclusão do associado só ocorre ocorrendo justa </a:t>
            </a:r>
            <a:r>
              <a:rPr lang="pt-BR" dirty="0" smtClean="0"/>
              <a:t>causa / Dissolução </a:t>
            </a:r>
            <a:r>
              <a:rPr lang="pt-BR" dirty="0"/>
              <a:t>da </a:t>
            </a:r>
            <a:r>
              <a:rPr lang="pt-BR" dirty="0" smtClean="0"/>
              <a:t>associação e o direcionamento do </a:t>
            </a:r>
            <a:r>
              <a:rPr lang="pt-BR" dirty="0"/>
              <a:t>patrimônio </a:t>
            </a:r>
            <a:r>
              <a:rPr lang="pt-BR" dirty="0" smtClean="0"/>
              <a:t>líquido restante: 1) entidade </a:t>
            </a:r>
            <a:r>
              <a:rPr lang="pt-BR" dirty="0"/>
              <a:t>de fins não econômicos designada no </a:t>
            </a:r>
            <a:r>
              <a:rPr lang="pt-BR" dirty="0" smtClean="0"/>
              <a:t>estatuto; 2) por </a:t>
            </a:r>
            <a:r>
              <a:rPr lang="pt-BR" dirty="0"/>
              <a:t>deliberação dos associados, à instituição municipal, estadual ou federal, de fins idênticos ou </a:t>
            </a:r>
            <a:r>
              <a:rPr lang="pt-BR" dirty="0" smtClean="0"/>
              <a:t>semelhantes; ou 3) à </a:t>
            </a:r>
            <a:r>
              <a:rPr lang="pt-BR" dirty="0"/>
              <a:t>Fazenda do Estado, do Distrito Federal ou da </a:t>
            </a:r>
            <a:r>
              <a:rPr lang="pt-BR" dirty="0" smtClean="0"/>
              <a:t>União</a:t>
            </a:r>
            <a:r>
              <a:rPr lang="pt-BR" dirty="0" smtClean="0"/>
              <a:t>. </a:t>
            </a:r>
            <a:r>
              <a:rPr lang="pt-BR" b="1" dirty="0" smtClean="0">
                <a:solidFill>
                  <a:srgbClr val="FF0000"/>
                </a:solidFill>
              </a:rPr>
              <a:t>CURIOSIDADE: PJDP prevista na CF – Direito de Reunião. Finalidades proibidas – Ilícitas (drogas, etc.) ou paramilitares (grupos armados). </a:t>
            </a:r>
            <a:endParaRPr lang="pt-BR" b="1" dirty="0" smtClean="0">
              <a:solidFill>
                <a:srgbClr val="FF0000"/>
              </a:solidFill>
            </a:endParaRPr>
          </a:p>
          <a:p>
            <a:pPr marL="342900" indent="-342900" algn="just">
              <a:buAutoNum type="arabicParenR"/>
            </a:pPr>
            <a:endParaRPr lang="pt-BR" dirty="0" smtClean="0"/>
          </a:p>
          <a:p>
            <a:pPr marL="342900" indent="-342900" algn="just">
              <a:buAutoNum type="arabicParenR"/>
            </a:pPr>
            <a:r>
              <a:rPr lang="pt-BR" dirty="0" smtClean="0"/>
              <a:t>Sociedades – </a:t>
            </a:r>
            <a:r>
              <a:rPr lang="pt-BR" b="1" dirty="0" smtClean="0"/>
              <a:t>União de pessoas + atividade </a:t>
            </a:r>
            <a:r>
              <a:rPr lang="pt-BR" b="1" dirty="0"/>
              <a:t>econômica </a:t>
            </a:r>
            <a:r>
              <a:rPr lang="pt-BR" b="1" dirty="0" smtClean="0"/>
              <a:t>+ lucro. </a:t>
            </a:r>
          </a:p>
          <a:p>
            <a:pPr algn="just"/>
            <a:r>
              <a:rPr lang="pt-BR" b="1" dirty="0"/>
              <a:t> </a:t>
            </a:r>
            <a:r>
              <a:rPr lang="pt-BR" b="1" dirty="0" smtClean="0"/>
              <a:t>    </a:t>
            </a:r>
            <a:r>
              <a:rPr lang="pt-BR" dirty="0" smtClean="0"/>
              <a:t>(</a:t>
            </a:r>
            <a:r>
              <a:rPr lang="pt-BR" dirty="0" smtClean="0"/>
              <a:t>Direito Empresarial </a:t>
            </a:r>
            <a:r>
              <a:rPr lang="pt-BR" dirty="0" smtClean="0"/>
              <a:t>– cinco tipos de sociedades previstas no ordenamento jurídico). </a:t>
            </a:r>
          </a:p>
          <a:p>
            <a:pPr algn="just"/>
            <a:endParaRPr lang="pt-BR" dirty="0" smtClean="0"/>
          </a:p>
          <a:p>
            <a:pPr algn="just"/>
            <a:r>
              <a:rPr lang="pt-BR" dirty="0" smtClean="0"/>
              <a:t>3) Organizações religiosas – Liberdade de criação, autonomia, </a:t>
            </a:r>
            <a:r>
              <a:rPr lang="pt-BR" dirty="0"/>
              <a:t>sendo vedado ao poder </a:t>
            </a:r>
            <a:r>
              <a:rPr lang="pt-BR" dirty="0" smtClean="0"/>
              <a:t>     público </a:t>
            </a:r>
            <a:r>
              <a:rPr lang="pt-BR" dirty="0"/>
              <a:t>negar-lhes reconhecimento ou registro dos atos constitutivos. </a:t>
            </a:r>
            <a:endParaRPr lang="pt-BR" dirty="0" smtClean="0"/>
          </a:p>
          <a:p>
            <a:pPr algn="just"/>
            <a:endParaRPr lang="pt-BR" dirty="0"/>
          </a:p>
          <a:p>
            <a:pPr marL="342900" indent="-342900" algn="just">
              <a:buAutoNum type="alphaLcParenR"/>
            </a:pPr>
            <a:endParaRPr lang="pt-BR" dirty="0"/>
          </a:p>
        </p:txBody>
      </p:sp>
    </p:spTree>
    <p:extLst>
      <p:ext uri="{BB962C8B-B14F-4D97-AF65-F5344CB8AC3E}">
        <p14:creationId xmlns:p14="http://schemas.microsoft.com/office/powerpoint/2010/main" val="196786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p:txBody>
          <a:bodyPr>
            <a:normAutofit/>
          </a:bodyPr>
          <a:lstStyle/>
          <a:p>
            <a:pPr algn="l"/>
            <a:r>
              <a:rPr lang="pt-BR" sz="1800" b="1" dirty="0" smtClean="0"/>
              <a:t>3) DIREITO PRIVADO - Continuação</a:t>
            </a:r>
            <a:endParaRPr lang="pt-BR" sz="1800" b="1" dirty="0"/>
          </a:p>
        </p:txBody>
      </p:sp>
      <p:sp>
        <p:nvSpPr>
          <p:cNvPr id="7" name="Retângulo 6"/>
          <p:cNvSpPr/>
          <p:nvPr/>
        </p:nvSpPr>
        <p:spPr>
          <a:xfrm>
            <a:off x="539552" y="1196752"/>
            <a:ext cx="8064896" cy="5355312"/>
          </a:xfrm>
          <a:prstGeom prst="rect">
            <a:avLst/>
          </a:prstGeom>
        </p:spPr>
        <p:txBody>
          <a:bodyPr wrap="square">
            <a:spAutoFit/>
          </a:bodyPr>
          <a:lstStyle/>
          <a:p>
            <a:pPr algn="just"/>
            <a:r>
              <a:rPr lang="pt-BR" dirty="0" smtClean="0"/>
              <a:t>4) Partidos políticos –  Liberdade de criação, autonomia, fidelidade e disciplina partidária conforme estatuto - Lei n. 9.096/95. </a:t>
            </a:r>
          </a:p>
          <a:p>
            <a:pPr algn="just"/>
            <a:endParaRPr lang="pt-BR" dirty="0"/>
          </a:p>
          <a:p>
            <a:pPr algn="just"/>
            <a:r>
              <a:rPr lang="pt-BR" dirty="0" smtClean="0"/>
              <a:t>5) EIRELI – Único titular / Capital social mínimo de 100 x SM / Resp. limitada do sócio</a:t>
            </a:r>
          </a:p>
          <a:p>
            <a:pPr algn="just"/>
            <a:endParaRPr lang="pt-BR" dirty="0"/>
          </a:p>
          <a:p>
            <a:pPr algn="just"/>
            <a:r>
              <a:rPr lang="pt-BR" dirty="0" smtClean="0"/>
              <a:t>6) Fundações (Art. 62 a 69) – São entidades resultantes de uma afetação patrimonial, por testamento ou escritura pública, que faz o seu instituidor, especificando o fim para o qual se destina. Para a criação de uma fundação, há uma série ordenada de etapas que devem ser observadas, a saber:</a:t>
            </a:r>
          </a:p>
          <a:p>
            <a:pPr algn="just"/>
            <a:r>
              <a:rPr lang="pt-BR" dirty="0" smtClean="0"/>
              <a:t> </a:t>
            </a:r>
          </a:p>
          <a:p>
            <a:pPr algn="just"/>
            <a:r>
              <a:rPr lang="pt-BR" dirty="0" smtClean="0"/>
              <a:t>1) Afetação de bens livres por meio do ato de dotação patrimonial;</a:t>
            </a:r>
          </a:p>
          <a:p>
            <a:pPr algn="just"/>
            <a:r>
              <a:rPr lang="pt-BR" dirty="0" smtClean="0"/>
              <a:t>2) Instituição por escritura pública ou testamento;</a:t>
            </a:r>
          </a:p>
          <a:p>
            <a:pPr algn="just"/>
            <a:r>
              <a:rPr lang="pt-BR" dirty="0" smtClean="0"/>
              <a:t>3) Elaboração dos estatutos (Há duas formas de instituição da fundação: a direta, quando o próprio instituidor o faz, pessoalmente; ou a fiduciária, quando confia a terceiro a organização da entidade).</a:t>
            </a:r>
          </a:p>
          <a:p>
            <a:pPr algn="just"/>
            <a:r>
              <a:rPr lang="pt-BR" dirty="0" smtClean="0"/>
              <a:t>4) Aprovação dos estatutos (É o órgão do Ministério Público que deverá aprovar os estatutos da fundação, com recurso ao juiz competente, em caso de divergência);</a:t>
            </a:r>
          </a:p>
          <a:p>
            <a:pPr algn="just"/>
            <a:r>
              <a:rPr lang="pt-BR" dirty="0" smtClean="0"/>
              <a:t>5) Realização do registro civil.</a:t>
            </a:r>
          </a:p>
          <a:p>
            <a:pPr algn="just"/>
            <a:endParaRPr lang="pt-BR" dirty="0" smtClean="0"/>
          </a:p>
        </p:txBody>
      </p:sp>
    </p:spTree>
    <p:extLst>
      <p:ext uri="{BB962C8B-B14F-4D97-AF65-F5344CB8AC3E}">
        <p14:creationId xmlns:p14="http://schemas.microsoft.com/office/powerpoint/2010/main" val="97218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1800" b="1" dirty="0" smtClean="0"/>
              <a:t>4) REPRESENTAÇÃO DA PESSOA JURÍDICA</a:t>
            </a:r>
            <a:endParaRPr lang="pt-BR" sz="1800" b="1" dirty="0"/>
          </a:p>
        </p:txBody>
      </p:sp>
      <p:sp>
        <p:nvSpPr>
          <p:cNvPr id="6" name="Retângulo 5"/>
          <p:cNvSpPr/>
          <p:nvPr/>
        </p:nvSpPr>
        <p:spPr>
          <a:xfrm>
            <a:off x="539552" y="1196752"/>
            <a:ext cx="8064896" cy="5355312"/>
          </a:xfrm>
          <a:prstGeom prst="rect">
            <a:avLst/>
          </a:prstGeom>
        </p:spPr>
        <p:txBody>
          <a:bodyPr wrap="square">
            <a:spAutoFit/>
          </a:bodyPr>
          <a:lstStyle/>
          <a:p>
            <a:pPr algn="just"/>
            <a:r>
              <a:rPr lang="pt-BR" dirty="0" smtClean="0"/>
              <a:t>Artigo 47, CC – Obrigam a pessoa jurídica os atos dos administradores, </a:t>
            </a:r>
            <a:r>
              <a:rPr lang="pt-BR" b="1" dirty="0" smtClean="0"/>
              <a:t>exercidos nos limites de seus poderes definidos nos atos constitutivos. </a:t>
            </a:r>
          </a:p>
          <a:p>
            <a:pPr algn="just"/>
            <a:endParaRPr lang="pt-BR" dirty="0" smtClean="0"/>
          </a:p>
          <a:p>
            <a:pPr algn="just"/>
            <a:r>
              <a:rPr lang="pt-BR" dirty="0" smtClean="0"/>
              <a:t>TEORIA ULTRA VIRES - </a:t>
            </a:r>
            <a:r>
              <a:rPr lang="pt-BR" b="1" dirty="0"/>
              <a:t>a sociedade não se vincula se os atos foram evidentemente estranhos ao objeto social. </a:t>
            </a:r>
            <a:r>
              <a:rPr lang="pt-BR" dirty="0"/>
              <a:t>Dessa forma, de acordo com a interpretação literal do artigo 1.015, III do Código Civil, qualquer ato praticado em nome da pessoa jurídica, por seus sócios ou administradores, </a:t>
            </a:r>
            <a:r>
              <a:rPr lang="pt-BR" b="1" dirty="0"/>
              <a:t>que ultrapassasse seus poderes</a:t>
            </a:r>
            <a:r>
              <a:rPr lang="pt-BR" dirty="0"/>
              <a:t>, é nulo. Ao terceiro, </a:t>
            </a:r>
            <a:r>
              <a:rPr lang="pt-BR" b="1" dirty="0"/>
              <a:t>caberia apenas mover ação contra aquele que extrapolou os limites </a:t>
            </a:r>
            <a:r>
              <a:rPr lang="pt-BR" b="1" dirty="0" smtClean="0"/>
              <a:t>sociais</a:t>
            </a:r>
            <a:r>
              <a:rPr lang="pt-BR" dirty="0" smtClean="0"/>
              <a:t> (O </a:t>
            </a:r>
            <a:r>
              <a:rPr lang="pt-BR" dirty="0"/>
              <a:t>contrário, </a:t>
            </a:r>
            <a:r>
              <a:rPr lang="pt-BR" b="1" dirty="0"/>
              <a:t>na teoria da aparência</a:t>
            </a:r>
            <a:r>
              <a:rPr lang="pt-BR" dirty="0"/>
              <a:t>, o ato é válido e obriga a pessoa </a:t>
            </a:r>
            <a:r>
              <a:rPr lang="pt-BR" dirty="0" smtClean="0"/>
              <a:t>jurídica). </a:t>
            </a:r>
          </a:p>
          <a:p>
            <a:pPr algn="just"/>
            <a:endParaRPr lang="pt-BR" dirty="0"/>
          </a:p>
          <a:p>
            <a:pPr algn="just"/>
            <a:r>
              <a:rPr lang="pt-BR" b="1" u="sng" dirty="0" smtClean="0">
                <a:solidFill>
                  <a:srgbClr val="FF0000"/>
                </a:solidFill>
              </a:rPr>
              <a:t>CURIOSIDADE: </a:t>
            </a:r>
            <a:r>
              <a:rPr lang="pt-BR" dirty="0" smtClean="0"/>
              <a:t>No silêncio do contrato, os administradores podem praticar todos os atos pertinentes à gestão da sociedade e </a:t>
            </a:r>
            <a:r>
              <a:rPr lang="pt-BR" b="1" dirty="0" smtClean="0"/>
              <a:t>o excesso</a:t>
            </a:r>
            <a:r>
              <a:rPr lang="pt-BR" dirty="0" smtClean="0"/>
              <a:t> por parte dos administradores </a:t>
            </a:r>
            <a:r>
              <a:rPr lang="pt-BR" b="1" dirty="0" smtClean="0"/>
              <a:t>somente pode ser oposto a terceiros se ocorrer pelo menos uma das hipóteses</a:t>
            </a:r>
            <a:r>
              <a:rPr lang="pt-BR" dirty="0" smtClean="0"/>
              <a:t>:</a:t>
            </a:r>
          </a:p>
          <a:p>
            <a:pPr algn="just"/>
            <a:endParaRPr lang="pt-BR" dirty="0"/>
          </a:p>
          <a:p>
            <a:pPr marL="342900" indent="-342900" algn="just">
              <a:buAutoNum type="arabicParenR"/>
            </a:pPr>
            <a:r>
              <a:rPr lang="pt-BR" dirty="0" smtClean="0"/>
              <a:t>Se a limitação de poderes estiver inscrita ou averbada no registro da sociedade. </a:t>
            </a:r>
          </a:p>
          <a:p>
            <a:pPr marL="342900" indent="-342900" algn="just">
              <a:buAutoNum type="arabicParenR"/>
            </a:pPr>
            <a:r>
              <a:rPr lang="pt-BR" dirty="0" smtClean="0"/>
              <a:t>Provando-se que era conhecida por terceiro.</a:t>
            </a:r>
          </a:p>
          <a:p>
            <a:pPr marL="342900" indent="-342900" algn="just">
              <a:buAutoNum type="arabicParenR"/>
            </a:pPr>
            <a:r>
              <a:rPr lang="pt-BR" dirty="0" smtClean="0"/>
              <a:t>Tratando-se de operação evidentemente estranha aos negócios da sociedade. </a:t>
            </a:r>
          </a:p>
          <a:p>
            <a:pPr marL="342900" indent="-342900" algn="just">
              <a:buAutoNum type="arabicParenR"/>
            </a:pPr>
            <a:endParaRPr lang="pt-BR" dirty="0"/>
          </a:p>
          <a:p>
            <a:pPr algn="just"/>
            <a:endParaRPr lang="pt-BR" dirty="0" smtClean="0"/>
          </a:p>
        </p:txBody>
      </p:sp>
    </p:spTree>
    <p:extLst>
      <p:ext uri="{BB962C8B-B14F-4D97-AF65-F5344CB8AC3E}">
        <p14:creationId xmlns:p14="http://schemas.microsoft.com/office/powerpoint/2010/main" val="2367389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1800" b="1" dirty="0" smtClean="0"/>
              <a:t>5) ADMINISTRAÇÃO COLETIVA</a:t>
            </a:r>
            <a:endParaRPr lang="pt-BR" sz="1800" b="1" dirty="0"/>
          </a:p>
        </p:txBody>
      </p:sp>
      <p:sp>
        <p:nvSpPr>
          <p:cNvPr id="6" name="Retângulo 5"/>
          <p:cNvSpPr/>
          <p:nvPr/>
        </p:nvSpPr>
        <p:spPr>
          <a:xfrm>
            <a:off x="539552" y="1196752"/>
            <a:ext cx="8064896" cy="6724918"/>
          </a:xfrm>
          <a:prstGeom prst="rect">
            <a:avLst/>
          </a:prstGeom>
        </p:spPr>
        <p:txBody>
          <a:bodyPr wrap="square">
            <a:spAutoFit/>
          </a:bodyPr>
          <a:lstStyle/>
          <a:p>
            <a:pPr algn="just"/>
            <a:r>
              <a:rPr lang="pt-BR" sz="1700" dirty="0" smtClean="0"/>
              <a:t>Artigo 48, CC – Se a pessoa jurídica tiver administração coletiva, as decisões se tomarão pela maioria de votos dos presentes, salvo se o ato constitutivo dispuser de modo diverso. </a:t>
            </a:r>
          </a:p>
          <a:p>
            <a:pPr algn="just"/>
            <a:endParaRPr lang="pt-BR" sz="1700" dirty="0"/>
          </a:p>
          <a:p>
            <a:pPr algn="just"/>
            <a:r>
              <a:rPr lang="pt-BR" sz="1700" b="1" u="sng" dirty="0" smtClean="0">
                <a:solidFill>
                  <a:srgbClr val="FF0000"/>
                </a:solidFill>
              </a:rPr>
              <a:t>ATENÇÃO: </a:t>
            </a:r>
            <a:r>
              <a:rPr lang="pt-BR" sz="1700" b="1" dirty="0" smtClean="0">
                <a:solidFill>
                  <a:srgbClr val="FF0000"/>
                </a:solidFill>
              </a:rPr>
              <a:t>Em caso de decisões eivadas de erro, dolo, simulação ou fraude, ou quando violarem o estatuto, </a:t>
            </a:r>
            <a:r>
              <a:rPr lang="pt-BR" sz="1700" b="1" u="sng" dirty="0" smtClean="0">
                <a:solidFill>
                  <a:srgbClr val="FF0000"/>
                </a:solidFill>
              </a:rPr>
              <a:t>decai em 3 anos o direito de anulação destas</a:t>
            </a:r>
            <a:r>
              <a:rPr lang="pt-BR" sz="1700" b="1" dirty="0" smtClean="0">
                <a:solidFill>
                  <a:srgbClr val="FF0000"/>
                </a:solidFill>
              </a:rPr>
              <a:t>, diferente do previsto no artigo 178 do CC (regra geral) </a:t>
            </a:r>
            <a:r>
              <a:rPr lang="pt-BR" sz="1700" b="1" dirty="0">
                <a:solidFill>
                  <a:srgbClr val="FF0000"/>
                </a:solidFill>
              </a:rPr>
              <a:t>que </a:t>
            </a:r>
            <a:r>
              <a:rPr lang="pt-BR" sz="1700" b="1" dirty="0" smtClean="0">
                <a:solidFill>
                  <a:srgbClr val="FF0000"/>
                </a:solidFill>
              </a:rPr>
              <a:t>determina que o prazo </a:t>
            </a:r>
            <a:r>
              <a:rPr lang="pt-BR" sz="1700" b="1" dirty="0">
                <a:solidFill>
                  <a:srgbClr val="FF0000"/>
                </a:solidFill>
              </a:rPr>
              <a:t>de decadência para pleitear-se a anulação do negócio </a:t>
            </a:r>
            <a:r>
              <a:rPr lang="pt-BR" sz="1700" b="1" dirty="0" smtClean="0">
                <a:solidFill>
                  <a:srgbClr val="FF0000"/>
                </a:solidFill>
              </a:rPr>
              <a:t>jurídico é de 4 anos. </a:t>
            </a:r>
          </a:p>
          <a:p>
            <a:pPr algn="just"/>
            <a:endParaRPr lang="pt-BR" sz="1700" dirty="0"/>
          </a:p>
          <a:p>
            <a:pPr algn="just"/>
            <a:r>
              <a:rPr lang="pt-BR" sz="1700" b="1" dirty="0" smtClean="0"/>
              <a:t>Artigo 49, CC </a:t>
            </a:r>
            <a:r>
              <a:rPr lang="pt-BR" sz="1700" dirty="0" smtClean="0"/>
              <a:t>– Se a administração da pessoa jurídica vier a faltar, o juiz, a requerimento de qualquer interessado, </a:t>
            </a:r>
            <a:r>
              <a:rPr lang="pt-BR" sz="1700" dirty="0" err="1" smtClean="0"/>
              <a:t>nomear-lhe-á</a:t>
            </a:r>
            <a:r>
              <a:rPr lang="pt-BR" sz="1700" dirty="0" smtClean="0"/>
              <a:t> administrador provisório.</a:t>
            </a:r>
          </a:p>
          <a:p>
            <a:pPr algn="just"/>
            <a:endParaRPr lang="pt-BR" dirty="0" smtClean="0"/>
          </a:p>
          <a:p>
            <a:pPr algn="just"/>
            <a:r>
              <a:rPr lang="pt-BR" b="1" dirty="0" smtClean="0"/>
              <a:t>6) FIM DA PESSOA JURÍDICA DE DIREITO PRIVADO </a:t>
            </a:r>
          </a:p>
          <a:p>
            <a:pPr algn="just"/>
            <a:endParaRPr lang="pt-BR" sz="1700" dirty="0"/>
          </a:p>
          <a:p>
            <a:pPr algn="just"/>
            <a:r>
              <a:rPr lang="pt-BR" sz="1700" dirty="0"/>
              <a:t>Art. </a:t>
            </a:r>
            <a:r>
              <a:rPr lang="pt-BR" sz="1700" dirty="0"/>
              <a:t>51, CC – Nos casos de dissolução da pessoa jurídica ou cassada a autorização para seu funcionamento, ela subsistirá para os fins de liquidação, ate que </a:t>
            </a:r>
            <a:r>
              <a:rPr lang="pt-BR" sz="1700" dirty="0" smtClean="0"/>
              <a:t>esta se </a:t>
            </a:r>
            <a:r>
              <a:rPr lang="pt-BR" sz="1700" dirty="0"/>
              <a:t>conclua. </a:t>
            </a:r>
            <a:endParaRPr lang="pt-BR" sz="1700" dirty="0" smtClean="0"/>
          </a:p>
          <a:p>
            <a:pPr algn="just"/>
            <a:r>
              <a:rPr lang="pt-BR" sz="1700" dirty="0" smtClean="0"/>
              <a:t>1º - Far-se-á, no registro onde a PJ estiver inscrita, a averbação de sua dissolução.</a:t>
            </a:r>
          </a:p>
          <a:p>
            <a:pPr algn="just"/>
            <a:r>
              <a:rPr lang="pt-BR" sz="1700" dirty="0" smtClean="0"/>
              <a:t>2º - As disposições para a liquidação aplicam-se as demais pessoas jurídicas (DP).</a:t>
            </a:r>
          </a:p>
          <a:p>
            <a:pPr algn="just"/>
            <a:r>
              <a:rPr lang="pt-BR" sz="1700" dirty="0" smtClean="0"/>
              <a:t>3º - Encerrada a liquidação, promover-se-á o cancelamento da inscrição. </a:t>
            </a:r>
            <a:endParaRPr lang="pt-BR" sz="1700" dirty="0"/>
          </a:p>
          <a:p>
            <a:pPr algn="just"/>
            <a:endParaRPr lang="pt-BR" sz="1700" dirty="0" smtClean="0"/>
          </a:p>
          <a:p>
            <a:pPr algn="just"/>
            <a:r>
              <a:rPr lang="pt-BR" sz="1700" dirty="0" smtClean="0"/>
              <a:t>Exemplos de dissolução: Art. 1033 do CC (Duração, consenso ou falta de sócios, cassação)</a:t>
            </a:r>
            <a:endParaRPr lang="pt-BR" b="1" dirty="0" smtClean="0"/>
          </a:p>
          <a:p>
            <a:pPr algn="just"/>
            <a:endParaRPr lang="pt-BR" b="1" dirty="0"/>
          </a:p>
          <a:p>
            <a:pPr algn="just"/>
            <a:endParaRPr lang="pt-BR" b="1" dirty="0"/>
          </a:p>
          <a:p>
            <a:pPr algn="just"/>
            <a:endParaRPr lang="pt-BR" dirty="0"/>
          </a:p>
          <a:p>
            <a:pPr algn="just"/>
            <a:endParaRPr lang="pt-BR" dirty="0" smtClean="0"/>
          </a:p>
        </p:txBody>
      </p:sp>
    </p:spTree>
    <p:extLst>
      <p:ext uri="{BB962C8B-B14F-4D97-AF65-F5344CB8AC3E}">
        <p14:creationId xmlns:p14="http://schemas.microsoft.com/office/powerpoint/2010/main" val="168662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1800" b="1" dirty="0" smtClean="0"/>
              <a:t>7) PERSONALIDADE DA PESSOA JURÍDICA </a:t>
            </a:r>
            <a:endParaRPr lang="pt-BR" sz="1800" b="1" dirty="0"/>
          </a:p>
        </p:txBody>
      </p:sp>
      <p:sp>
        <p:nvSpPr>
          <p:cNvPr id="5" name="Retângulo 4"/>
          <p:cNvSpPr/>
          <p:nvPr/>
        </p:nvSpPr>
        <p:spPr>
          <a:xfrm>
            <a:off x="539552" y="1196752"/>
            <a:ext cx="8064896" cy="353943"/>
          </a:xfrm>
          <a:prstGeom prst="rect">
            <a:avLst/>
          </a:prstGeom>
        </p:spPr>
        <p:txBody>
          <a:bodyPr wrap="square">
            <a:spAutoFit/>
          </a:bodyPr>
          <a:lstStyle/>
          <a:p>
            <a:pPr algn="just"/>
            <a:r>
              <a:rPr lang="pt-BR" sz="1700" dirty="0" smtClean="0"/>
              <a:t> </a:t>
            </a:r>
            <a:endParaRPr lang="pt-BR" dirty="0" smtClean="0"/>
          </a:p>
        </p:txBody>
      </p:sp>
      <p:sp>
        <p:nvSpPr>
          <p:cNvPr id="7" name="Retângulo 6"/>
          <p:cNvSpPr/>
          <p:nvPr/>
        </p:nvSpPr>
        <p:spPr>
          <a:xfrm>
            <a:off x="323528" y="1196752"/>
            <a:ext cx="8515672" cy="7386638"/>
          </a:xfrm>
          <a:prstGeom prst="rect">
            <a:avLst/>
          </a:prstGeom>
        </p:spPr>
        <p:txBody>
          <a:bodyPr wrap="square">
            <a:spAutoFit/>
          </a:bodyPr>
          <a:lstStyle/>
          <a:p>
            <a:pPr algn="just"/>
            <a:r>
              <a:rPr lang="pt-BR" dirty="0" smtClean="0"/>
              <a:t>Artigo 52, CC – Aplicam-se as pessoas jurídicas, no que couber, a proteção dos direitos da personalidade. </a:t>
            </a:r>
            <a:r>
              <a:rPr lang="pt-BR" b="1" dirty="0" smtClean="0"/>
              <a:t>ALGUNS </a:t>
            </a:r>
            <a:r>
              <a:rPr lang="pt-BR" dirty="0" smtClean="0"/>
              <a:t>direitos da personalidade</a:t>
            </a:r>
            <a:r>
              <a:rPr lang="pt-BR" b="1" dirty="0" smtClean="0"/>
              <a:t>:</a:t>
            </a:r>
          </a:p>
          <a:p>
            <a:pPr algn="just"/>
            <a:endParaRPr lang="pt-BR" dirty="0"/>
          </a:p>
          <a:p>
            <a:pPr marL="285750" indent="-285750" algn="just">
              <a:buFontTx/>
              <a:buChar char="-"/>
            </a:pPr>
            <a:r>
              <a:rPr lang="pt-BR" dirty="0" smtClean="0"/>
              <a:t>DIREITO AO NOME – Art. 17 do Código Civil – Registro, razão social. </a:t>
            </a:r>
          </a:p>
          <a:p>
            <a:pPr marL="285750" indent="-285750" algn="just">
              <a:buFontTx/>
              <a:buChar char="-"/>
            </a:pPr>
            <a:r>
              <a:rPr lang="pt-BR" dirty="0" smtClean="0"/>
              <a:t>DIREITO À IDENTIDADE – Individualização, nome comercial, nome fantasia.</a:t>
            </a:r>
          </a:p>
          <a:p>
            <a:pPr marL="285750" indent="-285750" algn="just">
              <a:buFontTx/>
              <a:buChar char="-"/>
            </a:pPr>
            <a:r>
              <a:rPr lang="pt-BR" dirty="0" smtClean="0"/>
              <a:t>DIREITO À IMAGEM – Art. 20 do Código Civil - Inclui marca, logo, etc.</a:t>
            </a:r>
          </a:p>
          <a:p>
            <a:pPr marL="285750" indent="-285750" algn="just">
              <a:buFontTx/>
              <a:buChar char="-"/>
            </a:pPr>
            <a:r>
              <a:rPr lang="pt-BR" dirty="0" smtClean="0"/>
              <a:t>DIREITO À INTIMIDADE – Sigilo bancário, livros e técnicas de produção.</a:t>
            </a:r>
          </a:p>
          <a:p>
            <a:pPr marL="285750" indent="-285750" algn="just">
              <a:buFontTx/>
              <a:buChar char="-"/>
            </a:pPr>
            <a:r>
              <a:rPr lang="pt-BR" dirty="0" smtClean="0"/>
              <a:t>DIREITO À HONRA – Reputação, integridade, moral.</a:t>
            </a:r>
          </a:p>
          <a:p>
            <a:pPr marL="285750" indent="-285750" algn="just">
              <a:buFontTx/>
              <a:buChar char="-"/>
            </a:pPr>
            <a:endParaRPr lang="pt-BR" sz="1700" b="1" dirty="0" smtClean="0"/>
          </a:p>
          <a:p>
            <a:pPr algn="ctr"/>
            <a:r>
              <a:rPr lang="pt-BR" sz="1700" b="1" dirty="0" smtClean="0">
                <a:solidFill>
                  <a:srgbClr val="FF0000"/>
                </a:solidFill>
              </a:rPr>
              <a:t>SUMULA 227 DO STJ : A PESSOA JURÍDICA PODE SOFRER DANO MORAL</a:t>
            </a:r>
          </a:p>
          <a:p>
            <a:pPr algn="ctr"/>
            <a:endParaRPr lang="pt-BR" sz="1700" b="1" dirty="0" smtClean="0">
              <a:solidFill>
                <a:srgbClr val="FF0000"/>
              </a:solidFill>
            </a:endParaRPr>
          </a:p>
          <a:p>
            <a:pPr algn="ctr"/>
            <a:r>
              <a:rPr lang="pt-BR" dirty="0" smtClean="0"/>
              <a:t>A </a:t>
            </a:r>
            <a:r>
              <a:rPr lang="pt-BR" dirty="0"/>
              <a:t>reparação só é devida se o dano moral ocorrer sobre a honra objetiva da empresa, por exemplo, ataques à reputação ou à </a:t>
            </a:r>
            <a:r>
              <a:rPr lang="pt-BR" dirty="0" smtClean="0"/>
              <a:t>credibilidade</a:t>
            </a:r>
            <a:r>
              <a:rPr lang="pt-BR" dirty="0"/>
              <a:t>. Aqueles danos que podem ser causados exclusivamente à honra subjetiva “não”  podem ser experimentados pela pessoa jurídica, tais como, angústia, dor, sofrimento, abalos psíquicos, dignidade, humilhação, autoestima, desestabilidade emocional, desconforto etc.</a:t>
            </a:r>
          </a:p>
          <a:p>
            <a:pPr algn="ctr"/>
            <a:endParaRPr lang="pt-BR" sz="1700" b="1" dirty="0">
              <a:solidFill>
                <a:srgbClr val="FF0000"/>
              </a:solidFill>
            </a:endParaRPr>
          </a:p>
          <a:p>
            <a:pPr algn="ctr"/>
            <a:r>
              <a:rPr lang="pt-BR" sz="1700" b="1" dirty="0" err="1">
                <a:solidFill>
                  <a:srgbClr val="FF0000"/>
                </a:solidFill>
              </a:rPr>
              <a:t>REsp</a:t>
            </a:r>
            <a:r>
              <a:rPr lang="pt-BR" sz="1700" b="1" dirty="0">
                <a:solidFill>
                  <a:srgbClr val="FF0000"/>
                </a:solidFill>
              </a:rPr>
              <a:t> 1637629: </a:t>
            </a:r>
            <a:r>
              <a:rPr lang="pt-BR" sz="1700" b="1" dirty="0" smtClean="0">
                <a:solidFill>
                  <a:srgbClr val="FF0000"/>
                </a:solidFill>
              </a:rPr>
              <a:t>DANOS MORAIS À PESSOA JURÍDICA EXIGEM PROVA DE PREJUÍZO À IMAGEM</a:t>
            </a:r>
            <a:endParaRPr lang="pt-BR" sz="1700" b="1" dirty="0">
              <a:solidFill>
                <a:srgbClr val="FF0000"/>
              </a:solidFill>
            </a:endParaRPr>
          </a:p>
          <a:p>
            <a:pPr algn="ctr"/>
            <a:r>
              <a:rPr lang="pt-BR" sz="1600" b="1" dirty="0" smtClean="0"/>
              <a:t>A </a:t>
            </a:r>
            <a:r>
              <a:rPr lang="pt-BR" dirty="0"/>
              <a:t>empresa </a:t>
            </a:r>
            <a:r>
              <a:rPr lang="pt-BR" dirty="0" smtClean="0"/>
              <a:t>precisa preencher a </a:t>
            </a:r>
            <a:r>
              <a:rPr lang="pt-BR" dirty="0"/>
              <a:t>condição necessária para conseguir a indenização por dano moral, </a:t>
            </a:r>
            <a:r>
              <a:rPr lang="pt-BR" dirty="0" smtClean="0"/>
              <a:t>caracterizando devidamente </a:t>
            </a:r>
            <a:r>
              <a:rPr lang="pt-BR" dirty="0"/>
              <a:t>o dano por abalo </a:t>
            </a:r>
            <a:r>
              <a:rPr lang="pt-BR" dirty="0" smtClean="0"/>
              <a:t>a honra objetiva.</a:t>
            </a:r>
            <a:endParaRPr lang="pt-BR" dirty="0"/>
          </a:p>
          <a:p>
            <a:pPr algn="ctr"/>
            <a:endParaRPr lang="pt-BR" sz="1700" b="1" dirty="0" smtClean="0">
              <a:solidFill>
                <a:srgbClr val="FF0000"/>
              </a:solidFill>
            </a:endParaRPr>
          </a:p>
          <a:p>
            <a:pPr algn="ctr"/>
            <a:endParaRPr lang="pt-BR" sz="1700" b="1" dirty="0"/>
          </a:p>
          <a:p>
            <a:pPr algn="ctr"/>
            <a:endParaRPr lang="pt-BR" b="1" dirty="0"/>
          </a:p>
          <a:p>
            <a:pPr algn="just"/>
            <a:endParaRPr lang="pt-BR" b="1" dirty="0"/>
          </a:p>
          <a:p>
            <a:pPr algn="just"/>
            <a:endParaRPr lang="pt-BR" dirty="0"/>
          </a:p>
          <a:p>
            <a:pPr algn="just"/>
            <a:endParaRPr lang="pt-BR" dirty="0" smtClean="0"/>
          </a:p>
        </p:txBody>
      </p:sp>
    </p:spTree>
    <p:extLst>
      <p:ext uri="{BB962C8B-B14F-4D97-AF65-F5344CB8AC3E}">
        <p14:creationId xmlns:p14="http://schemas.microsoft.com/office/powerpoint/2010/main" val="152067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599015" y="23072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1800" b="1" dirty="0" smtClean="0"/>
              <a:t>8) DESCONSIDERAÇÃO DA PERSONALIDADE JURÍDICA </a:t>
            </a:r>
            <a:endParaRPr lang="pt-BR" sz="1800" b="1" dirty="0"/>
          </a:p>
        </p:txBody>
      </p:sp>
      <p:sp>
        <p:nvSpPr>
          <p:cNvPr id="5" name="Retângulo 4"/>
          <p:cNvSpPr/>
          <p:nvPr/>
        </p:nvSpPr>
        <p:spPr>
          <a:xfrm>
            <a:off x="539552" y="1196752"/>
            <a:ext cx="8064896" cy="353943"/>
          </a:xfrm>
          <a:prstGeom prst="rect">
            <a:avLst/>
          </a:prstGeom>
        </p:spPr>
        <p:txBody>
          <a:bodyPr wrap="square">
            <a:spAutoFit/>
          </a:bodyPr>
          <a:lstStyle/>
          <a:p>
            <a:pPr algn="just"/>
            <a:r>
              <a:rPr lang="pt-BR" sz="1700" dirty="0" smtClean="0"/>
              <a:t> </a:t>
            </a:r>
            <a:endParaRPr lang="pt-BR" dirty="0" smtClean="0"/>
          </a:p>
        </p:txBody>
      </p:sp>
      <p:sp>
        <p:nvSpPr>
          <p:cNvPr id="7" name="Retângulo 6"/>
          <p:cNvSpPr/>
          <p:nvPr/>
        </p:nvSpPr>
        <p:spPr>
          <a:xfrm>
            <a:off x="312943" y="1000117"/>
            <a:ext cx="8515672" cy="6124754"/>
          </a:xfrm>
          <a:prstGeom prst="rect">
            <a:avLst/>
          </a:prstGeom>
        </p:spPr>
        <p:txBody>
          <a:bodyPr wrap="square">
            <a:spAutoFit/>
          </a:bodyPr>
          <a:lstStyle/>
          <a:p>
            <a:pPr algn="just"/>
            <a:r>
              <a:rPr lang="pt-BR" sz="1700" dirty="0" smtClean="0"/>
              <a:t>Artigo 50, CC – Em caso de abuso da personalidade jurídica, caracterizado pelo desvio de finalidade, ou pela confusão patrimonial, pode o juiz decidir, a requerimento da parte, ou do MP, quando lhe couber intervir no processo, que os efeitos de certas e determinadas relações de obrigações sejam estendidos aos bens particulares dos administradores ou sócios da pessoa jurídica. </a:t>
            </a:r>
          </a:p>
          <a:p>
            <a:pPr algn="just"/>
            <a:endParaRPr lang="pt-BR" sz="1700" dirty="0"/>
          </a:p>
          <a:p>
            <a:pPr algn="just"/>
            <a:r>
              <a:rPr lang="pt-BR" sz="1700" b="1" dirty="0"/>
              <a:t>PRINCIPIO DA AUTONOMIA PATRIMONIAL </a:t>
            </a:r>
            <a:r>
              <a:rPr lang="pt-BR" sz="1700" dirty="0"/>
              <a:t>– Art. </a:t>
            </a:r>
            <a:r>
              <a:rPr lang="pt-BR" sz="1700" dirty="0"/>
              <a:t>1024, CC - O</a:t>
            </a:r>
            <a:r>
              <a:rPr lang="pt-BR" sz="1700" dirty="0" smtClean="0"/>
              <a:t>s </a:t>
            </a:r>
            <a:r>
              <a:rPr lang="pt-BR" sz="1700" dirty="0"/>
              <a:t>bens particulares dos sócios não podem ser executados por dívidas da sociedade, senão depois de executados os bens sociais</a:t>
            </a:r>
            <a:r>
              <a:rPr lang="pt-BR" sz="1700" dirty="0" smtClean="0"/>
              <a:t>. </a:t>
            </a:r>
            <a:r>
              <a:rPr lang="pt-BR" sz="1700" u="sng" dirty="0" smtClean="0"/>
              <a:t>Para desconsideração, portanto, afasta-se (ou supre) o princípio geral. </a:t>
            </a:r>
          </a:p>
          <a:p>
            <a:pPr algn="just"/>
            <a:endParaRPr lang="pt-BR" sz="1700" dirty="0"/>
          </a:p>
          <a:p>
            <a:pPr algn="just"/>
            <a:r>
              <a:rPr lang="pt-BR" sz="1700" b="1" dirty="0" smtClean="0"/>
              <a:t>REQUISITOS – “Teoria Maior”:</a:t>
            </a:r>
          </a:p>
          <a:p>
            <a:pPr algn="just"/>
            <a:endParaRPr lang="pt-BR" sz="1700" dirty="0" smtClean="0"/>
          </a:p>
          <a:p>
            <a:pPr marL="342900" indent="-342900" algn="just">
              <a:buAutoNum type="arabicParenR"/>
            </a:pPr>
            <a:r>
              <a:rPr lang="pt-BR" sz="1700" dirty="0" smtClean="0"/>
              <a:t>Executados e findos os </a:t>
            </a:r>
            <a:r>
              <a:rPr lang="pt-BR" sz="1700" dirty="0"/>
              <a:t>bens </a:t>
            </a:r>
            <a:r>
              <a:rPr lang="pt-BR" sz="1700" dirty="0" smtClean="0"/>
              <a:t>sociais;</a:t>
            </a:r>
          </a:p>
          <a:p>
            <a:pPr marL="342900" indent="-342900" algn="just">
              <a:buAutoNum type="arabicParenR"/>
            </a:pPr>
            <a:r>
              <a:rPr lang="pt-BR" sz="1700" dirty="0" smtClean="0"/>
              <a:t>Abuso de personalidade jurídica: </a:t>
            </a:r>
          </a:p>
          <a:p>
            <a:pPr algn="just"/>
            <a:r>
              <a:rPr lang="pt-BR" sz="1700" dirty="0" smtClean="0"/>
              <a:t>       a) Desvio de finalidade </a:t>
            </a:r>
          </a:p>
          <a:p>
            <a:pPr algn="just"/>
            <a:r>
              <a:rPr lang="pt-BR" sz="1700" dirty="0"/>
              <a:t> </a:t>
            </a:r>
            <a:r>
              <a:rPr lang="pt-BR" sz="1700" dirty="0" smtClean="0"/>
              <a:t>      b) Confusão patrimonial </a:t>
            </a:r>
            <a:endParaRPr lang="pt-BR" sz="1700" dirty="0"/>
          </a:p>
          <a:p>
            <a:pPr algn="ctr"/>
            <a:endParaRPr lang="pt-BR" sz="1700" b="1" dirty="0"/>
          </a:p>
          <a:p>
            <a:pPr algn="just"/>
            <a:r>
              <a:rPr lang="pt-BR" sz="1700" b="1" dirty="0" smtClean="0"/>
              <a:t>“Teoria Menor”- Art. 28 do CDC e Código Ambiental –</a:t>
            </a:r>
            <a:r>
              <a:rPr lang="pt-BR" sz="1700" dirty="0" smtClean="0"/>
              <a:t> Abuso de direito, excesso de poder, infração da lei, fato ou ato ilícito, violação dos estatutos ou contrato social. Falência, insolvência, encerramento da atividade ou inatividade da PJ, provocada por má administração. </a:t>
            </a:r>
          </a:p>
          <a:p>
            <a:pPr algn="just"/>
            <a:endParaRPr lang="pt-BR" sz="1700" dirty="0" smtClean="0"/>
          </a:p>
          <a:p>
            <a:pPr algn="ctr"/>
            <a:r>
              <a:rPr lang="pt-BR" b="1" dirty="0" smtClean="0">
                <a:solidFill>
                  <a:srgbClr val="FF0000"/>
                </a:solidFill>
              </a:rPr>
              <a:t>DESCONSIDERAÇÃO INVERSA DA PERSONALIDADE JURÍDICA - CPC – Art. 133</a:t>
            </a:r>
            <a:r>
              <a:rPr lang="pt-BR" b="1" dirty="0">
                <a:solidFill>
                  <a:srgbClr val="FF0000"/>
                </a:solidFill>
              </a:rPr>
              <a:t>, § </a:t>
            </a:r>
            <a:r>
              <a:rPr lang="pt-BR" b="1" dirty="0" smtClean="0">
                <a:solidFill>
                  <a:srgbClr val="FF0000"/>
                </a:solidFill>
              </a:rPr>
              <a:t>2º. </a:t>
            </a:r>
            <a:endParaRPr lang="pt-BR" b="1" dirty="0">
              <a:solidFill>
                <a:srgbClr val="FF0000"/>
              </a:solidFill>
            </a:endParaRPr>
          </a:p>
          <a:p>
            <a:pPr algn="just"/>
            <a:endParaRPr lang="pt-BR" dirty="0" smtClean="0"/>
          </a:p>
        </p:txBody>
      </p:sp>
    </p:spTree>
    <p:extLst>
      <p:ext uri="{BB962C8B-B14F-4D97-AF65-F5344CB8AC3E}">
        <p14:creationId xmlns:p14="http://schemas.microsoft.com/office/powerpoint/2010/main" val="169441752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2739</Words>
  <Application>Microsoft Office PowerPoint</Application>
  <PresentationFormat>Apresentação na tela (4:3)</PresentationFormat>
  <Paragraphs>295</Paragraphs>
  <Slides>21</Slides>
  <Notes>1</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Tema do Office</vt:lpstr>
      <vt:lpstr>Apresentação do PowerPoint</vt:lpstr>
      <vt:lpstr>1) DIREITO PÚBLICO INTERNO</vt:lpstr>
      <vt:lpstr>2) DIREITO PÚBLICO EXTERNO</vt:lpstr>
      <vt:lpstr>3) DIREITO PRIVADO</vt:lpstr>
      <vt:lpstr>3) DIREITO PRIVADO - Continuação</vt:lpstr>
      <vt:lpstr>Apresentação do PowerPoint</vt:lpstr>
      <vt:lpstr>Apresentação do PowerPoint</vt:lpstr>
      <vt:lpstr>Apresentação do PowerPoint</vt:lpstr>
      <vt:lpstr>Apresentação do PowerPoint</vt:lpstr>
      <vt:lpstr>RESUMO PARA MEMORIZARMOS:</vt:lpstr>
      <vt:lpstr>Apresentação do PowerPoint</vt:lpstr>
      <vt:lpstr>Apresentação do PowerPoint</vt:lpstr>
      <vt:lpstr>Apresentação do PowerPoint</vt:lpstr>
      <vt:lpstr>Apresentação do PowerPoint</vt:lpstr>
      <vt:lpstr>Apresentação do PowerPoint</vt:lpstr>
      <vt:lpstr>2) DAS ESPÉCIES DE PROVA  (Art. 212, CC)</vt:lpstr>
      <vt:lpstr>Apresentação do PowerPoint</vt:lpstr>
      <vt:lpstr>3) OUTROS TIPOS DE PROVAS INSTITUIDAS PELO NOVO CÓDIGO DE PROCESSO CIVIL: </vt:lpstr>
      <vt:lpstr>RESUMO PARA MEMORIZARMOS:</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Mayara Marins</dc:creator>
  <cp:lastModifiedBy>Mayara Marins</cp:lastModifiedBy>
  <cp:revision>36</cp:revision>
  <cp:lastPrinted>2018-05-08T18:40:54Z</cp:lastPrinted>
  <dcterms:created xsi:type="dcterms:W3CDTF">2018-05-05T17:12:47Z</dcterms:created>
  <dcterms:modified xsi:type="dcterms:W3CDTF">2018-05-08T18:43:23Z</dcterms:modified>
</cp:coreProperties>
</file>