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9" r:id="rId11"/>
    <p:sldId id="267" r:id="rId12"/>
    <p:sldId id="265" r:id="rId13"/>
    <p:sldId id="270" r:id="rId14"/>
    <p:sldId id="284" r:id="rId15"/>
    <p:sldId id="273" r:id="rId16"/>
    <p:sldId id="272" r:id="rId17"/>
    <p:sldId id="276" r:id="rId18"/>
    <p:sldId id="271" r:id="rId19"/>
    <p:sldId id="274" r:id="rId20"/>
    <p:sldId id="277" r:id="rId21"/>
    <p:sldId id="275" r:id="rId22"/>
    <p:sldId id="278" r:id="rId23"/>
    <p:sldId id="281" r:id="rId24"/>
    <p:sldId id="280" r:id="rId25"/>
    <p:sldId id="283" r:id="rId26"/>
    <p:sldId id="279" r:id="rId27"/>
    <p:sldId id="282" r:id="rId28"/>
    <p:sldId id="285" r:id="rId29"/>
    <p:sldId id="286" r:id="rId30"/>
    <p:sldId id="287" r:id="rId31"/>
    <p:sldId id="289" r:id="rId32"/>
    <p:sldId id="290" r:id="rId33"/>
    <p:sldId id="288" r:id="rId34"/>
    <p:sldId id="29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ago" userId="fa5a69faaf95a280" providerId="LiveId" clId="{10270DBF-8C18-4712-801F-3CD94A42091B}"/>
    <pc:docChg chg="undo custSel addSld delSld modSld sldOrd">
      <pc:chgData name="Thiago" userId="fa5a69faaf95a280" providerId="LiveId" clId="{10270DBF-8C18-4712-801F-3CD94A42091B}" dt="2021-10-05T22:23:54.487" v="14094" actId="20577"/>
      <pc:docMkLst>
        <pc:docMk/>
      </pc:docMkLst>
      <pc:sldChg chg="modSp mod">
        <pc:chgData name="Thiago" userId="fa5a69faaf95a280" providerId="LiveId" clId="{10270DBF-8C18-4712-801F-3CD94A42091B}" dt="2021-09-20T16:15:23.192" v="7433"/>
        <pc:sldMkLst>
          <pc:docMk/>
          <pc:sldMk cId="2092609578" sldId="256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2092609578" sldId="256"/>
            <ac:spMk id="2" creationId="{7248C34F-3E75-442B-92F0-DB9D7842B2B6}"/>
          </ac:spMkLst>
        </pc:spChg>
        <pc:spChg chg="mod">
          <ac:chgData name="Thiago" userId="fa5a69faaf95a280" providerId="LiveId" clId="{10270DBF-8C18-4712-801F-3CD94A42091B}" dt="2021-09-20T16:15:23.192" v="7433"/>
          <ac:spMkLst>
            <pc:docMk/>
            <pc:sldMk cId="2092609578" sldId="256"/>
            <ac:spMk id="3" creationId="{F641B758-1E00-47C7-8028-2A5EE90FF7F6}"/>
          </ac:spMkLst>
        </pc:spChg>
      </pc:sldChg>
      <pc:sldChg chg="modSp mod">
        <pc:chgData name="Thiago" userId="fa5a69faaf95a280" providerId="LiveId" clId="{10270DBF-8C18-4712-801F-3CD94A42091B}" dt="2021-09-20T16:15:23.192" v="7433"/>
        <pc:sldMkLst>
          <pc:docMk/>
          <pc:sldMk cId="2284993416" sldId="257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2284993416" sldId="257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00:44:57.931" v="36" actId="27636"/>
          <ac:spMkLst>
            <pc:docMk/>
            <pc:sldMk cId="2284993416" sldId="257"/>
            <ac:spMk id="3" creationId="{C108A4D4-33F3-4C3E-8E5E-FAFD12347A2F}"/>
          </ac:spMkLst>
        </pc:spChg>
      </pc:sldChg>
      <pc:sldChg chg="modSp mod">
        <pc:chgData name="Thiago" userId="fa5a69faaf95a280" providerId="LiveId" clId="{10270DBF-8C18-4712-801F-3CD94A42091B}" dt="2021-09-20T16:15:23.192" v="7433"/>
        <pc:sldMkLst>
          <pc:docMk/>
          <pc:sldMk cId="1415506657" sldId="258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1415506657" sldId="258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8.350" v="7408" actId="27636"/>
          <ac:spMkLst>
            <pc:docMk/>
            <pc:sldMk cId="1415506657" sldId="258"/>
            <ac:spMk id="3" creationId="{C108A4D4-33F3-4C3E-8E5E-FAFD12347A2F}"/>
          </ac:spMkLst>
        </pc:spChg>
      </pc:sldChg>
      <pc:sldChg chg="modSp mod">
        <pc:chgData name="Thiago" userId="fa5a69faaf95a280" providerId="LiveId" clId="{10270DBF-8C18-4712-801F-3CD94A42091B}" dt="2021-09-20T16:15:23.192" v="7433"/>
        <pc:sldMkLst>
          <pc:docMk/>
          <pc:sldMk cId="964557572" sldId="259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964557572" sldId="259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8.370" v="7409" actId="27636"/>
          <ac:spMkLst>
            <pc:docMk/>
            <pc:sldMk cId="964557572" sldId="259"/>
            <ac:spMk id="3" creationId="{C108A4D4-33F3-4C3E-8E5E-FAFD12347A2F}"/>
          </ac:spMkLst>
        </pc:spChg>
      </pc:sldChg>
      <pc:sldChg chg="modSp mod">
        <pc:chgData name="Thiago" userId="fa5a69faaf95a280" providerId="LiveId" clId="{10270DBF-8C18-4712-801F-3CD94A42091B}" dt="2021-09-20T16:15:23.192" v="7433"/>
        <pc:sldMkLst>
          <pc:docMk/>
          <pc:sldMk cId="1022004352" sldId="260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1022004352" sldId="260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8.386" v="7410" actId="27636"/>
          <ac:spMkLst>
            <pc:docMk/>
            <pc:sldMk cId="1022004352" sldId="260"/>
            <ac:spMk id="3" creationId="{C108A4D4-33F3-4C3E-8E5E-FAFD12347A2F}"/>
          </ac:spMkLst>
        </pc:spChg>
      </pc:sldChg>
      <pc:sldChg chg="modSp mod">
        <pc:chgData name="Thiago" userId="fa5a69faaf95a280" providerId="LiveId" clId="{10270DBF-8C18-4712-801F-3CD94A42091B}" dt="2021-09-20T16:15:23.192" v="7433"/>
        <pc:sldMkLst>
          <pc:docMk/>
          <pc:sldMk cId="3421429085" sldId="261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3421429085" sldId="261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9.736" v="7426" actId="27636"/>
          <ac:spMkLst>
            <pc:docMk/>
            <pc:sldMk cId="3421429085" sldId="261"/>
            <ac:spMk id="3" creationId="{C108A4D4-33F3-4C3E-8E5E-FAFD12347A2F}"/>
          </ac:spMkLst>
        </pc:spChg>
      </pc:sldChg>
      <pc:sldChg chg="modSp mod">
        <pc:chgData name="Thiago" userId="fa5a69faaf95a280" providerId="LiveId" clId="{10270DBF-8C18-4712-801F-3CD94A42091B}" dt="2021-09-20T16:15:23.192" v="7433"/>
        <pc:sldMkLst>
          <pc:docMk/>
          <pc:sldMk cId="1624048391" sldId="262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1624048391" sldId="262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00:46:16.864" v="57" actId="20577"/>
          <ac:spMkLst>
            <pc:docMk/>
            <pc:sldMk cId="1624048391" sldId="262"/>
            <ac:spMk id="3" creationId="{C108A4D4-33F3-4C3E-8E5E-FAFD12347A2F}"/>
          </ac:spMkLst>
        </pc:spChg>
      </pc:sldChg>
      <pc:sldChg chg="modSp del mod">
        <pc:chgData name="Thiago" userId="fa5a69faaf95a280" providerId="LiveId" clId="{10270DBF-8C18-4712-801F-3CD94A42091B}" dt="2021-09-20T00:46:30.798" v="59" actId="47"/>
        <pc:sldMkLst>
          <pc:docMk/>
          <pc:sldMk cId="2713914862" sldId="263"/>
        </pc:sldMkLst>
        <pc:spChg chg="mod">
          <ac:chgData name="Thiago" userId="fa5a69faaf95a280" providerId="LiveId" clId="{10270DBF-8C18-4712-801F-3CD94A42091B}" dt="2021-09-20T00:46:22.813" v="58" actId="14100"/>
          <ac:spMkLst>
            <pc:docMk/>
            <pc:sldMk cId="2713914862" sldId="263"/>
            <ac:spMk id="3" creationId="{C108A4D4-33F3-4C3E-8E5E-FAFD12347A2F}"/>
          </ac:spMkLst>
        </pc:spChg>
      </pc:sldChg>
      <pc:sldChg chg="modSp mod">
        <pc:chgData name="Thiago" userId="fa5a69faaf95a280" providerId="LiveId" clId="{10270DBF-8C18-4712-801F-3CD94A42091B}" dt="2021-09-20T16:15:23.192" v="7433"/>
        <pc:sldMkLst>
          <pc:docMk/>
          <pc:sldMk cId="1054808768" sldId="264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1054808768" sldId="264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00:47:29.526" v="76" actId="20577"/>
          <ac:spMkLst>
            <pc:docMk/>
            <pc:sldMk cId="1054808768" sldId="264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3987996051" sldId="265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3987996051" sldId="265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8.436" v="7414" actId="27636"/>
          <ac:spMkLst>
            <pc:docMk/>
            <pc:sldMk cId="3987996051" sldId="265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3649952465" sldId="266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3649952465" sldId="266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8.331" v="7407" actId="27636"/>
          <ac:spMkLst>
            <pc:docMk/>
            <pc:sldMk cId="3649952465" sldId="266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2688582305" sldId="267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2688582305" sldId="267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9.766" v="7428" actId="27636"/>
          <ac:spMkLst>
            <pc:docMk/>
            <pc:sldMk cId="2688582305" sldId="267"/>
            <ac:spMk id="3" creationId="{C108A4D4-33F3-4C3E-8E5E-FAFD12347A2F}"/>
          </ac:spMkLst>
        </pc:spChg>
      </pc:sldChg>
      <pc:sldChg chg="modSp add del">
        <pc:chgData name="Thiago" userId="fa5a69faaf95a280" providerId="LiveId" clId="{10270DBF-8C18-4712-801F-3CD94A42091B}" dt="2021-09-20T16:15:52.019" v="7434" actId="47"/>
        <pc:sldMkLst>
          <pc:docMk/>
          <pc:sldMk cId="3259084188" sldId="268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3259084188" sldId="268"/>
            <ac:spMk id="2" creationId="{97C08F13-B8CF-4BFD-9B26-416DCDD7BE34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859353461" sldId="269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859353461" sldId="269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9.758" v="7427" actId="27636"/>
          <ac:spMkLst>
            <pc:docMk/>
            <pc:sldMk cId="859353461" sldId="269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6:34.932" v="7448" actId="5793"/>
        <pc:sldMkLst>
          <pc:docMk/>
          <pc:sldMk cId="647664135" sldId="270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647664135" sldId="270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6:34.932" v="7448" actId="5793"/>
          <ac:spMkLst>
            <pc:docMk/>
            <pc:sldMk cId="647664135" sldId="270"/>
            <ac:spMk id="3" creationId="{C108A4D4-33F3-4C3E-8E5E-FAFD12347A2F}"/>
          </ac:spMkLst>
        </pc:spChg>
      </pc:sldChg>
      <pc:sldChg chg="modSp add mod ord">
        <pc:chgData name="Thiago" userId="fa5a69faaf95a280" providerId="LiveId" clId="{10270DBF-8C18-4712-801F-3CD94A42091B}" dt="2021-09-20T16:15:23.192" v="7433"/>
        <pc:sldMkLst>
          <pc:docMk/>
          <pc:sldMk cId="1886882563" sldId="271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1886882563" sldId="271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9.798" v="7431" actId="27636"/>
          <ac:spMkLst>
            <pc:docMk/>
            <pc:sldMk cId="1886882563" sldId="271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2099245983" sldId="272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2099245983" sldId="272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9.795" v="7429" actId="27636"/>
          <ac:spMkLst>
            <pc:docMk/>
            <pc:sldMk cId="2099245983" sldId="272"/>
            <ac:spMk id="3" creationId="{C108A4D4-33F3-4C3E-8E5E-FAFD12347A2F}"/>
          </ac:spMkLst>
        </pc:spChg>
      </pc:sldChg>
      <pc:sldChg chg="modSp add mod ord">
        <pc:chgData name="Thiago" userId="fa5a69faaf95a280" providerId="LiveId" clId="{10270DBF-8C18-4712-801F-3CD94A42091B}" dt="2021-09-20T16:15:23.192" v="7433"/>
        <pc:sldMkLst>
          <pc:docMk/>
          <pc:sldMk cId="2140180604" sldId="273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2140180604" sldId="273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4.523" v="7394" actId="27636"/>
          <ac:spMkLst>
            <pc:docMk/>
            <pc:sldMk cId="2140180604" sldId="273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3379194069" sldId="274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3379194069" sldId="274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8.520" v="7418" actId="27636"/>
          <ac:spMkLst>
            <pc:docMk/>
            <pc:sldMk cId="3379194069" sldId="274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2846896032" sldId="275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2846896032" sldId="275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4.620" v="7400" actId="27636"/>
          <ac:spMkLst>
            <pc:docMk/>
            <pc:sldMk cId="2846896032" sldId="275"/>
            <ac:spMk id="3" creationId="{C108A4D4-33F3-4C3E-8E5E-FAFD12347A2F}"/>
          </ac:spMkLst>
        </pc:spChg>
      </pc:sldChg>
      <pc:sldChg chg="modSp add mod ord">
        <pc:chgData name="Thiago" userId="fa5a69faaf95a280" providerId="LiveId" clId="{10270DBF-8C18-4712-801F-3CD94A42091B}" dt="2021-09-20T16:15:23.192" v="7433"/>
        <pc:sldMkLst>
          <pc:docMk/>
          <pc:sldMk cId="1148933534" sldId="276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1148933534" sldId="276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9.798" v="7430" actId="27636"/>
          <ac:spMkLst>
            <pc:docMk/>
            <pc:sldMk cId="1148933534" sldId="276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877266321" sldId="277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877266321" sldId="277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8.536" v="7419" actId="27636"/>
          <ac:spMkLst>
            <pc:docMk/>
            <pc:sldMk cId="877266321" sldId="277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2930079346" sldId="278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2930079346" sldId="278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5:55:01.067" v="5050" actId="27636"/>
          <ac:spMkLst>
            <pc:docMk/>
            <pc:sldMk cId="2930079346" sldId="278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1329285778" sldId="279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1329285778" sldId="279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9.847" v="7432" actId="27636"/>
          <ac:spMkLst>
            <pc:docMk/>
            <pc:sldMk cId="1329285778" sldId="279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1335116030" sldId="280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1335116030" sldId="280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8.572" v="7421" actId="27636"/>
          <ac:spMkLst>
            <pc:docMk/>
            <pc:sldMk cId="1335116030" sldId="280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4003070373" sldId="281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4003070373" sldId="281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8.557" v="7420" actId="27636"/>
          <ac:spMkLst>
            <pc:docMk/>
            <pc:sldMk cId="4003070373" sldId="281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3162593035" sldId="282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3162593035" sldId="282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6:15:19.646" v="7423" actId="27636"/>
          <ac:spMkLst>
            <pc:docMk/>
            <pc:sldMk cId="3162593035" sldId="282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5:23.192" v="7433"/>
        <pc:sldMkLst>
          <pc:docMk/>
          <pc:sldMk cId="2404073140" sldId="283"/>
        </pc:sldMkLst>
        <pc:spChg chg="mod">
          <ac:chgData name="Thiago" userId="fa5a69faaf95a280" providerId="LiveId" clId="{10270DBF-8C18-4712-801F-3CD94A42091B}" dt="2021-09-20T16:15:23.192" v="7433"/>
          <ac:spMkLst>
            <pc:docMk/>
            <pc:sldMk cId="2404073140" sldId="283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09-20T15:59:58.985" v="5764" actId="20577"/>
          <ac:spMkLst>
            <pc:docMk/>
            <pc:sldMk cId="2404073140" sldId="283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09-20T16:16:39.666" v="7450" actId="27636"/>
        <pc:sldMkLst>
          <pc:docMk/>
          <pc:sldMk cId="4187414627" sldId="284"/>
        </pc:sldMkLst>
        <pc:spChg chg="mod">
          <ac:chgData name="Thiago" userId="fa5a69faaf95a280" providerId="LiveId" clId="{10270DBF-8C18-4712-801F-3CD94A42091B}" dt="2021-09-20T16:16:39.666" v="7450" actId="27636"/>
          <ac:spMkLst>
            <pc:docMk/>
            <pc:sldMk cId="4187414627" sldId="284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10-04T23:18:46.121" v="7734" actId="20577"/>
        <pc:sldMkLst>
          <pc:docMk/>
          <pc:sldMk cId="2669202745" sldId="285"/>
        </pc:sldMkLst>
        <pc:spChg chg="mod">
          <ac:chgData name="Thiago" userId="fa5a69faaf95a280" providerId="LiveId" clId="{10270DBF-8C18-4712-801F-3CD94A42091B}" dt="2021-10-04T23:17:13.700" v="7498" actId="20577"/>
          <ac:spMkLst>
            <pc:docMk/>
            <pc:sldMk cId="2669202745" sldId="285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10-04T23:18:46.121" v="7734" actId="20577"/>
          <ac:spMkLst>
            <pc:docMk/>
            <pc:sldMk cId="2669202745" sldId="285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10-04T23:24:13.781" v="8516" actId="20577"/>
        <pc:sldMkLst>
          <pc:docMk/>
          <pc:sldMk cId="3703368140" sldId="286"/>
        </pc:sldMkLst>
        <pc:spChg chg="mod">
          <ac:chgData name="Thiago" userId="fa5a69faaf95a280" providerId="LiveId" clId="{10270DBF-8C18-4712-801F-3CD94A42091B}" dt="2021-10-04T23:18:59.054" v="7751" actId="20577"/>
          <ac:spMkLst>
            <pc:docMk/>
            <pc:sldMk cId="3703368140" sldId="286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10-04T23:24:13.781" v="8516" actId="20577"/>
          <ac:spMkLst>
            <pc:docMk/>
            <pc:sldMk cId="3703368140" sldId="286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10-04T23:30:52.446" v="9923" actId="14100"/>
        <pc:sldMkLst>
          <pc:docMk/>
          <pc:sldMk cId="3399683678" sldId="287"/>
        </pc:sldMkLst>
        <pc:spChg chg="mod">
          <ac:chgData name="Thiago" userId="fa5a69faaf95a280" providerId="LiveId" clId="{10270DBF-8C18-4712-801F-3CD94A42091B}" dt="2021-10-04T23:24:32.081" v="8533" actId="20577"/>
          <ac:spMkLst>
            <pc:docMk/>
            <pc:sldMk cId="3399683678" sldId="287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10-04T23:30:52.446" v="9923" actId="14100"/>
          <ac:spMkLst>
            <pc:docMk/>
            <pc:sldMk cId="3399683678" sldId="287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10-05T22:11:10.108" v="11166" actId="20577"/>
        <pc:sldMkLst>
          <pc:docMk/>
          <pc:sldMk cId="1662344367" sldId="288"/>
        </pc:sldMkLst>
        <pc:spChg chg="mod">
          <ac:chgData name="Thiago" userId="fa5a69faaf95a280" providerId="LiveId" clId="{10270DBF-8C18-4712-801F-3CD94A42091B}" dt="2021-10-05T22:02:21.728" v="9945" actId="20577"/>
          <ac:spMkLst>
            <pc:docMk/>
            <pc:sldMk cId="1662344367" sldId="288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10-05T22:11:10.108" v="11166" actId="20577"/>
          <ac:spMkLst>
            <pc:docMk/>
            <pc:sldMk cId="1662344367" sldId="288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10-05T22:16:26.374" v="12369" actId="255"/>
        <pc:sldMkLst>
          <pc:docMk/>
          <pc:sldMk cId="750085877" sldId="289"/>
        </pc:sldMkLst>
        <pc:spChg chg="mod">
          <ac:chgData name="Thiago" userId="fa5a69faaf95a280" providerId="LiveId" clId="{10270DBF-8C18-4712-801F-3CD94A42091B}" dt="2021-10-05T22:12:38.625" v="11181" actId="20577"/>
          <ac:spMkLst>
            <pc:docMk/>
            <pc:sldMk cId="750085877" sldId="289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10-05T22:16:26.374" v="12369" actId="255"/>
          <ac:spMkLst>
            <pc:docMk/>
            <pc:sldMk cId="750085877" sldId="289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10-05T22:18:23.573" v="12687" actId="5793"/>
        <pc:sldMkLst>
          <pc:docMk/>
          <pc:sldMk cId="3295798520" sldId="290"/>
        </pc:sldMkLst>
        <pc:spChg chg="mod">
          <ac:chgData name="Thiago" userId="fa5a69faaf95a280" providerId="LiveId" clId="{10270DBF-8C18-4712-801F-3CD94A42091B}" dt="2021-10-05T22:16:37.619" v="12373" actId="20577"/>
          <ac:spMkLst>
            <pc:docMk/>
            <pc:sldMk cId="3295798520" sldId="290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10-05T22:18:23.573" v="12687" actId="5793"/>
          <ac:spMkLst>
            <pc:docMk/>
            <pc:sldMk cId="3295798520" sldId="290"/>
            <ac:spMk id="3" creationId="{C108A4D4-33F3-4C3E-8E5E-FAFD12347A2F}"/>
          </ac:spMkLst>
        </pc:spChg>
      </pc:sldChg>
      <pc:sldChg chg="modSp add mod">
        <pc:chgData name="Thiago" userId="fa5a69faaf95a280" providerId="LiveId" clId="{10270DBF-8C18-4712-801F-3CD94A42091B}" dt="2021-10-05T22:23:54.487" v="14094" actId="20577"/>
        <pc:sldMkLst>
          <pc:docMk/>
          <pc:sldMk cId="1183043488" sldId="291"/>
        </pc:sldMkLst>
        <pc:spChg chg="mod">
          <ac:chgData name="Thiago" userId="fa5a69faaf95a280" providerId="LiveId" clId="{10270DBF-8C18-4712-801F-3CD94A42091B}" dt="2021-10-05T22:18:35.829" v="12698" actId="20577"/>
          <ac:spMkLst>
            <pc:docMk/>
            <pc:sldMk cId="1183043488" sldId="291"/>
            <ac:spMk id="2" creationId="{97C08F13-B8CF-4BFD-9B26-416DCDD7BE34}"/>
          </ac:spMkLst>
        </pc:spChg>
        <pc:spChg chg="mod">
          <ac:chgData name="Thiago" userId="fa5a69faaf95a280" providerId="LiveId" clId="{10270DBF-8C18-4712-801F-3CD94A42091B}" dt="2021-10-05T22:23:54.487" v="14094" actId="20577"/>
          <ac:spMkLst>
            <pc:docMk/>
            <pc:sldMk cId="1183043488" sldId="291"/>
            <ac:spMk id="3" creationId="{C108A4D4-33F3-4C3E-8E5E-FAFD12347A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30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34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02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53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08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65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12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94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20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47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95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E36B2-025D-4AEA-A673-3FA60ADBBF97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5CBF014-BE61-4EFE-AD02-8C940CE6EF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31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1980-1988/L7209.htm#art2" TargetMode="External"/><Relationship Id="rId2" Type="http://schemas.openxmlformats.org/officeDocument/2006/relationships/hyperlink" Target="http://www.planalto.gov.br/ccivil_03/LEIS/1980-1988/L7209.htm#art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alto.gov.br/ccivil_03/LEIS/1980-1988/L7209.htm#art4" TargetMode="External"/><Relationship Id="rId4" Type="http://schemas.openxmlformats.org/officeDocument/2006/relationships/hyperlink" Target="http://www.planalto.gov.br/ccivil_03/LEIS/1980-1988/L7209.htm#art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1980-1988/L7209.htm#art15" TargetMode="External"/><Relationship Id="rId2" Type="http://schemas.openxmlformats.org/officeDocument/2006/relationships/hyperlink" Target="http://www.planalto.gov.br/ccivil_03/LEIS/1980-1988/L7209.htm#art1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1980-1988/L7209.htm#art17" TargetMode="External"/><Relationship Id="rId2" Type="http://schemas.openxmlformats.org/officeDocument/2006/relationships/hyperlink" Target="http://www.planalto.gov.br/ccivil_03/LEIS/1980-1988/L7209.htm#art1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alto.gov.br/ccivil_03/LEIS/1980-1988/L7209.htm#art19" TargetMode="External"/><Relationship Id="rId4" Type="http://schemas.openxmlformats.org/officeDocument/2006/relationships/hyperlink" Target="http://www.planalto.gov.br/ccivil_03/LEIS/1980-1988/L7209.htm#art1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1980-1988/L7209.htm#art24" TargetMode="External"/><Relationship Id="rId2" Type="http://schemas.openxmlformats.org/officeDocument/2006/relationships/hyperlink" Target="http://www.planalto.gov.br/ccivil_03/LEIS/1980-1988/L7209.htm#art2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4-2006/2006/Lei/L11340.htm#art43" TargetMode="External"/><Relationship Id="rId2" Type="http://schemas.openxmlformats.org/officeDocument/2006/relationships/hyperlink" Target="http://www.planalto.gov.br/ccivil_03/LEIS/1980-1988/L7209.htm#art6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alto.gov.br/ccivil_03/LEIS/1980-1988/L7209.htm#art62" TargetMode="External"/><Relationship Id="rId4" Type="http://schemas.openxmlformats.org/officeDocument/2006/relationships/hyperlink" Target="http://www.planalto.gov.br/ccivil_03/LEIS/2003/L10.741.htm#art61iih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1980-1988/L7209.htm#art66" TargetMode="External"/><Relationship Id="rId2" Type="http://schemas.openxmlformats.org/officeDocument/2006/relationships/hyperlink" Target="http://www.planalto.gov.br/ccivil_03/LEIS/1980-1988/L7209.htm#art65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8C34F-3E75-442B-92F0-DB9D7842B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Direito Penal – Revisão de Jurisprudência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41B758-1E00-47C7-8028-2A5EE90FF7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dirty="0"/>
              <a:t>Thiago Pedro Pagliuca dos Santos</a:t>
            </a:r>
          </a:p>
          <a:p>
            <a:r>
              <a:rPr lang="pt-BR" dirty="0"/>
              <a:t>Juiz de Direito</a:t>
            </a:r>
          </a:p>
          <a:p>
            <a:r>
              <a:rPr lang="pt-BR" dirty="0" err="1"/>
              <a:t>Ex-Defensor</a:t>
            </a:r>
            <a:r>
              <a:rPr lang="pt-BR" dirty="0"/>
              <a:t> Público (RS e SP)</a:t>
            </a:r>
          </a:p>
          <a:p>
            <a:r>
              <a:rPr lang="pt-BR" dirty="0"/>
              <a:t>Doutor em Direito Penal (USP)</a:t>
            </a:r>
          </a:p>
        </p:txBody>
      </p:sp>
    </p:spTree>
    <p:extLst>
      <p:ext uri="{BB962C8B-B14F-4D97-AF65-F5344CB8AC3E}">
        <p14:creationId xmlns:p14="http://schemas.microsoft.com/office/powerpoint/2010/main" val="209260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Legislação pertinente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18" y="1817235"/>
            <a:ext cx="7718571" cy="4373839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Anterioridade da Lei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Art. 1</a:t>
            </a: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º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Não há crime sem lei anterior que o defina. Não há pena sem prévia cominação legal.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Lei penal no tempo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2º - Ninguém pode ser punido por fato que lei posterior deixa de considerar crime, cessando em virtude dela a execução e os efeitos penais da sentença condenatória.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Parágrafo único - A lei posterior, que de qualquer modo favorecer o agente, aplica-se aos fatos anteriores, ainda que decididos por sentença condenatória transitada em julgado.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Lei excepcional ou temporária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3º - A lei excepcional ou temporária, embora decorrido o período de sua duração ou cessadas as circunstâncias que a determinaram, aplica-se ao fato praticado durante sua vigência. 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(Redação dada pela Lei nº 7.209, de 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Tempo do crime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4º - Considera-se praticado o crime no momento da ação ou omissão, ainda que outro seja o momento do resultado.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5"/>
              </a:rPr>
              <a:t>(Redação dada pela Lei nº 7.209, de 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935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do crime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71950" cy="4004724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t-BR" dirty="0"/>
              <a:t>Superior hierárquico não pode ser punido com base na teoria do domínio do fato se não for demonstrado o dolo (“não é porque houve irregularidade em uma licitação estadual que o Governador tenha que ser condenado criminalmente por isso” – STF, AP 975/AL)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Na punição da tentativa, quanto maior o </a:t>
            </a:r>
            <a:r>
              <a:rPr lang="pt-BR" i="1" dirty="0"/>
              <a:t>iter criminis</a:t>
            </a:r>
            <a:r>
              <a:rPr lang="pt-BR" dirty="0"/>
              <a:t>, menor a diminuição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Arrependimento eficaz e desistência voluntária devem acontecer antes de o crime se consumar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8582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do crime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762226" cy="392922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t-BR" dirty="0"/>
              <a:t>O </a:t>
            </a:r>
            <a:r>
              <a:rPr lang="pt-BR" i="1" dirty="0"/>
              <a:t>quantum </a:t>
            </a:r>
            <a:r>
              <a:rPr lang="pt-BR" dirty="0"/>
              <a:t>de diminuição pelo arrependimento posterior depende “da maior ou menor celeridade no ressarcimento”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A diminuição pelo arrependimento posterior tem natureza objetiva; portanto deve se estender aos corréus;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Não se aplica o arrependimento posterior a homicídio culposo; é necessário que o delito seja patrimonial ou tenha reflexos patrimoniais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Aplica-se o arrependimento posterior se o agente ressarciu o principal antes do recebimento da denúncia, e pagou depois os juros e a correção. 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996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Legislação pertinente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5831048" cy="357688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14 - Diz-se o crime: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Crime consumado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 - consumado, quando nele se reúnem todos os elementos de sua definição legal;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</a:t>
            </a: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Tentativa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II - tentado, quando, iniciada a execução, não se consuma por circunstâncias alheias à vontade do agente.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Pena de tentativa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Parágrafo único - Salvo disposição em contrário, pune-se a tentativa com a pena correspondente ao crime consumado, diminuída de um a dois terços.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Desistência voluntária e arrependimento eficaz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 Art. 15 - O agente que, voluntariamente, desiste de prosseguir na execução ou impede que o resultado se produza, só responde pelos atos já praticados.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7664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Legislação pertinente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116272" cy="392922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Arrependimento posterior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 Art. 16 - Nos crimes cometidos sem violência ou grave ameaça à pessoa, reparado o dano ou restituída a coisa, até o recebimento da denúncia ou da queixa, por ato voluntário do agente, a pena será reduzida de um a dois terços.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Crime impossível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 Art. 17 - Não se pune a tentativa quando, por ineficácia absoluta do meio ou por absoluta impropriedade do objeto, é impossível consumar-se o crime.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18 - Diz-se o crime: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Crime doloso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 - doloso, quando o agente quis o resultado ou assumiu o risco de produzi-lo;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Crime culposo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II - culposo, quando o agente deu causa ao resultado por imprudência, negligência ou imperícia.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Parágrafo único</a:t>
            </a: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Salvo os casos expressos em lei, ninguém pode ser punido por fato previsto como crime, senão quando o pratica dolosamente.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(Incluído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Agravação pelo resultado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5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 Art. 19</a:t>
            </a: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Pelo resultado que agrava especialmente a pena, só responde o agente que o houver causado ao menos culposamente.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5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414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do crime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5730380" cy="34678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O reconhecimento da inimputabilidade ou da </a:t>
            </a:r>
            <a:r>
              <a:rPr lang="pt-BR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semi-imputabilidade</a:t>
            </a:r>
            <a:r>
              <a:rPr lang="pt-BR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depende de prévia instauração de incidente de insanidade mental e do respectivo exame médico-legal: ainda que o magistrado possa dele discordar, deve fazê-lo de forma fundamentada</a:t>
            </a:r>
            <a:endParaRPr lang="pt-BR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0180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Legislação pertinente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711892" cy="330004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Inimputáveis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 Art. 26 - É isento de pena o agente que, por doença mental ou desenvolvimento mental incompleto ou retardado, era, ao tempo da ação ou da omissão, inteiramente incapaz de entender o caráter ilícito do fato ou de determinar-se de acordo com esse entendimento. 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Redução de pena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Parágrafo único - A pena pode ser reduzida de um a dois terços, se o agente, em virtude de perturbação de saúde mental ou por desenvolvimento mental incompleto ou retardado não era inteiramente capaz de entender o caráter ilícito do fato ou de determinar-se de acordo com esse entendimento.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9245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judiciais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074328" cy="418928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dirty="0"/>
              <a:t>Permitem a fixação da pena-base acima do mínimo (entendimentos favoráveis à acusação)</a:t>
            </a:r>
          </a:p>
          <a:p>
            <a:pPr marL="0" indent="0">
              <a:buNone/>
            </a:pPr>
            <a:endParaRPr lang="pt-BR" dirty="0"/>
          </a:p>
          <a:p>
            <a:pPr marL="514350" indent="-514350">
              <a:buAutoNum type="alphaLcParenR"/>
            </a:pPr>
            <a:r>
              <a:rPr lang="pt-BR" dirty="0"/>
              <a:t>Vulnerabilidade emocional e psicológica da vítima em razão da morte de seu filho</a:t>
            </a:r>
          </a:p>
          <a:p>
            <a:pPr marL="514350" indent="-514350">
              <a:buAutoNum type="alphaLcParenR"/>
            </a:pPr>
            <a:r>
              <a:rPr lang="pt-BR" dirty="0"/>
              <a:t>Concussão praticada por policial, promotor ou juiz: pena-base acima do mínimo</a:t>
            </a:r>
          </a:p>
          <a:p>
            <a:pPr marL="514350" indent="-514350">
              <a:buAutoNum type="alphaLcParenR"/>
            </a:pPr>
            <a:r>
              <a:rPr lang="pt-BR" dirty="0"/>
              <a:t>Condenação por fato anterior ao crime em julgamento, mas com trânsito em julgado posterior: maus antecedentes</a:t>
            </a:r>
          </a:p>
          <a:p>
            <a:pPr marL="514350" indent="-514350">
              <a:buAutoNum type="alphaLcParenR"/>
            </a:pPr>
            <a:r>
              <a:rPr lang="pt-BR" dirty="0"/>
              <a:t>Premeditação do crime</a:t>
            </a:r>
          </a:p>
          <a:p>
            <a:pPr marL="514350" indent="-514350">
              <a:buAutoNum type="alphaLcParenR"/>
            </a:pPr>
            <a:r>
              <a:rPr lang="pt-BR" dirty="0"/>
              <a:t>Condenações com prazo depurador já transcorrido</a:t>
            </a:r>
          </a:p>
          <a:p>
            <a:pPr marL="514350" indent="-514350">
              <a:buAutoNum type="alphaLcParenR"/>
            </a:pPr>
            <a:r>
              <a:rPr lang="pt-BR" dirty="0"/>
              <a:t>Condenação que caracterize, em tese, reincidência, desde que haja mais de uma (uma na primeira fase, outra na segunda)</a:t>
            </a:r>
          </a:p>
          <a:p>
            <a:pPr marL="514350" indent="-514350">
              <a:buAutoNum type="alphaLcParenR"/>
            </a:pPr>
            <a:r>
              <a:rPr lang="pt-BR" dirty="0"/>
              <a:t>Valoração negativa da personalidade, desde que fundamentada, ainda que sem laudo psicológico</a:t>
            </a:r>
          </a:p>
          <a:p>
            <a:pPr marL="514350" indent="-514350">
              <a:buAutoNum type="alphaLcParenR"/>
            </a:pPr>
            <a:r>
              <a:rPr lang="pt-BR" dirty="0"/>
              <a:t>Expressivo prejuízo causado à vítima</a:t>
            </a:r>
          </a:p>
        </p:txBody>
      </p:sp>
    </p:spTree>
    <p:extLst>
      <p:ext uri="{BB962C8B-B14F-4D97-AF65-F5344CB8AC3E}">
        <p14:creationId xmlns:p14="http://schemas.microsoft.com/office/powerpoint/2010/main" val="1148933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judiciais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124662" cy="39040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Entendimentos favoráveis à acusação:</a:t>
            </a:r>
          </a:p>
          <a:p>
            <a:pPr marL="514350" indent="-514350">
              <a:buAutoNum type="alphaLcParenR"/>
            </a:pPr>
            <a:r>
              <a:rPr lang="pt-BR" dirty="0"/>
              <a:t>“A FOLHA DE ANTECEDENTES CRIMINAIS É DOCUMENTO SUFICIENTE A COMPROVAR OS MAUS ANTECEDENTES E A REINCIDÊNCIA” (súmula 636, STJ)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Maus antecedentes podem ser comprovados por folha de antecedentes e informações de sites de tribunais, quando completas</a:t>
            </a:r>
          </a:p>
          <a:p>
            <a:pPr marL="514350" indent="-514350">
              <a:buAutoNum type="alphaLcParenR"/>
            </a:pPr>
            <a:r>
              <a:rPr lang="pt-BR" dirty="0"/>
              <a:t>É possível fixar a pena-base no máximo, ainda que presente só uma circunstância</a:t>
            </a:r>
          </a:p>
          <a:p>
            <a:pPr marL="514350" indent="-514350">
              <a:buAutoNum type="alphaLcParenR"/>
            </a:pPr>
            <a:r>
              <a:rPr lang="pt-BR" dirty="0"/>
              <a:t>Tribunal pode manter o aumento na primeira fase, ainda que a sentença tenha errado o nome da circunstância e o MP não haja recorrido (não há </a:t>
            </a:r>
            <a:r>
              <a:rPr lang="pt-BR" i="1" dirty="0"/>
              <a:t>reformatio in pejus</a:t>
            </a:r>
            <a:r>
              <a:rPr lang="pt-BR" dirty="0"/>
              <a:t>)</a:t>
            </a:r>
          </a:p>
          <a:p>
            <a:pPr marL="514350" indent="-514350">
              <a:buAutoNum type="alphaLcParenR"/>
            </a:pPr>
            <a:r>
              <a:rPr lang="pt-BR" dirty="0"/>
              <a:t>Não há ilegalidade na análise conjunta das circunstâncias comuns a corréus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6882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judiciais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711892" cy="38621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Entendimentos favoráveis à defesa:</a:t>
            </a:r>
          </a:p>
          <a:p>
            <a:pPr marL="514350" indent="-514350">
              <a:buAutoNum type="alphaLcParenR"/>
            </a:pPr>
            <a:r>
              <a:rPr lang="pt-BR" dirty="0"/>
              <a:t>Não configura má conduta social o fato de o réu ser usuário de drogas</a:t>
            </a:r>
          </a:p>
          <a:p>
            <a:pPr marL="514350" indent="-514350">
              <a:buAutoNum type="alphaLcParenR"/>
            </a:pPr>
            <a:r>
              <a:rPr lang="pt-BR" dirty="0"/>
              <a:t>A simples menção à personalidade, sem elementos concretos, não permite a majoração da pena-base</a:t>
            </a:r>
          </a:p>
          <a:p>
            <a:pPr marL="514350" indent="-514350">
              <a:buAutoNum type="alphaLcParenR"/>
            </a:pPr>
            <a:r>
              <a:rPr lang="pt-BR" dirty="0"/>
              <a:t>Condenações anteriores somente devem ser analisadas como antecedentes, se o caso, não conduta social ou personalidade</a:t>
            </a:r>
          </a:p>
          <a:p>
            <a:pPr marL="514350" indent="-514350">
              <a:buAutoNum type="alphaLcParenR"/>
            </a:pPr>
            <a:r>
              <a:rPr lang="pt-BR" dirty="0"/>
              <a:t>Falta de motivo não é circunstância desfavorável</a:t>
            </a:r>
          </a:p>
          <a:p>
            <a:pPr marL="514350" indent="-514350">
              <a:buAutoNum type="alphaLcParenR"/>
            </a:pPr>
            <a:r>
              <a:rPr lang="pt-BR" dirty="0"/>
              <a:t>Atos infracionais não podem ser considerados como maus antecedentes ou reincidência (cuidado: prisão preventiva, princípio da insignificância e “tráfico privilegiado”)</a:t>
            </a:r>
          </a:p>
          <a:p>
            <a:pPr marL="514350" indent="-514350">
              <a:buAutoNum type="alphaLcParenR"/>
            </a:pPr>
            <a:r>
              <a:rPr lang="pt-BR" dirty="0"/>
              <a:t>Se a quantidade de droga é pouca, ainda que acondicionada em “várias trouxinhas”, não se justifica o aumento da pena-base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919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Princípio da insignificância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097785" cy="4256393"/>
          </a:xfrm>
        </p:spPr>
        <p:txBody>
          <a:bodyPr>
            <a:normAutofit/>
          </a:bodyPr>
          <a:lstStyle/>
          <a:p>
            <a:r>
              <a:rPr lang="pt-BR" dirty="0"/>
              <a:t>Princípio da insignificância:</a:t>
            </a:r>
          </a:p>
          <a:p>
            <a:pPr marL="514350" indent="-514350">
              <a:buAutoNum type="arabicParenR"/>
            </a:pPr>
            <a:r>
              <a:rPr lang="pt-BR" dirty="0"/>
              <a:t>Mínima </a:t>
            </a:r>
            <a:r>
              <a:rPr lang="pt-BR" b="1" dirty="0"/>
              <a:t>ofensividade</a:t>
            </a:r>
            <a:r>
              <a:rPr lang="pt-BR" dirty="0"/>
              <a:t> da conduta</a:t>
            </a:r>
          </a:p>
          <a:p>
            <a:pPr marL="514350" indent="-514350">
              <a:buAutoNum type="arabicParenR"/>
            </a:pPr>
            <a:r>
              <a:rPr lang="pt-BR" dirty="0"/>
              <a:t>Nenhuma </a:t>
            </a:r>
            <a:r>
              <a:rPr lang="pt-BR" b="1" dirty="0"/>
              <a:t>periculosidade </a:t>
            </a:r>
            <a:r>
              <a:rPr lang="pt-BR" dirty="0"/>
              <a:t>social da ação</a:t>
            </a:r>
          </a:p>
          <a:p>
            <a:pPr marL="514350" indent="-514350">
              <a:buAutoNum type="arabicParenR"/>
            </a:pPr>
            <a:r>
              <a:rPr lang="pt-BR" dirty="0"/>
              <a:t>Reduzido grau de </a:t>
            </a:r>
            <a:r>
              <a:rPr lang="pt-BR" b="1" dirty="0"/>
              <a:t>reprovabilidade</a:t>
            </a:r>
            <a:r>
              <a:rPr lang="pt-BR" dirty="0"/>
              <a:t> do comportamento</a:t>
            </a:r>
          </a:p>
          <a:p>
            <a:pPr marL="514350" indent="-514350">
              <a:buAutoNum type="arabicParenR"/>
            </a:pPr>
            <a:r>
              <a:rPr lang="pt-BR" b="1" dirty="0"/>
              <a:t>Inexpressividade da lesão</a:t>
            </a:r>
            <a:r>
              <a:rPr lang="pt-BR" dirty="0"/>
              <a:t> jurídica provocada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993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judiciais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477000" cy="38117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Entendimentos favoráveis à defesa:</a:t>
            </a:r>
          </a:p>
          <a:p>
            <a:pPr marL="514350" indent="-514350">
              <a:buAutoNum type="alphaLcParenR"/>
            </a:pPr>
            <a:r>
              <a:rPr lang="pt-BR" dirty="0"/>
              <a:t>Culpabilidade para os fins do art. 59 do CP não se refere à exigibilidade de conduta diversa</a:t>
            </a:r>
          </a:p>
          <a:p>
            <a:pPr marL="514350" indent="-514350">
              <a:buAutoNum type="alphaLcParenR"/>
            </a:pPr>
            <a:r>
              <a:rPr lang="pt-BR" dirty="0"/>
              <a:t>Lucro fácil e cobiça não são argumentos idôneos para majorar a pena-base de crimes patrimoniais, concussão e corrupção</a:t>
            </a:r>
          </a:p>
          <a:p>
            <a:pPr marL="514350" indent="-514350">
              <a:buAutoNum type="alphaLcParenR"/>
            </a:pPr>
            <a:r>
              <a:rPr lang="pt-BR" dirty="0"/>
              <a:t>Não é possível utilizar uma mesma circunstância em dois momentos diversos da dosimetria: </a:t>
            </a:r>
            <a:r>
              <a:rPr lang="pt-BR" i="1" dirty="0"/>
              <a:t>ne bis in idem</a:t>
            </a:r>
            <a:endParaRPr lang="pt-BR" dirty="0"/>
          </a:p>
          <a:p>
            <a:pPr marL="514350" indent="-514350">
              <a:buAutoNum type="alphaLcParenR"/>
            </a:pPr>
            <a:r>
              <a:rPr lang="pt-BR" dirty="0"/>
              <a:t>O comportamento da vítima que não influencia o crime é circunstância neutra</a:t>
            </a:r>
          </a:p>
          <a:p>
            <a:pPr marL="514350" indent="-514350">
              <a:buAutoNum type="alphaLcParenR"/>
            </a:pPr>
            <a:r>
              <a:rPr lang="pt-BR" dirty="0"/>
              <a:t>A fixação da pena-base acima do mínimo deve ser motivada</a:t>
            </a:r>
          </a:p>
          <a:p>
            <a:pPr marL="514350" indent="-514350">
              <a:buAutoNum type="alphaLcParenR"/>
            </a:pPr>
            <a:r>
              <a:rPr lang="pt-BR" dirty="0"/>
              <a:t>Elevados custos da investigação não podem aumentar a pena-base</a:t>
            </a:r>
          </a:p>
          <a:p>
            <a:pPr marL="514350" indent="-514350">
              <a:buAutoNum type="alphaLcParenR"/>
            </a:pPr>
            <a:r>
              <a:rPr lang="pt-BR" dirty="0"/>
              <a:t>Registro decorrente de transação penal (ou suspensão condicional do processo ou ANPP ou sentença extintiva de punibilidade – p. ex., prescrição da pretensão punitiva) não configura mau antecedente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266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judiciais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225330" cy="3744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Entendimentos favoráveis à defesa sumulados:</a:t>
            </a:r>
          </a:p>
          <a:p>
            <a:pPr marL="514350" indent="-514350">
              <a:buAutoNum type="alphaLcParenR"/>
            </a:pPr>
            <a:r>
              <a:rPr lang="pt-BR" dirty="0"/>
              <a:t>“É VEDADA A UTILIZAÇÃO DE INQUÉRITOS POLICIAIS E AÇÕS PENAIS EM CURSO PARA AGRAVAR A PENA-BASE” (súmula 444, STJ)</a:t>
            </a:r>
          </a:p>
          <a:p>
            <a:pPr marL="514350" indent="-514350">
              <a:buAutoNum type="alphaLcParenR"/>
            </a:pPr>
            <a:r>
              <a:rPr lang="pt-BR" dirty="0"/>
              <a:t>“A REINCIDÊNCIA PENAL NÃO PODE SER CONSIDERADA COMO CIRCUNSTÂNCIA AGRAVANTE E, SIMULTANEAMENTE, COMO CIRCUNSTÂNCIA JUDICIAL” (súmula 241, STJ)</a:t>
            </a:r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6896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agravantes/atenuantes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225330" cy="374466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Circunstâncias agravantes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Art. 61 - São circunstâncias que sempre agravam a pena, quando não constituem ou qualificam o crime: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- a reincidência;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II - ter o agente cometido o crime: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a) por motivo fútil ou torpe;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b) para facilitar ou assegurar a execução, a ocultação, a impunidade ou vantagem de outro crime;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c) à traição, de emboscada, ou mediante dissimulação, ou outro recurso que dificultou ou tornou impossível a defesa do ofendido;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d) com emprego de veneno, fogo, explosivo, tortura ou outro meio insidioso ou cruel, ou de que podia resultar perigo comum;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e) contra ascendente, descendente, irmão ou cônjuge;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f) com abuso de autoridade ou prevalecendo-se de relações domésticas, de coabitação ou de hospitalidade, ou com violência contra a mulher na forma da lei específica;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(Redação dada pela Lei nº 11.340, de 2006)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g) com abuso de poder ou violação de dever inerente a cargo, ofício, ministério ou profissão;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h) contra criança, maior de 60 (sessenta) anos, enfermo ou mulher grávida;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(Redação dada pela Lei nº 10.741, de 2003)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i) quando o ofendido estava sob a imediata proteção da autoridade;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j) em ocasião de incêndio, naufrágio, inundação ou qualquer calamidade pública, ou de desgraça particular do ofendido;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l) em estado de embriaguez preordenada.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Agravantes no caso de concurso de pessoas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Art. 62 - A pena será ainda agravada em relação ao agente que: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5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 - promove, ou organiza a cooperação no crime ou dirige a atividade dos demais agentes;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5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II - coage ou induz outrem à execução material do crime;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5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III - instiga ou determina a cometer o crime alguém sujeito à sua autoridade ou não-punível em virtude de condição ou qualidade pessoal;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5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IV - executa o crime, ou nele participa, mediante paga ou promessa de recompensa.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0079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agravantes/atenuantes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225330" cy="3744666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Circunstâncias atenuantes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Art. 65 - São circunstâncias que sempre atenuam a pena: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- ser o agente menor de 21 (vinte e um), na data do fato, ou maior de 70 (setenta) anos, na data da sentença;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II - o desconhecimento da lei;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III - ter o agente: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a) cometido o crime por motivo de relevante valor social ou moral;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b) procurado, por sua espontânea vontade e com eficiência, logo após o crime, evitar-lhe ou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minorar-lhe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conseqüências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ou ter, antes do julgamento, reparado o dano;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c) cometido o crime sob coação a que podia resistir, ou em cumprimento de ordem de autoridade superior, ou sob a influência de violenta emoção, provocada por ato injusto da vítima;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d) confessado espontaneamente, perante a autoridade, a autoria do crime;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e) cometido o crime sob a influência de multidão em tumulto, se não o provocou.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Art. 66 - A pena poderá ser ainda atenuada em razão de circunstância relevante, anterior ou posterior ao crime, embora não prevista expressamente em lei.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(Redação dada pela Lei nº 7.209, de 11.7.1984)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Concurso de circunstâncias agravantes e atenuantes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Art. 67 - No concurso de agravantes e atenuantes, a pena deve aproximar-se do limite indicado pelas circunstâncias preponderantes, entendendo-se como tais as que resultam dos motivos determinantes do crime, da personalidade do agente e da reincidência.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3070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agravantes/atenuantes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225330" cy="374466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dirty="0"/>
              <a:t>Entendimentos favoráveis à defesa:</a:t>
            </a:r>
          </a:p>
          <a:p>
            <a:pPr marL="514350" indent="-514350">
              <a:buAutoNum type="alphaLcParenR"/>
            </a:pPr>
            <a:r>
              <a:rPr lang="pt-BR" dirty="0"/>
              <a:t>Em regra, agravantes, exceto reincidência, não se aplicam a crimes culposos (há julgado de 1993 do STF em sentido contrário)</a:t>
            </a:r>
          </a:p>
          <a:p>
            <a:pPr marL="514350" indent="-514350">
              <a:buAutoNum type="alphaLcParenR"/>
            </a:pPr>
            <a:r>
              <a:rPr lang="pt-BR" dirty="0"/>
              <a:t>Não se aplica a agravante do art. 61, II, h, ao crime de furto praticado contra idoso, enfermo ou mulher grávida, sem que o agente saiba que a residência pertence a eles, que, no momento do crime, não se encontram no local</a:t>
            </a:r>
          </a:p>
          <a:p>
            <a:pPr marL="514350" indent="-514350">
              <a:buAutoNum type="alphaLcParenR"/>
            </a:pPr>
            <a:r>
              <a:rPr lang="pt-BR" dirty="0"/>
              <a:t>O mandante pode responder pela agravante do art. 62, I, mas depende da análise do caso concreto</a:t>
            </a:r>
          </a:p>
          <a:p>
            <a:pPr marL="514350" indent="-514350">
              <a:buAutoNum type="alphaLcParenR"/>
            </a:pPr>
            <a:r>
              <a:rPr lang="pt-BR" dirty="0"/>
              <a:t>A confissão, mesmo que qualificada, dá ensejo à incidência da atenuante prevista no art. 65, III, d, do CP, quando utilizada para corroborar o acervo probatório e fundamentar a condenação</a:t>
            </a:r>
          </a:p>
          <a:p>
            <a:pPr marL="514350" indent="-514350">
              <a:buAutoNum type="alphaLcParenR"/>
            </a:pPr>
            <a:r>
              <a:rPr lang="pt-BR" dirty="0"/>
              <a:t>A confissão e a reincidência se compensam, exceto </a:t>
            </a:r>
            <a:r>
              <a:rPr lang="pt-BR" dirty="0" err="1"/>
              <a:t>multirreincidência</a:t>
            </a:r>
            <a:r>
              <a:rPr lang="pt-BR" dirty="0"/>
              <a:t> (STJ)</a:t>
            </a:r>
          </a:p>
          <a:p>
            <a:pPr marL="514350" indent="-514350">
              <a:buAutoNum type="alphaLcParenR"/>
            </a:pPr>
            <a:r>
              <a:rPr lang="pt-BR" dirty="0"/>
              <a:t>Confissão também se compensa: com agravante de violência contra a mulher; agravante da promessa de recompensa</a:t>
            </a:r>
          </a:p>
          <a:p>
            <a:pPr marL="514350" indent="-514350">
              <a:buAutoNum type="alphaLcParenR"/>
            </a:pPr>
            <a:r>
              <a:rPr lang="pt-BR" dirty="0"/>
              <a:t>Juiz pode reconhecer confissão espontânea, ainda que não alegada em debates no júri: por “atenuantes e agravantes alegadas nos debates”, deve-se abranger também o conteúdo da autodefesa</a:t>
            </a:r>
          </a:p>
          <a:p>
            <a:pPr marL="514350" indent="-514350">
              <a:buAutoNum type="alphaLcParenR"/>
            </a:pPr>
            <a:r>
              <a:rPr lang="pt-BR" dirty="0"/>
              <a:t>Possibilidade de reconhecimento da coculpabilidade como circunstância atenuante inominada</a:t>
            </a:r>
          </a:p>
          <a:p>
            <a:pPr marL="514350" indent="-514350">
              <a:buAutoNum type="alphaLcParenR"/>
            </a:pPr>
            <a:r>
              <a:rPr lang="pt-BR" dirty="0"/>
              <a:t>Condenação prévia pelo art. 28 não configura reincidência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116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agravantes/atenuantes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225330" cy="3744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Entendimentos favoráveis à defesa:</a:t>
            </a:r>
          </a:p>
          <a:p>
            <a:pPr marL="514350" indent="-514350">
              <a:buAutoNum type="alphaLcParenR"/>
            </a:pPr>
            <a:r>
              <a:rPr lang="pt-BR" dirty="0"/>
              <a:t>“QUANDO A CONFISSÃO FOR UTILIZADA PARA A FORMAÇÃO DO CONVENCIMENTO DO JULGADOR, O RÉU FARÁ JUS À ATENUANTE...” (súmula 545, STJ)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4073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agravantes/atenuantes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225330" cy="3744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Entendimentos favoráveis à acusação:</a:t>
            </a:r>
          </a:p>
          <a:p>
            <a:pPr marL="514350" indent="-514350">
              <a:buAutoNum type="alphaLcParenR"/>
            </a:pPr>
            <a:r>
              <a:rPr lang="pt-BR" dirty="0"/>
              <a:t>Agravantes aplicam-se a crimes preterdolosos</a:t>
            </a:r>
          </a:p>
          <a:p>
            <a:pPr marL="514350" indent="-514350">
              <a:buAutoNum type="alphaLcParenR"/>
            </a:pPr>
            <a:r>
              <a:rPr lang="pt-BR" dirty="0"/>
              <a:t>Reincidência específica e </a:t>
            </a:r>
            <a:r>
              <a:rPr lang="pt-BR" dirty="0" err="1"/>
              <a:t>multirreincidência</a:t>
            </a:r>
            <a:r>
              <a:rPr lang="pt-BR" dirty="0"/>
              <a:t>: permitem majoração superior a 1/6</a:t>
            </a:r>
          </a:p>
          <a:p>
            <a:pPr marL="514350" indent="-514350">
              <a:buAutoNum type="alphaLcParenR"/>
            </a:pPr>
            <a:r>
              <a:rPr lang="pt-BR" dirty="0"/>
              <a:t>A confissão e reincidência não se compensam (julgado aparentemente isolado da 1ª Turma do STF – contrário ao STJ)</a:t>
            </a:r>
          </a:p>
          <a:p>
            <a:pPr marL="514350" indent="-514350">
              <a:buAutoNum type="alphaLcParenR"/>
            </a:pPr>
            <a:r>
              <a:rPr lang="pt-BR" dirty="0"/>
              <a:t>Não é possível a compensação de circunstâncias em fases distintas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9285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Circunstâncias agravantes/atenuantes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225330" cy="37446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Entendimentos favoráveis à acusação:</a:t>
            </a:r>
          </a:p>
          <a:p>
            <a:pPr marL="514350" indent="-514350">
              <a:buAutoNum type="alphaLcParenR"/>
            </a:pPr>
            <a:r>
              <a:rPr lang="pt-BR" dirty="0"/>
              <a:t>“A INCIDÊNCIA DA CIRCUNSTÂNCIA ATENUANTE NÃO PODE CONDUZIR À REDUÇÃO DA PENA ABAIXO DO MÍNIMO LEGAL” (súmula 231, STJ)</a:t>
            </a:r>
          </a:p>
          <a:p>
            <a:pPr marL="514350" indent="-514350">
              <a:buAutoNum type="alphaLcParenR"/>
            </a:pPr>
            <a:r>
              <a:rPr lang="pt-BR" dirty="0"/>
              <a:t>“A INCIDÊNCIA DA ATENUANTE DA CONFISSÃO ESPONTÂNEA NO CRIME DE TRÁFICO ILÍCITO DE ENTORPECENTES EXIGE O RECONHECIMENTO DA TRAFICÂNCIA PELO ACUSADO, NÃO BASTANDO A MERA ADMISSÃO DA POSSE OU PROPRIEDADE PARA USO PRÓPRIO” (súmula 630, STJ)</a:t>
            </a:r>
          </a:p>
          <a:p>
            <a:pPr marL="514350" indent="-514350">
              <a:buAutoNum type="alphaLcParenR"/>
            </a:pPr>
            <a:r>
              <a:rPr lang="pt-BR" dirty="0"/>
              <a:t>“PARA EFEITOS PENAIS, O RECONHECIMENTO DA MENORIDADE DO RÉU REQUER PROVA POR DOCUMENTO HÁBIL” (súmula 74, STJ): no entanto, possível utilizar idade constante da qualificação do B.O., desde que apresentado documento idôneo (tanto para majorar a pena, quanto para abaixar)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593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MULTA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225330" cy="37446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r>
              <a:rPr lang="pt-BR" dirty="0"/>
              <a:t>MP executa na VEC (se ficar inerte por 90 dias, legitimidade é transferida para a Fazenda – STF, 2018, antes do pacote)</a:t>
            </a:r>
          </a:p>
          <a:p>
            <a:pPr marL="514350" indent="-514350">
              <a:buAutoNum type="alphaLcParenR"/>
            </a:pPr>
            <a:r>
              <a:rPr lang="pt-BR" dirty="0"/>
              <a:t>A pendência da pena de multa afasta a possibilidade de extinção da punibilidade</a:t>
            </a:r>
          </a:p>
        </p:txBody>
      </p:sp>
    </p:spTree>
    <p:extLst>
      <p:ext uri="{BB962C8B-B14F-4D97-AF65-F5344CB8AC3E}">
        <p14:creationId xmlns:p14="http://schemas.microsoft.com/office/powerpoint/2010/main" val="2669202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CONCURSO FORMAL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6225330" cy="374466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r>
              <a:rPr lang="pt-BR" dirty="0"/>
              <a:t>Roubo em ônibus com vários passageiros: concurso formal próprio</a:t>
            </a:r>
          </a:p>
          <a:p>
            <a:pPr marL="514350" indent="-514350">
              <a:buAutoNum type="alphaLcParenR"/>
            </a:pPr>
            <a:r>
              <a:rPr lang="pt-BR" dirty="0"/>
              <a:t>Se a pena máxima, com o aumento, for maior de 2 anos, afasta-se a competência do JECRIM</a:t>
            </a:r>
          </a:p>
          <a:p>
            <a:pPr marL="514350" indent="-514350">
              <a:buAutoNum type="alphaLcParenR"/>
            </a:pPr>
            <a:r>
              <a:rPr lang="pt-BR" dirty="0"/>
              <a:t>Se a pena mínima, com o aumento, for maior de 1 ano, não cabe sursis processual</a:t>
            </a:r>
          </a:p>
          <a:p>
            <a:pPr marL="514350" indent="-514350">
              <a:buAutoNum type="alphaLcParenR"/>
            </a:pPr>
            <a:r>
              <a:rPr lang="pt-BR" dirty="0"/>
              <a:t>Concurso formal impróprio: desígnios autônomos – dolo direto ou eventual</a:t>
            </a:r>
          </a:p>
          <a:p>
            <a:pPr marL="514350" indent="-514350">
              <a:buAutoNum type="alphaLcParenR"/>
            </a:pPr>
            <a:r>
              <a:rPr lang="pt-BR" dirty="0"/>
              <a:t>Aumento de acordo com número de infrações: 1/6, 2; 1/5, 3; ¼, 4; 1/3, 5; ½, 6; 2/3, 7 ou mais</a:t>
            </a:r>
          </a:p>
          <a:p>
            <a:pPr marL="514350" indent="-514350">
              <a:buAutoNum type="alphaLcParenR"/>
            </a:pPr>
            <a:r>
              <a:rPr lang="pt-BR" dirty="0"/>
              <a:t>Apreensão de mais de uma arma: (a) crime único, se todas forem de uso restrito, ou todas de uso permitido; (b) concurso formal, se forem diferentes</a:t>
            </a:r>
          </a:p>
          <a:p>
            <a:pPr marL="514350" indent="-514350">
              <a:buAutoNum type="alphaLcParenR"/>
            </a:pPr>
            <a:r>
              <a:rPr lang="pt-BR" dirty="0"/>
              <a:t>Cálculo da prescrição é feito isoladamente para cada infração</a:t>
            </a:r>
          </a:p>
        </p:txBody>
      </p:sp>
    </p:spTree>
    <p:extLst>
      <p:ext uri="{BB962C8B-B14F-4D97-AF65-F5344CB8AC3E}">
        <p14:creationId xmlns:p14="http://schemas.microsoft.com/office/powerpoint/2010/main" val="37033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Princípio da insignificância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097785" cy="4256393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Jurisprudência analisa o requisito subjetivo: maus antecedentes, reincidência, “habitualidade criminosa”, “reiteração criminosa” etc. </a:t>
            </a:r>
          </a:p>
          <a:p>
            <a:endParaRPr lang="pt-BR" dirty="0"/>
          </a:p>
          <a:p>
            <a:r>
              <a:rPr lang="pt-BR" dirty="0"/>
              <a:t>Casuística: em alguns julgados, confunde-se insignificância com excludente de ilicitude (furto famélico: estado de necessidade). </a:t>
            </a:r>
          </a:p>
          <a:p>
            <a:endParaRPr lang="pt-BR" dirty="0"/>
          </a:p>
          <a:p>
            <a:r>
              <a:rPr lang="pt-BR" dirty="0"/>
              <a:t>Crítica da doutrina: por se tratar de excludente de tipicidade, não se deveria analisar questão referente à culpabilidade.</a:t>
            </a:r>
          </a:p>
          <a:p>
            <a:endParaRPr lang="pt-BR" dirty="0"/>
          </a:p>
          <a:p>
            <a:r>
              <a:rPr lang="pt-BR" dirty="0"/>
              <a:t>STF já entendeu que, se não for possível aplicar a insignificância em razão da reincidência, é possível fixar regime aberto e/ou substituir a pena por restritiva de direitos.</a:t>
            </a:r>
          </a:p>
          <a:p>
            <a:endParaRPr lang="pt-BR" dirty="0"/>
          </a:p>
          <a:p>
            <a:r>
              <a:rPr lang="pt-BR" dirty="0"/>
              <a:t>É possível seu reconhecimento em </a:t>
            </a:r>
            <a:r>
              <a:rPr lang="pt-BR" i="1" dirty="0"/>
              <a:t>habeas corpus</a:t>
            </a:r>
            <a:r>
              <a:rPr lang="pt-BR" dirty="0"/>
              <a:t>, mesmo após o trânsito em julgado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9952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CRIME CONTINUADO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090211" cy="37446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514350" indent="-514350">
              <a:buAutoNum type="alphaLcParenR"/>
            </a:pPr>
            <a:endParaRPr lang="pt-BR" dirty="0"/>
          </a:p>
          <a:p>
            <a:pPr marL="514350" indent="-514350">
              <a:buAutoNum type="alphaLcParenR"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regra, deve ser o mesmo tipo penal: Não há continuidade entre roubo e extorsão; não há continuidade entre roubo e latrocínio. Exceção: estupro e estupro de vulnerável, apropriação previdenciária e sonegação de contribuição previdenciária (6ª Turma)</a:t>
            </a:r>
          </a:p>
          <a:p>
            <a:pPr marL="514350" indent="-514350">
              <a:buAutoNum type="alphaLcParenR"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 adotou a teoria mista (objetivo-subjetiva): unidade de desígnios ou vínculo subjetivo entre os eventos</a:t>
            </a:r>
          </a:p>
          <a:p>
            <a:pPr marL="514350" indent="-514350">
              <a:buAutoNum type="alphaLcParenR"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Aumento: de acordo com a quantidade de infrações. Exceção: crime continuado específico: considera-se também art. 59, CP</a:t>
            </a:r>
          </a:p>
          <a:p>
            <a:pPr marL="514350" indent="-514350">
              <a:buAutoNum type="alphaLcParenR"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Estupros de vulnerável praticados com frequência, mesmo sem prova da quantidade: permite-se aumento no máximo</a:t>
            </a:r>
          </a:p>
          <a:p>
            <a:pPr marL="514350" indent="-514350">
              <a:buAutoNum type="alphaLcParenR"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regra, período não superior a 30 dias, podendo ocorrer em comarcas limítrofes</a:t>
            </a:r>
          </a:p>
          <a:p>
            <a:pPr marL="514350" indent="-514350">
              <a:buAutoNum type="alphaLcParenR"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há crime continuado quando demonstrada habitualidade delitiva ou reiteração criminosa</a:t>
            </a:r>
          </a:p>
          <a:p>
            <a:pPr marL="514350" indent="-514350">
              <a:buAutoNum type="alphaLcParenR"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penal mais grave aplica-se ao crime continuado ou permanente, se vigência é anterior à cessação da continuidade ou permanência</a:t>
            </a:r>
          </a:p>
          <a:p>
            <a:pPr marL="514350" indent="-514350">
              <a:buAutoNum type="alphaLcParenR"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possível a continuidade delitiva em crimes contra a vida</a:t>
            </a:r>
          </a:p>
          <a:p>
            <a:pPr marL="514350" indent="-514350">
              <a:buAutoNum type="alphaLcParenR"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houver concurso formal e crime continuado, aplica-se somente o aumento da continuidade</a:t>
            </a:r>
          </a:p>
          <a:p>
            <a:pPr marL="514350" indent="-514350">
              <a:buAutoNum type="alphaLcParenR"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72 do CP não se aplica à continuidade delitiva: penas de multa não são somadas (só no concurso formal e material)</a:t>
            </a:r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6836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REGIME INICIAL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090211" cy="3744666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pt-BR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Súmula 719, STF: “A imposição do regime de cumprimento mais severo do que a pena aplicada permite exige motivação idônea”</a:t>
            </a:r>
          </a:p>
          <a:p>
            <a:pPr>
              <a:buFontTx/>
              <a:buChar char="-"/>
            </a:pPr>
            <a:r>
              <a:rPr lang="pt-BR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Súmula 718, STF: “A opinião do julgador sobre a gravidade em abstrato do crime não constitui motivação idônea para a imposição do regime mais severo do que o permitido segundo a pena aplicada”</a:t>
            </a:r>
          </a:p>
          <a:p>
            <a:pPr>
              <a:buFontTx/>
              <a:buChar char="-"/>
            </a:pPr>
            <a:r>
              <a:rPr lang="pt-BR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Súmula 440, STJ: “Fixada a pena-base no mínimo legal, é vedado o estabelecimento de regime prisional mais gravoso do que o cabível em razão da sanção imposta, com base apenas na gravidade abstrata do delito”. </a:t>
            </a:r>
          </a:p>
          <a:p>
            <a:pPr>
              <a:buFontTx/>
              <a:buChar char="-"/>
            </a:pPr>
            <a:r>
              <a:rPr lang="pt-BR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Circunstâncias próprias do crime (“o fato de a arma de fogo ter sido apontada contra o rosto da vítima”) não podem majorar a pena-base e, portanto, não servem para tornar o regime mais rigoroso</a:t>
            </a:r>
          </a:p>
          <a:p>
            <a:pPr>
              <a:buFontTx/>
              <a:buChar char="-"/>
            </a:pPr>
            <a:r>
              <a:rPr lang="pt-BR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possível a imposição de regime semiaberto ao reincidente, se a pena for igual ou inferior a 4 anos. </a:t>
            </a:r>
          </a:p>
          <a:p>
            <a:pPr>
              <a:buFontTx/>
              <a:buChar char="-"/>
            </a:pPr>
            <a:r>
              <a:rPr lang="pt-BR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Excepcionalmente, é possível a imposição de regime aberto ao reincidente (se a conduta for quase insignificante</a:t>
            </a:r>
          </a:p>
          <a:p>
            <a:pPr>
              <a:buFontTx/>
              <a:buChar char="-"/>
            </a:pPr>
            <a:endParaRPr lang="pt-BR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0085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Teoria da pena – PRD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090211" cy="3744666"/>
          </a:xfrm>
        </p:spPr>
        <p:txBody>
          <a:bodyPr>
            <a:normAutofit fontScale="40000" lnSpcReduction="20000"/>
          </a:bodyPr>
          <a:lstStyle/>
          <a:p>
            <a:pPr>
              <a:buFontTx/>
              <a:buChar char="-"/>
            </a:pPr>
            <a:r>
              <a:rPr lang="pt-BR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deve ser deferido arresto para o sentenciado cumprir prestação pecuniária. Em caso de descumprimento, a consequência legal é a conversão</a:t>
            </a:r>
          </a:p>
          <a:p>
            <a:pPr>
              <a:buFontTx/>
              <a:buChar char="-"/>
            </a:pPr>
            <a:r>
              <a:rPr lang="pt-BR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condenado deve ser intimado antes da conversão</a:t>
            </a:r>
          </a:p>
          <a:p>
            <a:pPr>
              <a:buFontTx/>
              <a:buChar char="-"/>
            </a:pPr>
            <a:r>
              <a:rPr lang="pt-BR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é possível converter a PRD em PPL a pedido do condenado</a:t>
            </a:r>
          </a:p>
          <a:p>
            <a:pPr>
              <a:buFontTx/>
              <a:buChar char="-"/>
            </a:pPr>
            <a:r>
              <a:rPr lang="pt-BR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é possível a execução provisória de PRD</a:t>
            </a:r>
          </a:p>
          <a:p>
            <a:pPr marL="0" indent="0">
              <a:buNone/>
            </a:pPr>
            <a:endParaRPr lang="pt-BR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t-BR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7985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EFEITOS DA CONDENAÇÃO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090211" cy="37446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/>
              <a:t>- Súmula 631, STJ:  “O INDULTO EXTINGUE OS EFEITOS PRIMÁRIOS DA CONDENAÇÃO (PRETENSÃO EXECUTÓRIA), MAS NÃO ATINGE OS EFEITOS SECUNDÁRIOS, PENAIS OU EXTRAPENAIS”</a:t>
            </a:r>
          </a:p>
          <a:p>
            <a:pPr>
              <a:buFontTx/>
              <a:buChar char="-"/>
            </a:pPr>
            <a:r>
              <a:rPr lang="pt-BR" dirty="0"/>
              <a:t>Os efeitos da condenação do art. 92, inc. I do CP (perda de cargo, mandato ou função pública, se a condenação for igual ou superior a 1 ano,  em crimes que envolvam violação de dever para com a Administração, ou a 4 anos, nos demais casos) não são automáticos. Exceção: Lei de Tortura: perda do cargo, função ou emprego público e interdição para exercício pelo dobro da pena aplicada (na lei de tortura o efeito é automático)</a:t>
            </a:r>
          </a:p>
          <a:p>
            <a:pPr>
              <a:buFontTx/>
              <a:buChar char="-"/>
            </a:pPr>
            <a:r>
              <a:rPr lang="pt-BR" dirty="0"/>
              <a:t>Tais efeitos devem ser aplicados restritivamente, porque são penais; assim, não há perda da aposentadoria</a:t>
            </a:r>
          </a:p>
          <a:p>
            <a:pPr>
              <a:buFontTx/>
              <a:buChar char="-"/>
            </a:pPr>
            <a:r>
              <a:rPr lang="pt-BR" dirty="0"/>
              <a:t>A perda do cargo deve ser restrita ao cargo ocupado no momento do delito, salvo se as atribuições do novo cargo forem semelhantes</a:t>
            </a:r>
          </a:p>
          <a:p>
            <a:pPr>
              <a:buFontTx/>
              <a:buChar char="-"/>
            </a:pPr>
            <a:r>
              <a:rPr lang="pt-BR" dirty="0"/>
              <a:t>Art. 92, I não se aplica a promotor vitalício. Depois da condenação criminal, é necessária a propositura de ação civil pelo PGJ (norma especial prevalece)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2344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PRESCRIÇÃO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090211" cy="3744666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pt-BR" dirty="0"/>
              <a:t>Súmula 438, STJ: “É inadmissível a extinção da punibilidade pela prescrição da pretensão punitiva com fundamento em pena hipotética, independentemente da existência ou sorte do processo penal”</a:t>
            </a:r>
          </a:p>
          <a:p>
            <a:pPr>
              <a:buFontTx/>
              <a:buChar char="-"/>
            </a:pPr>
            <a:r>
              <a:rPr lang="pt-BR" dirty="0"/>
              <a:t>Havendo dúvida sobre a data da publicação da sentença, por omissão do cartório, deve-se considerar a data do ato subsequente</a:t>
            </a:r>
          </a:p>
          <a:p>
            <a:pPr>
              <a:buFontTx/>
              <a:buChar char="-"/>
            </a:pPr>
            <a:r>
              <a:rPr lang="pt-BR" dirty="0"/>
              <a:t>A sessão de julgamento do recurso (e não a publicação no DJE ou a intimação pessoal) interrompe o prazo </a:t>
            </a:r>
          </a:p>
          <a:p>
            <a:pPr>
              <a:buFontTx/>
              <a:buChar char="-"/>
            </a:pPr>
            <a:r>
              <a:rPr lang="pt-BR" dirty="0"/>
              <a:t>Acórdão confirmatório, ou que reduz a pena, interrompe o prazo</a:t>
            </a:r>
          </a:p>
          <a:p>
            <a:pPr>
              <a:buFontTx/>
              <a:buChar char="-"/>
            </a:pPr>
            <a:r>
              <a:rPr lang="pt-BR" dirty="0"/>
              <a:t>O termo sentença, do art. 115, deve ser considerado como a primeira decisão condenatória (exceto: embargos de declaração providos)</a:t>
            </a:r>
          </a:p>
          <a:p>
            <a:pPr>
              <a:buFontTx/>
              <a:buChar char="-"/>
            </a:pPr>
            <a:r>
              <a:rPr lang="pt-BR" dirty="0"/>
              <a:t>Extinta a PPL pela PPP, não subsiste inabilitação para o cargo</a:t>
            </a:r>
          </a:p>
          <a:p>
            <a:pPr>
              <a:buFontTx/>
              <a:buChar char="-"/>
            </a:pPr>
            <a:r>
              <a:rPr lang="pt-BR" dirty="0"/>
              <a:t>A prescrição da MS é regulada pela pena máxima cominada ao delito</a:t>
            </a:r>
          </a:p>
          <a:p>
            <a:pPr>
              <a:buFontTx/>
              <a:buChar char="-"/>
            </a:pPr>
            <a:r>
              <a:rPr lang="pt-BR" dirty="0"/>
              <a:t>O cumprimento de pena em outro processo, ainda que em regime aberto ou domiciliar, impede o curso da PPE</a:t>
            </a:r>
          </a:p>
          <a:p>
            <a:pPr>
              <a:buFontTx/>
              <a:buChar char="-"/>
            </a:pPr>
            <a:r>
              <a:rPr lang="pt-BR" dirty="0"/>
              <a:t>Início do prazo da PPE: trânsito em julgado da sentença de primeiro grau para o MP. STF, no entanto, pode alterar essa posição, conforme já decidido pela 1ª Turma. </a:t>
            </a:r>
          </a:p>
        </p:txBody>
      </p:sp>
    </p:spTree>
    <p:extLst>
      <p:ext uri="{BB962C8B-B14F-4D97-AF65-F5344CB8AC3E}">
        <p14:creationId xmlns:p14="http://schemas.microsoft.com/office/powerpoint/2010/main" val="118304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Princípio da insignificância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81675" cy="36020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Crimes aos quais se aplica o princípio: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Furto simples (em regra, bem de até 10% do salário mínimo: quando o furto é qualificado ou majorado, às vezes se utilizam tais circunstâncias, juntamente com outra, como a reincidência, para afastar sua aplicação)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Crimes contra a ordem tributária (Lei 8.137/90 e descaminho): quando federais, se a sonegação for de até 20 mil reais (exceto 1ª Turma do STF)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Crimes ambientais 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550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Princípio da insignificância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391401" cy="43067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Crimes aos quais, em regra, </a:t>
            </a:r>
            <a:r>
              <a:rPr lang="pt-BR" b="1" dirty="0"/>
              <a:t>não se aplica </a:t>
            </a:r>
            <a:r>
              <a:rPr lang="pt-BR" dirty="0"/>
              <a:t>o princípio: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Crimes de perigo abstrato (recentemente, em casos envolvendo porte de munição, quando a situação concreta indica a desproporcionalidade da pena, aplica-se a insignificância)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Roubo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Moeda falsa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Crimes contra a fé pública (falsificação de documento público)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Contrabando (STJ, porém, já aplicou em caso de contrabando de pequena quantidade de medicamento)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455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Princípio da insignificância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51833" cy="43067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Crimes aos quais, em regra, </a:t>
            </a:r>
            <a:r>
              <a:rPr lang="pt-BR" b="1" dirty="0"/>
              <a:t>não se aplica </a:t>
            </a:r>
            <a:r>
              <a:rPr lang="pt-BR" dirty="0"/>
              <a:t>o princípio: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Estelionato contra o INSS, envolvendo FGTS ou seguro-desemprego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Apropriação indébita previdenciária e sonegação de contribuição previdenciária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Violação de direito autoral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Tráfico internacional de arma de fogo ou munição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Tráfico de drogas (há um julgado excepcional do STF)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Crimes militares 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200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Princípio da insignificância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2497" cy="41137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Crimes aos quais, em regra, </a:t>
            </a:r>
            <a:r>
              <a:rPr lang="pt-BR" b="1" dirty="0"/>
              <a:t>não se aplica </a:t>
            </a:r>
            <a:r>
              <a:rPr lang="pt-BR" dirty="0"/>
              <a:t>o princípio: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“É INAPLICÁVEL O PRINCÍPIO DA INSIGNIFICÂNCIA NOS CRIMES OU CONTRAVENÇÕES PENAIS PRATICADOS CONTRA A MULHER NO ÂMBITO DAS RELAÇÕES DOMÉSTICAS” (súmula 589, STJ)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“O PRINCÍPIO DA INSIGNIFICÂNCIA É INAPLICÁVEL AOS CRIMES CONTRA A ADMINISTRAÇÃO PÚBLICA” (súmula 599, STJ)</a:t>
            </a:r>
          </a:p>
          <a:p>
            <a:pPr marL="0" indent="0">
              <a:buNone/>
            </a:pPr>
            <a:r>
              <a:rPr lang="pt-BR" i="1" dirty="0"/>
              <a:t>Obs. Exceção: descaminho (materialmente seria contra a ordem tributária, embora no título XI do CP). </a:t>
            </a:r>
          </a:p>
          <a:p>
            <a:pPr marL="0" indent="0">
              <a:buNone/>
            </a:pPr>
            <a:r>
              <a:rPr lang="pt-BR" i="1" dirty="0"/>
              <a:t>Obs. 2. O STF tem julgados em que entende ser possível a aplicação, a depender do caso concreto.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“NÃO SE APLICA O PRINCÍPIO DA INSIGNIFICÂNCIA A CASOS DE TRANSMISSÃO CLANDESTINA DE SINAL DE INTERNET VIA RADIOFREQUÊNCIA, QUE CARACTERIZA O FATO TÍPICO PREVISTO NO ART. 183 DA LEI 9.472/1997” (súmula 606, STJ)</a:t>
            </a:r>
          </a:p>
          <a:p>
            <a:pPr marL="0" indent="0">
              <a:buNone/>
            </a:pPr>
            <a:r>
              <a:rPr lang="pt-BR" i="1" dirty="0"/>
              <a:t>Obs. O STF tem julgados em que entende ser possível a aplicação, a depender do caso concreto.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142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Princípio da insignificância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18571" cy="4482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Divergências: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Crimes cometidos por prefeitos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Posse de droga para consumo próprio (STJ afasta; STF tem julgados aceitando; lembrar que o STF julgará a constitucionalidade ou não do tipo)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Manter rádio comunitária clandestina 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404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8F13-B8CF-4BFD-9B26-416DCDD7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GERAL – Aplicação da lei penal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8A4D4-33F3-4C3E-8E5E-FAFD12347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18" y="1817235"/>
            <a:ext cx="7718571" cy="437383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/>
              <a:t>A norma que altera a natureza da ação penal não retroage, salvo para beneficiar o réu. Mesmo nesse caso, porém, exige-se que a denúncia não tenha sido oferecida (caso do estelionato e pacote anticrime)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O princípio da irretroatividade não se aplica para interpretação jurisprudencial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480876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1241</TotalTime>
  <Words>4637</Words>
  <Application>Microsoft Office PowerPoint</Application>
  <PresentationFormat>Widescreen</PresentationFormat>
  <Paragraphs>300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Gill Sans MT</vt:lpstr>
      <vt:lpstr>Times New Roman</vt:lpstr>
      <vt:lpstr>Galeria</vt:lpstr>
      <vt:lpstr>Direito Penal – Revisão de Jurisprudência </vt:lpstr>
      <vt:lpstr>PARTE GERAL – Princípio da insignificância</vt:lpstr>
      <vt:lpstr>PARTE GERAL – Princípio da insignificância</vt:lpstr>
      <vt:lpstr>PARTE GERAL – Princípio da insignificância</vt:lpstr>
      <vt:lpstr>PARTE GERAL – Princípio da insignificância</vt:lpstr>
      <vt:lpstr>PARTE GERAL – Princípio da insignificância</vt:lpstr>
      <vt:lpstr>PARTE GERAL – Princípio da insignificância</vt:lpstr>
      <vt:lpstr>PARTE GERAL – Princípio da insignificância</vt:lpstr>
      <vt:lpstr>PARTE GERAL – Aplicação da lei penal</vt:lpstr>
      <vt:lpstr>PARTE GERAL – Legislação pertinente</vt:lpstr>
      <vt:lpstr>PARTE GERAL – Teoria do crime</vt:lpstr>
      <vt:lpstr>PARTE GERAL – Teoria do crime</vt:lpstr>
      <vt:lpstr>PARTE GERAL – Legislação pertinente</vt:lpstr>
      <vt:lpstr>PARTE GERAL – Legislação pertinente</vt:lpstr>
      <vt:lpstr>PARTE GERAL – Teoria do crime</vt:lpstr>
      <vt:lpstr>PARTE GERAL – Legislação pertinente</vt:lpstr>
      <vt:lpstr>PARTE GERAL – Teoria da pena – Circunstâncias judiciais</vt:lpstr>
      <vt:lpstr>PARTE GERAL – Teoria da pena – Circunstâncias judiciais</vt:lpstr>
      <vt:lpstr>PARTE GERAL – Teoria da pena – Circunstâncias judiciais</vt:lpstr>
      <vt:lpstr>PARTE GERAL – Teoria da pena – Circunstâncias judiciais</vt:lpstr>
      <vt:lpstr>PARTE GERAL – Teoria da pena – Circunstâncias judiciais</vt:lpstr>
      <vt:lpstr>PARTE GERAL – Teoria da pena – Circunstâncias agravantes/atenuantes</vt:lpstr>
      <vt:lpstr>PARTE GERAL – Teoria da pena – Circunstâncias agravantes/atenuantes</vt:lpstr>
      <vt:lpstr>PARTE GERAL – Teoria da pena – Circunstâncias agravantes/atenuantes</vt:lpstr>
      <vt:lpstr>PARTE GERAL – Teoria da pena – Circunstâncias agravantes/atenuantes</vt:lpstr>
      <vt:lpstr>PARTE GERAL – Teoria da pena – Circunstâncias agravantes/atenuantes</vt:lpstr>
      <vt:lpstr>PARTE GERAL – Teoria da pena – Circunstâncias agravantes/atenuantes</vt:lpstr>
      <vt:lpstr>PARTE GERAL – Teoria da pena – MULTA </vt:lpstr>
      <vt:lpstr>PARTE GERAL – Teoria da pena – CONCURSO FORMAL </vt:lpstr>
      <vt:lpstr>PARTE GERAL – Teoria da pena – CRIME CONTINUADO</vt:lpstr>
      <vt:lpstr>PARTE GERAL – Teoria da pena – REGIME INICIAL</vt:lpstr>
      <vt:lpstr>PARTE GERAL – Teoria da pena – PRD</vt:lpstr>
      <vt:lpstr>PARTE GERAL – EFEITOS DA CONDENAÇÃO</vt:lpstr>
      <vt:lpstr>PARTE GERAL – PRESCRIÇÃO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Penal – Revisão de Jurisprudência</dc:title>
  <dc:creator>Thiago</dc:creator>
  <cp:lastModifiedBy>Thiago</cp:lastModifiedBy>
  <cp:revision>11</cp:revision>
  <dcterms:created xsi:type="dcterms:W3CDTF">2021-09-19T23:48:00Z</dcterms:created>
  <dcterms:modified xsi:type="dcterms:W3CDTF">2021-10-06T01:58:20Z</dcterms:modified>
</cp:coreProperties>
</file>