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60" r:id="rId5"/>
    <p:sldId id="258" r:id="rId6"/>
    <p:sldId id="259" r:id="rId7"/>
    <p:sldId id="261" r:id="rId8"/>
    <p:sldId id="263" r:id="rId9"/>
    <p:sldId id="264" r:id="rId10"/>
    <p:sldId id="266" r:id="rId11"/>
    <p:sldId id="267" r:id="rId12"/>
    <p:sldId id="268" r:id="rId13"/>
    <p:sldId id="269" r:id="rId14"/>
    <p:sldId id="270" r:id="rId15"/>
    <p:sldId id="271" r:id="rId16"/>
    <p:sldId id="272" r:id="rId17"/>
    <p:sldId id="273" r:id="rId18"/>
    <p:sldId id="274" r:id="rId19"/>
    <p:sldId id="276" r:id="rId20"/>
    <p:sldId id="275" r:id="rId21"/>
    <p:sldId id="281"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iron Augusto Silva" userId="1e639a511f494d8a" providerId="LiveId" clId="{78674685-CA36-4E52-BF04-8B0E84433EF8}"/>
    <pc:docChg chg="undo custSel addSld delSld modSld">
      <pc:chgData name="Mairon Augusto Silva" userId="1e639a511f494d8a" providerId="LiveId" clId="{78674685-CA36-4E52-BF04-8B0E84433EF8}" dt="2024-03-06T21:51:47.917" v="4957" actId="1076"/>
      <pc:docMkLst>
        <pc:docMk/>
      </pc:docMkLst>
      <pc:sldChg chg="modSp mod">
        <pc:chgData name="Mairon Augusto Silva" userId="1e639a511f494d8a" providerId="LiveId" clId="{78674685-CA36-4E52-BF04-8B0E84433EF8}" dt="2024-03-06T21:39:56.766" v="4919" actId="113"/>
        <pc:sldMkLst>
          <pc:docMk/>
          <pc:sldMk cId="745890534" sldId="263"/>
        </pc:sldMkLst>
        <pc:spChg chg="mod">
          <ac:chgData name="Mairon Augusto Silva" userId="1e639a511f494d8a" providerId="LiveId" clId="{78674685-CA36-4E52-BF04-8B0E84433EF8}" dt="2024-03-06T21:39:56.766" v="4919" actId="113"/>
          <ac:spMkLst>
            <pc:docMk/>
            <pc:sldMk cId="745890534" sldId="263"/>
            <ac:spMk id="3" creationId="{AAC631DE-1963-48CA-84D7-9B1D8807E561}"/>
          </ac:spMkLst>
        </pc:spChg>
      </pc:sldChg>
      <pc:sldChg chg="modSp mod">
        <pc:chgData name="Mairon Augusto Silva" userId="1e639a511f494d8a" providerId="LiveId" clId="{78674685-CA36-4E52-BF04-8B0E84433EF8}" dt="2024-03-06T21:42:30.997" v="4925" actId="113"/>
        <pc:sldMkLst>
          <pc:docMk/>
          <pc:sldMk cId="532737926" sldId="264"/>
        </pc:sldMkLst>
        <pc:spChg chg="mod">
          <ac:chgData name="Mairon Augusto Silva" userId="1e639a511f494d8a" providerId="LiveId" clId="{78674685-CA36-4E52-BF04-8B0E84433EF8}" dt="2024-03-06T21:42:30.997" v="4925" actId="113"/>
          <ac:spMkLst>
            <pc:docMk/>
            <pc:sldMk cId="532737926" sldId="264"/>
            <ac:spMk id="3" creationId="{6BB49C33-AFB5-AFFC-5F35-7599D136A1BD}"/>
          </ac:spMkLst>
        </pc:spChg>
      </pc:sldChg>
      <pc:sldChg chg="del">
        <pc:chgData name="Mairon Augusto Silva" userId="1e639a511f494d8a" providerId="LiveId" clId="{78674685-CA36-4E52-BF04-8B0E84433EF8}" dt="2024-03-06T13:33:12.059" v="2336" actId="2696"/>
        <pc:sldMkLst>
          <pc:docMk/>
          <pc:sldMk cId="2312784226" sldId="265"/>
        </pc:sldMkLst>
      </pc:sldChg>
      <pc:sldChg chg="addSp delSp modSp mod">
        <pc:chgData name="Mairon Augusto Silva" userId="1e639a511f494d8a" providerId="LiveId" clId="{78674685-CA36-4E52-BF04-8B0E84433EF8}" dt="2024-03-06T02:40:52.372" v="6" actId="9405"/>
        <pc:sldMkLst>
          <pc:docMk/>
          <pc:sldMk cId="4092141238" sldId="266"/>
        </pc:sldMkLst>
        <pc:picChg chg="mod">
          <ac:chgData name="Mairon Augusto Silva" userId="1e639a511f494d8a" providerId="LiveId" clId="{78674685-CA36-4E52-BF04-8B0E84433EF8}" dt="2024-03-06T02:40:21.299" v="1" actId="1076"/>
          <ac:picMkLst>
            <pc:docMk/>
            <pc:sldMk cId="4092141238" sldId="266"/>
            <ac:picMk id="5" creationId="{31176199-D2BF-2073-D47E-07F78BB87C3C}"/>
          </ac:picMkLst>
        </pc:picChg>
        <pc:picChg chg="mod">
          <ac:chgData name="Mairon Augusto Silva" userId="1e639a511f494d8a" providerId="LiveId" clId="{78674685-CA36-4E52-BF04-8B0E84433EF8}" dt="2024-03-06T02:40:25.994" v="3" actId="1076"/>
          <ac:picMkLst>
            <pc:docMk/>
            <pc:sldMk cId="4092141238" sldId="266"/>
            <ac:picMk id="6" creationId="{E1C00019-2D1B-82D4-BA33-DCAE30CC29B1}"/>
          </ac:picMkLst>
        </pc:picChg>
        <pc:inkChg chg="add del">
          <ac:chgData name="Mairon Augusto Silva" userId="1e639a511f494d8a" providerId="LiveId" clId="{78674685-CA36-4E52-BF04-8B0E84433EF8}" dt="2024-03-06T02:40:43.899" v="5" actId="9405"/>
          <ac:inkMkLst>
            <pc:docMk/>
            <pc:sldMk cId="4092141238" sldId="266"/>
            <ac:inkMk id="7" creationId="{3DF6191E-67B7-7857-0627-4CB987D6C001}"/>
          </ac:inkMkLst>
        </pc:inkChg>
        <pc:inkChg chg="add">
          <ac:chgData name="Mairon Augusto Silva" userId="1e639a511f494d8a" providerId="LiveId" clId="{78674685-CA36-4E52-BF04-8B0E84433EF8}" dt="2024-03-06T02:40:52.372" v="6" actId="9405"/>
          <ac:inkMkLst>
            <pc:docMk/>
            <pc:sldMk cId="4092141238" sldId="266"/>
            <ac:inkMk id="8" creationId="{EB3E8538-E76F-3664-BB46-E7843311ABA3}"/>
          </ac:inkMkLst>
        </pc:inkChg>
      </pc:sldChg>
      <pc:sldChg chg="modSp mod">
        <pc:chgData name="Mairon Augusto Silva" userId="1e639a511f494d8a" providerId="LiveId" clId="{78674685-CA36-4E52-BF04-8B0E84433EF8}" dt="2024-03-06T12:51:36.753" v="649" actId="123"/>
        <pc:sldMkLst>
          <pc:docMk/>
          <pc:sldMk cId="1850661543" sldId="269"/>
        </pc:sldMkLst>
        <pc:spChg chg="mod">
          <ac:chgData name="Mairon Augusto Silva" userId="1e639a511f494d8a" providerId="LiveId" clId="{78674685-CA36-4E52-BF04-8B0E84433EF8}" dt="2024-03-06T12:23:57.313" v="56" actId="20577"/>
          <ac:spMkLst>
            <pc:docMk/>
            <pc:sldMk cId="1850661543" sldId="269"/>
            <ac:spMk id="2" creationId="{5B89C32C-FAB8-899C-7BFC-94832080D3F0}"/>
          </ac:spMkLst>
        </pc:spChg>
        <pc:spChg chg="mod">
          <ac:chgData name="Mairon Augusto Silva" userId="1e639a511f494d8a" providerId="LiveId" clId="{78674685-CA36-4E52-BF04-8B0E84433EF8}" dt="2024-03-06T12:51:36.753" v="649" actId="123"/>
          <ac:spMkLst>
            <pc:docMk/>
            <pc:sldMk cId="1850661543" sldId="269"/>
            <ac:spMk id="3" creationId="{2CFE541F-6D68-6242-6418-E90EF6C8BF91}"/>
          </ac:spMkLst>
        </pc:spChg>
      </pc:sldChg>
      <pc:sldChg chg="addSp modSp mod">
        <pc:chgData name="Mairon Augusto Silva" userId="1e639a511f494d8a" providerId="LiveId" clId="{78674685-CA36-4E52-BF04-8B0E84433EF8}" dt="2024-03-06T13:33:37.721" v="2339" actId="1076"/>
        <pc:sldMkLst>
          <pc:docMk/>
          <pc:sldMk cId="1728151244" sldId="270"/>
        </pc:sldMkLst>
        <pc:spChg chg="mod">
          <ac:chgData name="Mairon Augusto Silva" userId="1e639a511f494d8a" providerId="LiveId" clId="{78674685-CA36-4E52-BF04-8B0E84433EF8}" dt="2024-03-06T12:53:49.030" v="683" actId="20577"/>
          <ac:spMkLst>
            <pc:docMk/>
            <pc:sldMk cId="1728151244" sldId="270"/>
            <ac:spMk id="2" creationId="{AC2D5E69-1FCB-CB80-FF0A-9C3E0F523C2C}"/>
          </ac:spMkLst>
        </pc:spChg>
        <pc:spChg chg="mod">
          <ac:chgData name="Mairon Augusto Silva" userId="1e639a511f494d8a" providerId="LiveId" clId="{78674685-CA36-4E52-BF04-8B0E84433EF8}" dt="2024-03-06T13:04:06.356" v="1424" actId="14100"/>
          <ac:spMkLst>
            <pc:docMk/>
            <pc:sldMk cId="1728151244" sldId="270"/>
            <ac:spMk id="3" creationId="{FBC150D8-DDDB-10AB-ABCB-14B9AACAB967}"/>
          </ac:spMkLst>
        </pc:spChg>
        <pc:picChg chg="add mod">
          <ac:chgData name="Mairon Augusto Silva" userId="1e639a511f494d8a" providerId="LiveId" clId="{78674685-CA36-4E52-BF04-8B0E84433EF8}" dt="2024-03-06T13:33:37.721" v="2339" actId="1076"/>
          <ac:picMkLst>
            <pc:docMk/>
            <pc:sldMk cId="1728151244" sldId="270"/>
            <ac:picMk id="4" creationId="{441EB708-CE61-7602-F3C2-680C8532DEE3}"/>
          </ac:picMkLst>
        </pc:picChg>
      </pc:sldChg>
      <pc:sldChg chg="modSp mod">
        <pc:chgData name="Mairon Augusto Silva" userId="1e639a511f494d8a" providerId="LiveId" clId="{78674685-CA36-4E52-BF04-8B0E84433EF8}" dt="2024-03-06T13:32:38.222" v="2335" actId="123"/>
        <pc:sldMkLst>
          <pc:docMk/>
          <pc:sldMk cId="411675236" sldId="271"/>
        </pc:sldMkLst>
        <pc:spChg chg="mod">
          <ac:chgData name="Mairon Augusto Silva" userId="1e639a511f494d8a" providerId="LiveId" clId="{78674685-CA36-4E52-BF04-8B0E84433EF8}" dt="2024-03-06T13:04:43.091" v="1425" actId="14100"/>
          <ac:spMkLst>
            <pc:docMk/>
            <pc:sldMk cId="411675236" sldId="271"/>
            <ac:spMk id="2" creationId="{17592B1F-676A-21F3-6F1E-D7464C7EF8BF}"/>
          </ac:spMkLst>
        </pc:spChg>
        <pc:spChg chg="mod">
          <ac:chgData name="Mairon Augusto Silva" userId="1e639a511f494d8a" providerId="LiveId" clId="{78674685-CA36-4E52-BF04-8B0E84433EF8}" dt="2024-03-06T13:32:38.222" v="2335" actId="123"/>
          <ac:spMkLst>
            <pc:docMk/>
            <pc:sldMk cId="411675236" sldId="271"/>
            <ac:spMk id="3" creationId="{CC9D8E3E-CCF9-486E-8CDE-74EC924B02A4}"/>
          </ac:spMkLst>
        </pc:spChg>
      </pc:sldChg>
      <pc:sldChg chg="modSp mod">
        <pc:chgData name="Mairon Augusto Silva" userId="1e639a511f494d8a" providerId="LiveId" clId="{78674685-CA36-4E52-BF04-8B0E84433EF8}" dt="2024-03-06T13:32:31.781" v="2334" actId="123"/>
        <pc:sldMkLst>
          <pc:docMk/>
          <pc:sldMk cId="3030742572" sldId="272"/>
        </pc:sldMkLst>
        <pc:spChg chg="mod">
          <ac:chgData name="Mairon Augusto Silva" userId="1e639a511f494d8a" providerId="LiveId" clId="{78674685-CA36-4E52-BF04-8B0E84433EF8}" dt="2024-03-06T13:32:31.781" v="2334" actId="123"/>
          <ac:spMkLst>
            <pc:docMk/>
            <pc:sldMk cId="3030742572" sldId="272"/>
            <ac:spMk id="3" creationId="{1BB183B3-5A1E-7814-92FF-A09C11A52D32}"/>
          </ac:spMkLst>
        </pc:spChg>
      </pc:sldChg>
      <pc:sldChg chg="addSp modSp mod">
        <pc:chgData name="Mairon Augusto Silva" userId="1e639a511f494d8a" providerId="LiveId" clId="{78674685-CA36-4E52-BF04-8B0E84433EF8}" dt="2024-03-06T13:33:54.072" v="2342" actId="1076"/>
        <pc:sldMkLst>
          <pc:docMk/>
          <pc:sldMk cId="3465750763" sldId="273"/>
        </pc:sldMkLst>
        <pc:spChg chg="mod">
          <ac:chgData name="Mairon Augusto Silva" userId="1e639a511f494d8a" providerId="LiveId" clId="{78674685-CA36-4E52-BF04-8B0E84433EF8}" dt="2024-03-06T13:32:24.839" v="2333" actId="123"/>
          <ac:spMkLst>
            <pc:docMk/>
            <pc:sldMk cId="3465750763" sldId="273"/>
            <ac:spMk id="3" creationId="{399ADF84-1EFF-D455-5B41-72616D873408}"/>
          </ac:spMkLst>
        </pc:spChg>
        <pc:picChg chg="add mod">
          <ac:chgData name="Mairon Augusto Silva" userId="1e639a511f494d8a" providerId="LiveId" clId="{78674685-CA36-4E52-BF04-8B0E84433EF8}" dt="2024-03-06T13:33:54.072" v="2342" actId="1076"/>
          <ac:picMkLst>
            <pc:docMk/>
            <pc:sldMk cId="3465750763" sldId="273"/>
            <ac:picMk id="4" creationId="{57318A43-F83A-42C3-EBA9-F4FAB87BE54E}"/>
          </ac:picMkLst>
        </pc:picChg>
      </pc:sldChg>
      <pc:sldChg chg="modSp mod">
        <pc:chgData name="Mairon Augusto Silva" userId="1e639a511f494d8a" providerId="LiveId" clId="{78674685-CA36-4E52-BF04-8B0E84433EF8}" dt="2024-03-06T14:51:49.362" v="2733" actId="113"/>
        <pc:sldMkLst>
          <pc:docMk/>
          <pc:sldMk cId="2847123416" sldId="274"/>
        </pc:sldMkLst>
        <pc:spChg chg="mod">
          <ac:chgData name="Mairon Augusto Silva" userId="1e639a511f494d8a" providerId="LiveId" clId="{78674685-CA36-4E52-BF04-8B0E84433EF8}" dt="2024-03-06T14:51:49.362" v="2733" actId="113"/>
          <ac:spMkLst>
            <pc:docMk/>
            <pc:sldMk cId="2847123416" sldId="274"/>
            <ac:spMk id="3" creationId="{4143407A-F8A7-1BAF-2E10-AADA8AE29372}"/>
          </ac:spMkLst>
        </pc:spChg>
      </pc:sldChg>
      <pc:sldChg chg="modSp mod">
        <pc:chgData name="Mairon Augusto Silva" userId="1e639a511f494d8a" providerId="LiveId" clId="{78674685-CA36-4E52-BF04-8B0E84433EF8}" dt="2024-03-06T15:14:02.550" v="3175" actId="20577"/>
        <pc:sldMkLst>
          <pc:docMk/>
          <pc:sldMk cId="720393681" sldId="275"/>
        </pc:sldMkLst>
        <pc:spChg chg="mod">
          <ac:chgData name="Mairon Augusto Silva" userId="1e639a511f494d8a" providerId="LiveId" clId="{78674685-CA36-4E52-BF04-8B0E84433EF8}" dt="2024-03-06T15:04:02.336" v="2884" actId="20577"/>
          <ac:spMkLst>
            <pc:docMk/>
            <pc:sldMk cId="720393681" sldId="275"/>
            <ac:spMk id="2" creationId="{18D34CE4-5AC3-29D5-88C7-D7856316FFED}"/>
          </ac:spMkLst>
        </pc:spChg>
        <pc:spChg chg="mod">
          <ac:chgData name="Mairon Augusto Silva" userId="1e639a511f494d8a" providerId="LiveId" clId="{78674685-CA36-4E52-BF04-8B0E84433EF8}" dt="2024-03-06T15:14:02.550" v="3175" actId="20577"/>
          <ac:spMkLst>
            <pc:docMk/>
            <pc:sldMk cId="720393681" sldId="275"/>
            <ac:spMk id="3" creationId="{13FA93AE-21DA-F12A-4268-E6B258405204}"/>
          </ac:spMkLst>
        </pc:spChg>
      </pc:sldChg>
      <pc:sldChg chg="modSp mod">
        <pc:chgData name="Mairon Augusto Silva" userId="1e639a511f494d8a" providerId="LiveId" clId="{78674685-CA36-4E52-BF04-8B0E84433EF8}" dt="2024-03-06T15:03:31.180" v="2837" actId="27636"/>
        <pc:sldMkLst>
          <pc:docMk/>
          <pc:sldMk cId="2727244870" sldId="276"/>
        </pc:sldMkLst>
        <pc:spChg chg="mod">
          <ac:chgData name="Mairon Augusto Silva" userId="1e639a511f494d8a" providerId="LiveId" clId="{78674685-CA36-4E52-BF04-8B0E84433EF8}" dt="2024-03-06T15:03:31.180" v="2837" actId="27636"/>
          <ac:spMkLst>
            <pc:docMk/>
            <pc:sldMk cId="2727244870" sldId="276"/>
            <ac:spMk id="3" creationId="{E6E3F3CB-398C-31C8-BD9E-B24C6685FA84}"/>
          </ac:spMkLst>
        </pc:spChg>
      </pc:sldChg>
      <pc:sldChg chg="new del">
        <pc:chgData name="Mairon Augusto Silva" userId="1e639a511f494d8a" providerId="LiveId" clId="{78674685-CA36-4E52-BF04-8B0E84433EF8}" dt="2024-03-06T14:49:10.397" v="2344" actId="2696"/>
        <pc:sldMkLst>
          <pc:docMk/>
          <pc:sldMk cId="420416291" sldId="277"/>
        </pc:sldMkLst>
      </pc:sldChg>
      <pc:sldChg chg="addSp delSp modSp new mod">
        <pc:chgData name="Mairon Augusto Silva" userId="1e639a511f494d8a" providerId="LiveId" clId="{78674685-CA36-4E52-BF04-8B0E84433EF8}" dt="2024-03-06T15:52:36.114" v="4912" actId="20577"/>
        <pc:sldMkLst>
          <pc:docMk/>
          <pc:sldMk cId="2619379506" sldId="277"/>
        </pc:sldMkLst>
        <pc:spChg chg="mod">
          <ac:chgData name="Mairon Augusto Silva" userId="1e639a511f494d8a" providerId="LiveId" clId="{78674685-CA36-4E52-BF04-8B0E84433EF8}" dt="2024-03-06T15:14:14.651" v="3215" actId="20577"/>
          <ac:spMkLst>
            <pc:docMk/>
            <pc:sldMk cId="2619379506" sldId="277"/>
            <ac:spMk id="2" creationId="{CD2BA957-D8A0-59C1-9051-386383A46235}"/>
          </ac:spMkLst>
        </pc:spChg>
        <pc:spChg chg="del">
          <ac:chgData name="Mairon Augusto Silva" userId="1e639a511f494d8a" providerId="LiveId" clId="{78674685-CA36-4E52-BF04-8B0E84433EF8}" dt="2024-03-06T15:16:04.661" v="3216" actId="1032"/>
          <ac:spMkLst>
            <pc:docMk/>
            <pc:sldMk cId="2619379506" sldId="277"/>
            <ac:spMk id="3" creationId="{A29FD4B6-A030-D4A2-5C61-499000B8771A}"/>
          </ac:spMkLst>
        </pc:spChg>
        <pc:graphicFrameChg chg="add mod modGraphic">
          <ac:chgData name="Mairon Augusto Silva" userId="1e639a511f494d8a" providerId="LiveId" clId="{78674685-CA36-4E52-BF04-8B0E84433EF8}" dt="2024-03-06T15:37:00.794" v="3507"/>
          <ac:graphicFrameMkLst>
            <pc:docMk/>
            <pc:sldMk cId="2619379506" sldId="277"/>
            <ac:graphicFrameMk id="4" creationId="{8B96DE3D-F81C-EEE3-C3A9-BD635638E2FE}"/>
          </ac:graphicFrameMkLst>
        </pc:graphicFrameChg>
        <pc:graphicFrameChg chg="add del mod modGraphic">
          <ac:chgData name="Mairon Augusto Silva" userId="1e639a511f494d8a" providerId="LiveId" clId="{78674685-CA36-4E52-BF04-8B0E84433EF8}" dt="2024-03-06T15:18:56.075" v="3307" actId="1032"/>
          <ac:graphicFrameMkLst>
            <pc:docMk/>
            <pc:sldMk cId="2619379506" sldId="277"/>
            <ac:graphicFrameMk id="5" creationId="{CC57C62A-8DBE-0655-5610-2EBAE4846D43}"/>
          </ac:graphicFrameMkLst>
        </pc:graphicFrameChg>
        <pc:graphicFrameChg chg="add mod modGraphic">
          <ac:chgData name="Mairon Augusto Silva" userId="1e639a511f494d8a" providerId="LiveId" clId="{78674685-CA36-4E52-BF04-8B0E84433EF8}" dt="2024-03-06T15:52:36.114" v="4912" actId="20577"/>
          <ac:graphicFrameMkLst>
            <pc:docMk/>
            <pc:sldMk cId="2619379506" sldId="277"/>
            <ac:graphicFrameMk id="6" creationId="{709DC746-7F55-CA21-9335-E9C209249BEB}"/>
          </ac:graphicFrameMkLst>
        </pc:graphicFrameChg>
      </pc:sldChg>
      <pc:sldChg chg="modSp new mod">
        <pc:chgData name="Mairon Augusto Silva" userId="1e639a511f494d8a" providerId="LiveId" clId="{78674685-CA36-4E52-BF04-8B0E84433EF8}" dt="2024-03-06T15:50:29.362" v="4910" actId="20577"/>
        <pc:sldMkLst>
          <pc:docMk/>
          <pc:sldMk cId="3843857020" sldId="278"/>
        </pc:sldMkLst>
        <pc:spChg chg="mod">
          <ac:chgData name="Mairon Augusto Silva" userId="1e639a511f494d8a" providerId="LiveId" clId="{78674685-CA36-4E52-BF04-8B0E84433EF8}" dt="2024-03-06T15:38:46.203" v="3528" actId="20577"/>
          <ac:spMkLst>
            <pc:docMk/>
            <pc:sldMk cId="3843857020" sldId="278"/>
            <ac:spMk id="2" creationId="{47D05EC1-D24B-84BF-A980-5599EC6D7ED6}"/>
          </ac:spMkLst>
        </pc:spChg>
        <pc:spChg chg="mod">
          <ac:chgData name="Mairon Augusto Silva" userId="1e639a511f494d8a" providerId="LiveId" clId="{78674685-CA36-4E52-BF04-8B0E84433EF8}" dt="2024-03-06T15:50:29.362" v="4910" actId="20577"/>
          <ac:spMkLst>
            <pc:docMk/>
            <pc:sldMk cId="3843857020" sldId="278"/>
            <ac:spMk id="3" creationId="{2E3A3E7E-4955-33F2-FEAF-BBD2FCB29F00}"/>
          </ac:spMkLst>
        </pc:spChg>
      </pc:sldChg>
      <pc:sldChg chg="modSp new mod">
        <pc:chgData name="Mairon Augusto Silva" userId="1e639a511f494d8a" providerId="LiveId" clId="{78674685-CA36-4E52-BF04-8B0E84433EF8}" dt="2024-03-06T15:47:28.259" v="4566" actId="20577"/>
        <pc:sldMkLst>
          <pc:docMk/>
          <pc:sldMk cId="1538882422" sldId="279"/>
        </pc:sldMkLst>
        <pc:spChg chg="mod">
          <ac:chgData name="Mairon Augusto Silva" userId="1e639a511f494d8a" providerId="LiveId" clId="{78674685-CA36-4E52-BF04-8B0E84433EF8}" dt="2024-03-06T15:44:14.426" v="4134" actId="20577"/>
          <ac:spMkLst>
            <pc:docMk/>
            <pc:sldMk cId="1538882422" sldId="279"/>
            <ac:spMk id="2" creationId="{CC4D0FE7-2D77-3D19-38D0-2BB67429A788}"/>
          </ac:spMkLst>
        </pc:spChg>
        <pc:spChg chg="mod">
          <ac:chgData name="Mairon Augusto Silva" userId="1e639a511f494d8a" providerId="LiveId" clId="{78674685-CA36-4E52-BF04-8B0E84433EF8}" dt="2024-03-06T15:47:28.259" v="4566" actId="20577"/>
          <ac:spMkLst>
            <pc:docMk/>
            <pc:sldMk cId="1538882422" sldId="279"/>
            <ac:spMk id="3" creationId="{F98339CC-C9D8-E619-DD33-65A48D036A75}"/>
          </ac:spMkLst>
        </pc:spChg>
      </pc:sldChg>
      <pc:sldChg chg="modSp new mod">
        <pc:chgData name="Mairon Augusto Silva" userId="1e639a511f494d8a" providerId="LiveId" clId="{78674685-CA36-4E52-BF04-8B0E84433EF8}" dt="2024-03-06T15:50:08.189" v="4869" actId="20577"/>
        <pc:sldMkLst>
          <pc:docMk/>
          <pc:sldMk cId="748925238" sldId="280"/>
        </pc:sldMkLst>
        <pc:spChg chg="mod">
          <ac:chgData name="Mairon Augusto Silva" userId="1e639a511f494d8a" providerId="LiveId" clId="{78674685-CA36-4E52-BF04-8B0E84433EF8}" dt="2024-03-06T15:47:37.100" v="4588" actId="20577"/>
          <ac:spMkLst>
            <pc:docMk/>
            <pc:sldMk cId="748925238" sldId="280"/>
            <ac:spMk id="2" creationId="{70BC9DB7-8460-3BC6-7F2B-E10271933AF1}"/>
          </ac:spMkLst>
        </pc:spChg>
        <pc:spChg chg="mod">
          <ac:chgData name="Mairon Augusto Silva" userId="1e639a511f494d8a" providerId="LiveId" clId="{78674685-CA36-4E52-BF04-8B0E84433EF8}" dt="2024-03-06T15:50:08.189" v="4869" actId="20577"/>
          <ac:spMkLst>
            <pc:docMk/>
            <pc:sldMk cId="748925238" sldId="280"/>
            <ac:spMk id="3" creationId="{608F4D86-0FFA-A4D1-598F-2EB0AA5B90E8}"/>
          </ac:spMkLst>
        </pc:spChg>
      </pc:sldChg>
      <pc:sldChg chg="modSp new mod">
        <pc:chgData name="Mairon Augusto Silva" userId="1e639a511f494d8a" providerId="LiveId" clId="{78674685-CA36-4E52-BF04-8B0E84433EF8}" dt="2024-03-06T21:51:47.917" v="4957" actId="1076"/>
        <pc:sldMkLst>
          <pc:docMk/>
          <pc:sldMk cId="2719441008" sldId="281"/>
        </pc:sldMkLst>
        <pc:spChg chg="mod">
          <ac:chgData name="Mairon Augusto Silva" userId="1e639a511f494d8a" providerId="LiveId" clId="{78674685-CA36-4E52-BF04-8B0E84433EF8}" dt="2024-03-06T21:51:47.917" v="4957" actId="1076"/>
          <ac:spMkLst>
            <pc:docMk/>
            <pc:sldMk cId="2719441008" sldId="281"/>
            <ac:spMk id="2" creationId="{6CB329E4-4F08-51F4-972F-6B2D91B49A28}"/>
          </ac:spMkLst>
        </pc:spChg>
        <pc:spChg chg="mod">
          <ac:chgData name="Mairon Augusto Silva" userId="1e639a511f494d8a" providerId="LiveId" clId="{78674685-CA36-4E52-BF04-8B0E84433EF8}" dt="2024-03-06T21:51:34.650" v="4954" actId="14100"/>
          <ac:spMkLst>
            <pc:docMk/>
            <pc:sldMk cId="2719441008" sldId="281"/>
            <ac:spMk id="3" creationId="{52EB084A-1A30-BE5D-ACD8-3BFEE587807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BBEA9E-A637-4F88-9EBF-FDEF1287F1DF}" type="doc">
      <dgm:prSet loTypeId="urn:microsoft.com/office/officeart/2008/layout/HorizontalMultiLevelHierarchy" loCatId="hierarchy" qsTypeId="urn:microsoft.com/office/officeart/2005/8/quickstyle/simple1" qsCatId="simple" csTypeId="urn:microsoft.com/office/officeart/2005/8/colors/accent3_5" csCatId="accent3" phldr="1"/>
      <dgm:spPr/>
      <dgm:t>
        <a:bodyPr/>
        <a:lstStyle/>
        <a:p>
          <a:endParaRPr lang="pt-BR"/>
        </a:p>
      </dgm:t>
    </dgm:pt>
    <dgm:pt modelId="{9AEDE855-6C89-48FF-8319-905B4487E870}">
      <dgm:prSet phldrT="[Texto]"/>
      <dgm:spPr/>
      <dgm:t>
        <a:bodyPr/>
        <a:lstStyle/>
        <a:p>
          <a:r>
            <a:rPr lang="pt-BR" dirty="0"/>
            <a:t>Competência Comum</a:t>
          </a:r>
        </a:p>
      </dgm:t>
    </dgm:pt>
    <dgm:pt modelId="{0CDA67CB-5C7B-472F-8B7D-E7287E427767}" type="parTrans" cxnId="{4639EF59-047C-4654-8C15-D4A3E2360095}">
      <dgm:prSet/>
      <dgm:spPr/>
      <dgm:t>
        <a:bodyPr/>
        <a:lstStyle/>
        <a:p>
          <a:endParaRPr lang="pt-BR"/>
        </a:p>
      </dgm:t>
    </dgm:pt>
    <dgm:pt modelId="{67EEB38F-9D02-49AB-B187-CE4196899F44}" type="sibTrans" cxnId="{4639EF59-047C-4654-8C15-D4A3E2360095}">
      <dgm:prSet/>
      <dgm:spPr/>
      <dgm:t>
        <a:bodyPr/>
        <a:lstStyle/>
        <a:p>
          <a:endParaRPr lang="pt-BR"/>
        </a:p>
      </dgm:t>
    </dgm:pt>
    <dgm:pt modelId="{FFA6A639-94A6-455A-A11C-BCE5EB202B57}">
      <dgm:prSet phldrT="[Texto]"/>
      <dgm:spPr/>
      <dgm:t>
        <a:bodyPr/>
        <a:lstStyle/>
        <a:p>
          <a:r>
            <a:rPr lang="pt-BR" dirty="0"/>
            <a:t>Impostos</a:t>
          </a:r>
        </a:p>
      </dgm:t>
    </dgm:pt>
    <dgm:pt modelId="{D0CAD735-51D6-4CA1-9DE4-61DC3162C284}" type="parTrans" cxnId="{0E38EF39-B04D-415E-925E-6F82F70925CF}">
      <dgm:prSet/>
      <dgm:spPr/>
      <dgm:t>
        <a:bodyPr/>
        <a:lstStyle/>
        <a:p>
          <a:endParaRPr lang="pt-BR"/>
        </a:p>
      </dgm:t>
    </dgm:pt>
    <dgm:pt modelId="{B996381C-8203-4890-8DEF-DE7E4743F63A}" type="sibTrans" cxnId="{0E38EF39-B04D-415E-925E-6F82F70925CF}">
      <dgm:prSet/>
      <dgm:spPr/>
      <dgm:t>
        <a:bodyPr/>
        <a:lstStyle/>
        <a:p>
          <a:endParaRPr lang="pt-BR"/>
        </a:p>
      </dgm:t>
    </dgm:pt>
    <dgm:pt modelId="{4098750A-77F3-48CE-8630-0852ACD80CBC}">
      <dgm:prSet phldrT="[Texto]"/>
      <dgm:spPr/>
      <dgm:t>
        <a:bodyPr/>
        <a:lstStyle/>
        <a:p>
          <a:r>
            <a:rPr lang="pt-BR" dirty="0"/>
            <a:t>Taxas</a:t>
          </a:r>
        </a:p>
      </dgm:t>
    </dgm:pt>
    <dgm:pt modelId="{169A7FAE-87F1-4C97-A8C2-2AC2FE9D1D7A}" type="parTrans" cxnId="{7286A2E8-85D1-4F22-BC87-58DE9A553AB2}">
      <dgm:prSet/>
      <dgm:spPr/>
      <dgm:t>
        <a:bodyPr/>
        <a:lstStyle/>
        <a:p>
          <a:endParaRPr lang="pt-BR"/>
        </a:p>
      </dgm:t>
    </dgm:pt>
    <dgm:pt modelId="{AD37CD6B-F41C-4B6D-8369-5E7BDEB3B57C}" type="sibTrans" cxnId="{7286A2E8-85D1-4F22-BC87-58DE9A553AB2}">
      <dgm:prSet/>
      <dgm:spPr/>
      <dgm:t>
        <a:bodyPr/>
        <a:lstStyle/>
        <a:p>
          <a:endParaRPr lang="pt-BR"/>
        </a:p>
      </dgm:t>
    </dgm:pt>
    <dgm:pt modelId="{681E8E7D-7D1A-4CF4-BFF8-1B9B61F60D02}">
      <dgm:prSet phldrT="[Texto]"/>
      <dgm:spPr/>
      <dgm:t>
        <a:bodyPr/>
        <a:lstStyle/>
        <a:p>
          <a:r>
            <a:rPr lang="pt-BR" dirty="0"/>
            <a:t>Contribuições de Melhoria</a:t>
          </a:r>
        </a:p>
      </dgm:t>
    </dgm:pt>
    <dgm:pt modelId="{97C95EA4-AEB1-4A7F-90BA-50BB466CA071}" type="parTrans" cxnId="{55E6A036-0883-431F-9098-C2D6F1BA89D9}">
      <dgm:prSet/>
      <dgm:spPr/>
      <dgm:t>
        <a:bodyPr/>
        <a:lstStyle/>
        <a:p>
          <a:endParaRPr lang="pt-BR"/>
        </a:p>
      </dgm:t>
    </dgm:pt>
    <dgm:pt modelId="{EA063820-7A68-4607-8F88-6B3CC0D516D2}" type="sibTrans" cxnId="{55E6A036-0883-431F-9098-C2D6F1BA89D9}">
      <dgm:prSet/>
      <dgm:spPr/>
      <dgm:t>
        <a:bodyPr/>
        <a:lstStyle/>
        <a:p>
          <a:endParaRPr lang="pt-BR"/>
        </a:p>
      </dgm:t>
    </dgm:pt>
    <dgm:pt modelId="{A3D9674B-26CF-4933-A3DE-F74F776B2629}" type="pres">
      <dgm:prSet presAssocID="{11BBEA9E-A637-4F88-9EBF-FDEF1287F1DF}" presName="Name0" presStyleCnt="0">
        <dgm:presLayoutVars>
          <dgm:chPref val="1"/>
          <dgm:dir/>
          <dgm:animOne val="branch"/>
          <dgm:animLvl val="lvl"/>
          <dgm:resizeHandles val="exact"/>
        </dgm:presLayoutVars>
      </dgm:prSet>
      <dgm:spPr/>
    </dgm:pt>
    <dgm:pt modelId="{8FFB1276-1A51-4459-88D7-F4BD25E46384}" type="pres">
      <dgm:prSet presAssocID="{9AEDE855-6C89-48FF-8319-905B4487E870}" presName="root1" presStyleCnt="0"/>
      <dgm:spPr/>
    </dgm:pt>
    <dgm:pt modelId="{C458C5BF-A408-4B91-9318-35E26D6CBF90}" type="pres">
      <dgm:prSet presAssocID="{9AEDE855-6C89-48FF-8319-905B4487E870}" presName="LevelOneTextNode" presStyleLbl="node0" presStyleIdx="0" presStyleCnt="1" custAng="0" custScaleX="46873" custScaleY="50204" custLinFactX="-194991" custLinFactNeighborX="-200000">
        <dgm:presLayoutVars>
          <dgm:chPref val="3"/>
        </dgm:presLayoutVars>
      </dgm:prSet>
      <dgm:spPr/>
    </dgm:pt>
    <dgm:pt modelId="{6D79CB68-534D-4010-A9B5-F07912D10027}" type="pres">
      <dgm:prSet presAssocID="{9AEDE855-6C89-48FF-8319-905B4487E870}" presName="level2hierChild" presStyleCnt="0"/>
      <dgm:spPr/>
    </dgm:pt>
    <dgm:pt modelId="{FB7E8AF0-B3A7-4F7C-A7A0-801983ABBA78}" type="pres">
      <dgm:prSet presAssocID="{D0CAD735-51D6-4CA1-9DE4-61DC3162C284}" presName="conn2-1" presStyleLbl="parChTrans1D2" presStyleIdx="0" presStyleCnt="3"/>
      <dgm:spPr/>
    </dgm:pt>
    <dgm:pt modelId="{4279AAD4-936A-4995-B93B-C30FA83A5BBB}" type="pres">
      <dgm:prSet presAssocID="{D0CAD735-51D6-4CA1-9DE4-61DC3162C284}" presName="connTx" presStyleLbl="parChTrans1D2" presStyleIdx="0" presStyleCnt="3"/>
      <dgm:spPr/>
    </dgm:pt>
    <dgm:pt modelId="{B04DC795-6760-498C-BD2E-7CFF2CC86373}" type="pres">
      <dgm:prSet presAssocID="{FFA6A639-94A6-455A-A11C-BCE5EB202B57}" presName="root2" presStyleCnt="0"/>
      <dgm:spPr/>
    </dgm:pt>
    <dgm:pt modelId="{E4D157B7-56D2-48C0-8A46-9BF253952803}" type="pres">
      <dgm:prSet presAssocID="{FFA6A639-94A6-455A-A11C-BCE5EB202B57}" presName="LevelTwoTextNode" presStyleLbl="node2" presStyleIdx="0" presStyleCnt="3" custScaleX="64499" custScaleY="46537" custLinFactNeighborX="-90208" custLinFactNeighborY="10814">
        <dgm:presLayoutVars>
          <dgm:chPref val="3"/>
        </dgm:presLayoutVars>
      </dgm:prSet>
      <dgm:spPr/>
    </dgm:pt>
    <dgm:pt modelId="{618F54AA-4F12-43D0-BA53-8CFA7A95680A}" type="pres">
      <dgm:prSet presAssocID="{FFA6A639-94A6-455A-A11C-BCE5EB202B57}" presName="level3hierChild" presStyleCnt="0"/>
      <dgm:spPr/>
    </dgm:pt>
    <dgm:pt modelId="{581C7328-7889-4D19-B4B4-2856EC43A95F}" type="pres">
      <dgm:prSet presAssocID="{169A7FAE-87F1-4C97-A8C2-2AC2FE9D1D7A}" presName="conn2-1" presStyleLbl="parChTrans1D2" presStyleIdx="1" presStyleCnt="3"/>
      <dgm:spPr/>
    </dgm:pt>
    <dgm:pt modelId="{5E31B635-E576-4676-91FD-4F6F703A735F}" type="pres">
      <dgm:prSet presAssocID="{169A7FAE-87F1-4C97-A8C2-2AC2FE9D1D7A}" presName="connTx" presStyleLbl="parChTrans1D2" presStyleIdx="1" presStyleCnt="3"/>
      <dgm:spPr/>
    </dgm:pt>
    <dgm:pt modelId="{473751FD-4457-495D-89E9-D99EB6B0F560}" type="pres">
      <dgm:prSet presAssocID="{4098750A-77F3-48CE-8630-0852ACD80CBC}" presName="root2" presStyleCnt="0"/>
      <dgm:spPr/>
    </dgm:pt>
    <dgm:pt modelId="{5E6D952D-5948-4E4D-9DAB-456B80CBDDBD}" type="pres">
      <dgm:prSet presAssocID="{4098750A-77F3-48CE-8630-0852ACD80CBC}" presName="LevelTwoTextNode" presStyleLbl="node2" presStyleIdx="1" presStyleCnt="3" custScaleX="63308" custScaleY="45701" custLinFactNeighborX="-89017" custLinFactNeighborY="11763">
        <dgm:presLayoutVars>
          <dgm:chPref val="3"/>
        </dgm:presLayoutVars>
      </dgm:prSet>
      <dgm:spPr/>
    </dgm:pt>
    <dgm:pt modelId="{DDF09C97-B265-476C-82A0-E9869689119B}" type="pres">
      <dgm:prSet presAssocID="{4098750A-77F3-48CE-8630-0852ACD80CBC}" presName="level3hierChild" presStyleCnt="0"/>
      <dgm:spPr/>
    </dgm:pt>
    <dgm:pt modelId="{4AA60136-E0A5-4465-AC7F-B01C5E6B4C0B}" type="pres">
      <dgm:prSet presAssocID="{97C95EA4-AEB1-4A7F-90BA-50BB466CA071}" presName="conn2-1" presStyleLbl="parChTrans1D2" presStyleIdx="2" presStyleCnt="3"/>
      <dgm:spPr/>
    </dgm:pt>
    <dgm:pt modelId="{53B89D5F-972C-4BB5-83D6-9BE67E3CB9D4}" type="pres">
      <dgm:prSet presAssocID="{97C95EA4-AEB1-4A7F-90BA-50BB466CA071}" presName="connTx" presStyleLbl="parChTrans1D2" presStyleIdx="2" presStyleCnt="3"/>
      <dgm:spPr/>
    </dgm:pt>
    <dgm:pt modelId="{0E4EBC01-22A7-41EB-BF81-53F2E1D2CB07}" type="pres">
      <dgm:prSet presAssocID="{681E8E7D-7D1A-4CF4-BFF8-1B9B61F60D02}" presName="root2" presStyleCnt="0"/>
      <dgm:spPr/>
    </dgm:pt>
    <dgm:pt modelId="{F47CBB12-5D06-467D-B2AE-ABA58F2A2088}" type="pres">
      <dgm:prSet presAssocID="{681E8E7D-7D1A-4CF4-BFF8-1B9B61F60D02}" presName="LevelTwoTextNode" presStyleLbl="node2" presStyleIdx="2" presStyleCnt="3" custScaleX="84130" custScaleY="47029" custLinFactNeighborX="-96546" custLinFactNeighborY="6969">
        <dgm:presLayoutVars>
          <dgm:chPref val="3"/>
        </dgm:presLayoutVars>
      </dgm:prSet>
      <dgm:spPr/>
    </dgm:pt>
    <dgm:pt modelId="{7D0A8AE5-234F-45AE-93D9-225909FF8877}" type="pres">
      <dgm:prSet presAssocID="{681E8E7D-7D1A-4CF4-BFF8-1B9B61F60D02}" presName="level3hierChild" presStyleCnt="0"/>
      <dgm:spPr/>
    </dgm:pt>
  </dgm:ptLst>
  <dgm:cxnLst>
    <dgm:cxn modelId="{698DDF01-4EAC-4703-8CC7-C4637D560B95}" type="presOf" srcId="{4098750A-77F3-48CE-8630-0852ACD80CBC}" destId="{5E6D952D-5948-4E4D-9DAB-456B80CBDDBD}" srcOrd="0" destOrd="0" presId="urn:microsoft.com/office/officeart/2008/layout/HorizontalMultiLevelHierarchy"/>
    <dgm:cxn modelId="{AE402012-4223-4506-BA75-C47661597413}" type="presOf" srcId="{D0CAD735-51D6-4CA1-9DE4-61DC3162C284}" destId="{FB7E8AF0-B3A7-4F7C-A7A0-801983ABBA78}" srcOrd="0" destOrd="0" presId="urn:microsoft.com/office/officeart/2008/layout/HorizontalMultiLevelHierarchy"/>
    <dgm:cxn modelId="{E5CC6715-293A-45A7-BBC9-010AD3ABEA6E}" type="presOf" srcId="{97C95EA4-AEB1-4A7F-90BA-50BB466CA071}" destId="{53B89D5F-972C-4BB5-83D6-9BE67E3CB9D4}" srcOrd="1" destOrd="0" presId="urn:microsoft.com/office/officeart/2008/layout/HorizontalMultiLevelHierarchy"/>
    <dgm:cxn modelId="{55E6A036-0883-431F-9098-C2D6F1BA89D9}" srcId="{9AEDE855-6C89-48FF-8319-905B4487E870}" destId="{681E8E7D-7D1A-4CF4-BFF8-1B9B61F60D02}" srcOrd="2" destOrd="0" parTransId="{97C95EA4-AEB1-4A7F-90BA-50BB466CA071}" sibTransId="{EA063820-7A68-4607-8F88-6B3CC0D516D2}"/>
    <dgm:cxn modelId="{0E38EF39-B04D-415E-925E-6F82F70925CF}" srcId="{9AEDE855-6C89-48FF-8319-905B4487E870}" destId="{FFA6A639-94A6-455A-A11C-BCE5EB202B57}" srcOrd="0" destOrd="0" parTransId="{D0CAD735-51D6-4CA1-9DE4-61DC3162C284}" sibTransId="{B996381C-8203-4890-8DEF-DE7E4743F63A}"/>
    <dgm:cxn modelId="{D8EEFD46-6B83-4BFF-BAB5-3C5AF3F1BA6B}" type="presOf" srcId="{11BBEA9E-A637-4F88-9EBF-FDEF1287F1DF}" destId="{A3D9674B-26CF-4933-A3DE-F74F776B2629}" srcOrd="0" destOrd="0" presId="urn:microsoft.com/office/officeart/2008/layout/HorizontalMultiLevelHierarchy"/>
    <dgm:cxn modelId="{6D6DAF67-FEE1-47C1-854E-2B838A22F38C}" type="presOf" srcId="{169A7FAE-87F1-4C97-A8C2-2AC2FE9D1D7A}" destId="{581C7328-7889-4D19-B4B4-2856EC43A95F}" srcOrd="0" destOrd="0" presId="urn:microsoft.com/office/officeart/2008/layout/HorizontalMultiLevelHierarchy"/>
    <dgm:cxn modelId="{4639EF59-047C-4654-8C15-D4A3E2360095}" srcId="{11BBEA9E-A637-4F88-9EBF-FDEF1287F1DF}" destId="{9AEDE855-6C89-48FF-8319-905B4487E870}" srcOrd="0" destOrd="0" parTransId="{0CDA67CB-5C7B-472F-8B7D-E7287E427767}" sibTransId="{67EEB38F-9D02-49AB-B187-CE4196899F44}"/>
    <dgm:cxn modelId="{0C7C8184-9710-4709-9676-A2C226980512}" type="presOf" srcId="{681E8E7D-7D1A-4CF4-BFF8-1B9B61F60D02}" destId="{F47CBB12-5D06-467D-B2AE-ABA58F2A2088}" srcOrd="0" destOrd="0" presId="urn:microsoft.com/office/officeart/2008/layout/HorizontalMultiLevelHierarchy"/>
    <dgm:cxn modelId="{07661987-B288-439F-A532-7E8F2ED08F60}" type="presOf" srcId="{FFA6A639-94A6-455A-A11C-BCE5EB202B57}" destId="{E4D157B7-56D2-48C0-8A46-9BF253952803}" srcOrd="0" destOrd="0" presId="urn:microsoft.com/office/officeart/2008/layout/HorizontalMultiLevelHierarchy"/>
    <dgm:cxn modelId="{F368CB8D-1F0A-41C9-92DA-D752D591B02F}" type="presOf" srcId="{97C95EA4-AEB1-4A7F-90BA-50BB466CA071}" destId="{4AA60136-E0A5-4465-AC7F-B01C5E6B4C0B}" srcOrd="0" destOrd="0" presId="urn:microsoft.com/office/officeart/2008/layout/HorizontalMultiLevelHierarchy"/>
    <dgm:cxn modelId="{579240E5-D43A-45F1-AEBC-F7CD9FBA5E8E}" type="presOf" srcId="{D0CAD735-51D6-4CA1-9DE4-61DC3162C284}" destId="{4279AAD4-936A-4995-B93B-C30FA83A5BBB}" srcOrd="1" destOrd="0" presId="urn:microsoft.com/office/officeart/2008/layout/HorizontalMultiLevelHierarchy"/>
    <dgm:cxn modelId="{7286A2E8-85D1-4F22-BC87-58DE9A553AB2}" srcId="{9AEDE855-6C89-48FF-8319-905B4487E870}" destId="{4098750A-77F3-48CE-8630-0852ACD80CBC}" srcOrd="1" destOrd="0" parTransId="{169A7FAE-87F1-4C97-A8C2-2AC2FE9D1D7A}" sibTransId="{AD37CD6B-F41C-4B6D-8369-5E7BDEB3B57C}"/>
    <dgm:cxn modelId="{2D0469EF-406E-4EC4-A254-1FEEACAE59E1}" type="presOf" srcId="{9AEDE855-6C89-48FF-8319-905B4487E870}" destId="{C458C5BF-A408-4B91-9318-35E26D6CBF90}" srcOrd="0" destOrd="0" presId="urn:microsoft.com/office/officeart/2008/layout/HorizontalMultiLevelHierarchy"/>
    <dgm:cxn modelId="{3C5220FF-31C7-4A0D-9991-0D1DCEC1042F}" type="presOf" srcId="{169A7FAE-87F1-4C97-A8C2-2AC2FE9D1D7A}" destId="{5E31B635-E576-4676-91FD-4F6F703A735F}" srcOrd="1" destOrd="0" presId="urn:microsoft.com/office/officeart/2008/layout/HorizontalMultiLevelHierarchy"/>
    <dgm:cxn modelId="{C347AEFF-ABAD-4A49-8836-285061D5045F}" type="presParOf" srcId="{A3D9674B-26CF-4933-A3DE-F74F776B2629}" destId="{8FFB1276-1A51-4459-88D7-F4BD25E46384}" srcOrd="0" destOrd="0" presId="urn:microsoft.com/office/officeart/2008/layout/HorizontalMultiLevelHierarchy"/>
    <dgm:cxn modelId="{E76999D3-87B5-444E-B28C-BBC32D8886CE}" type="presParOf" srcId="{8FFB1276-1A51-4459-88D7-F4BD25E46384}" destId="{C458C5BF-A408-4B91-9318-35E26D6CBF90}" srcOrd="0" destOrd="0" presId="urn:microsoft.com/office/officeart/2008/layout/HorizontalMultiLevelHierarchy"/>
    <dgm:cxn modelId="{7A64C53C-65A3-479E-9A40-E803BF0168B5}" type="presParOf" srcId="{8FFB1276-1A51-4459-88D7-F4BD25E46384}" destId="{6D79CB68-534D-4010-A9B5-F07912D10027}" srcOrd="1" destOrd="0" presId="urn:microsoft.com/office/officeart/2008/layout/HorizontalMultiLevelHierarchy"/>
    <dgm:cxn modelId="{26B19C83-1A36-46C7-880C-E60ACAC1E770}" type="presParOf" srcId="{6D79CB68-534D-4010-A9B5-F07912D10027}" destId="{FB7E8AF0-B3A7-4F7C-A7A0-801983ABBA78}" srcOrd="0" destOrd="0" presId="urn:microsoft.com/office/officeart/2008/layout/HorizontalMultiLevelHierarchy"/>
    <dgm:cxn modelId="{0C8A3FC5-357C-44FD-AB84-B33B0633BA46}" type="presParOf" srcId="{FB7E8AF0-B3A7-4F7C-A7A0-801983ABBA78}" destId="{4279AAD4-936A-4995-B93B-C30FA83A5BBB}" srcOrd="0" destOrd="0" presId="urn:microsoft.com/office/officeart/2008/layout/HorizontalMultiLevelHierarchy"/>
    <dgm:cxn modelId="{4529B769-A443-4E91-881C-74101410B952}" type="presParOf" srcId="{6D79CB68-534D-4010-A9B5-F07912D10027}" destId="{B04DC795-6760-498C-BD2E-7CFF2CC86373}" srcOrd="1" destOrd="0" presId="urn:microsoft.com/office/officeart/2008/layout/HorizontalMultiLevelHierarchy"/>
    <dgm:cxn modelId="{79E5A56C-8D95-493E-9AED-C678EF491928}" type="presParOf" srcId="{B04DC795-6760-498C-BD2E-7CFF2CC86373}" destId="{E4D157B7-56D2-48C0-8A46-9BF253952803}" srcOrd="0" destOrd="0" presId="urn:microsoft.com/office/officeart/2008/layout/HorizontalMultiLevelHierarchy"/>
    <dgm:cxn modelId="{393E12A9-3F31-447C-A107-B67C063FACBC}" type="presParOf" srcId="{B04DC795-6760-498C-BD2E-7CFF2CC86373}" destId="{618F54AA-4F12-43D0-BA53-8CFA7A95680A}" srcOrd="1" destOrd="0" presId="urn:microsoft.com/office/officeart/2008/layout/HorizontalMultiLevelHierarchy"/>
    <dgm:cxn modelId="{F0A97E79-8623-4582-BAC3-F8D004D09F32}" type="presParOf" srcId="{6D79CB68-534D-4010-A9B5-F07912D10027}" destId="{581C7328-7889-4D19-B4B4-2856EC43A95F}" srcOrd="2" destOrd="0" presId="urn:microsoft.com/office/officeart/2008/layout/HorizontalMultiLevelHierarchy"/>
    <dgm:cxn modelId="{CB633F7D-9A58-4B2B-A116-D163161DE7E2}" type="presParOf" srcId="{581C7328-7889-4D19-B4B4-2856EC43A95F}" destId="{5E31B635-E576-4676-91FD-4F6F703A735F}" srcOrd="0" destOrd="0" presId="urn:microsoft.com/office/officeart/2008/layout/HorizontalMultiLevelHierarchy"/>
    <dgm:cxn modelId="{4045A97D-F712-4A22-B341-740B857AAB4A}" type="presParOf" srcId="{6D79CB68-534D-4010-A9B5-F07912D10027}" destId="{473751FD-4457-495D-89E9-D99EB6B0F560}" srcOrd="3" destOrd="0" presId="urn:microsoft.com/office/officeart/2008/layout/HorizontalMultiLevelHierarchy"/>
    <dgm:cxn modelId="{A776217B-0A25-4900-AA6C-D4EB8EFE51AA}" type="presParOf" srcId="{473751FD-4457-495D-89E9-D99EB6B0F560}" destId="{5E6D952D-5948-4E4D-9DAB-456B80CBDDBD}" srcOrd="0" destOrd="0" presId="urn:microsoft.com/office/officeart/2008/layout/HorizontalMultiLevelHierarchy"/>
    <dgm:cxn modelId="{BD9D70BC-B29B-43E3-BD2E-BC69BA92C5EA}" type="presParOf" srcId="{473751FD-4457-495D-89E9-D99EB6B0F560}" destId="{DDF09C97-B265-476C-82A0-E9869689119B}" srcOrd="1" destOrd="0" presId="urn:microsoft.com/office/officeart/2008/layout/HorizontalMultiLevelHierarchy"/>
    <dgm:cxn modelId="{3FC013E9-1B2F-407A-8C43-8DFC0F58C6BF}" type="presParOf" srcId="{6D79CB68-534D-4010-A9B5-F07912D10027}" destId="{4AA60136-E0A5-4465-AC7F-B01C5E6B4C0B}" srcOrd="4" destOrd="0" presId="urn:microsoft.com/office/officeart/2008/layout/HorizontalMultiLevelHierarchy"/>
    <dgm:cxn modelId="{5AD74F49-27EE-45FA-A00C-6778B3C240C5}" type="presParOf" srcId="{4AA60136-E0A5-4465-AC7F-B01C5E6B4C0B}" destId="{53B89D5F-972C-4BB5-83D6-9BE67E3CB9D4}" srcOrd="0" destOrd="0" presId="urn:microsoft.com/office/officeart/2008/layout/HorizontalMultiLevelHierarchy"/>
    <dgm:cxn modelId="{BB737752-3069-4F00-8B5F-5FCCBA5EE424}" type="presParOf" srcId="{6D79CB68-534D-4010-A9B5-F07912D10027}" destId="{0E4EBC01-22A7-41EB-BF81-53F2E1D2CB07}" srcOrd="5" destOrd="0" presId="urn:microsoft.com/office/officeart/2008/layout/HorizontalMultiLevelHierarchy"/>
    <dgm:cxn modelId="{4EAD4F1F-344C-47FC-8326-37123D07EEAE}" type="presParOf" srcId="{0E4EBC01-22A7-41EB-BF81-53F2E1D2CB07}" destId="{F47CBB12-5D06-467D-B2AE-ABA58F2A2088}" srcOrd="0" destOrd="0" presId="urn:microsoft.com/office/officeart/2008/layout/HorizontalMultiLevelHierarchy"/>
    <dgm:cxn modelId="{51D9707D-83B4-4684-8FAE-C37F87924467}" type="presParOf" srcId="{0E4EBC01-22A7-41EB-BF81-53F2E1D2CB07}" destId="{7D0A8AE5-234F-45AE-93D9-225909FF887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6B662C-04FF-4E82-8E0D-08C2B01E60D6}" type="doc">
      <dgm:prSet loTypeId="urn:microsoft.com/office/officeart/2008/layout/HorizontalMultiLevelHierarchy" loCatId="hierarchy" qsTypeId="urn:microsoft.com/office/officeart/2005/8/quickstyle/simple1" qsCatId="simple" csTypeId="urn:microsoft.com/office/officeart/2005/8/colors/accent0_3" csCatId="mainScheme" phldr="1"/>
      <dgm:spPr/>
      <dgm:t>
        <a:bodyPr/>
        <a:lstStyle/>
        <a:p>
          <a:endParaRPr lang="pt-BR"/>
        </a:p>
      </dgm:t>
    </dgm:pt>
    <dgm:pt modelId="{1E6E99DD-D18B-47DC-B646-FCCF841E2D45}">
      <dgm:prSet phldrT="[Texto]"/>
      <dgm:spPr/>
      <dgm:t>
        <a:bodyPr/>
        <a:lstStyle/>
        <a:p>
          <a:r>
            <a:rPr lang="pt-BR" dirty="0"/>
            <a:t>Competência Privativa da União</a:t>
          </a:r>
        </a:p>
      </dgm:t>
    </dgm:pt>
    <dgm:pt modelId="{29BEAA84-2253-48B3-BE9D-311E77E788B1}" type="parTrans" cxnId="{57EC7EAF-995A-4F66-B3B9-107A9C7C3902}">
      <dgm:prSet/>
      <dgm:spPr/>
      <dgm:t>
        <a:bodyPr/>
        <a:lstStyle/>
        <a:p>
          <a:endParaRPr lang="pt-BR"/>
        </a:p>
      </dgm:t>
    </dgm:pt>
    <dgm:pt modelId="{9BBD5C46-A534-4A0B-A29F-B3F4A792453F}" type="sibTrans" cxnId="{57EC7EAF-995A-4F66-B3B9-107A9C7C3902}">
      <dgm:prSet/>
      <dgm:spPr/>
      <dgm:t>
        <a:bodyPr/>
        <a:lstStyle/>
        <a:p>
          <a:endParaRPr lang="pt-BR"/>
        </a:p>
      </dgm:t>
    </dgm:pt>
    <dgm:pt modelId="{8E5A1B27-2951-4A2C-BFE6-702B38EA67D0}">
      <dgm:prSet phldrT="[Texto]"/>
      <dgm:spPr/>
      <dgm:t>
        <a:bodyPr/>
        <a:lstStyle/>
        <a:p>
          <a:r>
            <a:rPr lang="pt-BR" dirty="0"/>
            <a:t>Empréstimos Compulsórios</a:t>
          </a:r>
        </a:p>
      </dgm:t>
    </dgm:pt>
    <dgm:pt modelId="{96DB304D-7197-482C-8ED3-B8C61D05F604}" type="parTrans" cxnId="{EE842124-20C7-473C-911D-38E9EDEDC2C8}">
      <dgm:prSet/>
      <dgm:spPr/>
      <dgm:t>
        <a:bodyPr/>
        <a:lstStyle/>
        <a:p>
          <a:endParaRPr lang="pt-BR"/>
        </a:p>
      </dgm:t>
    </dgm:pt>
    <dgm:pt modelId="{8CECA54B-8883-447D-9267-E598A6A7DFE1}" type="sibTrans" cxnId="{EE842124-20C7-473C-911D-38E9EDEDC2C8}">
      <dgm:prSet/>
      <dgm:spPr/>
      <dgm:t>
        <a:bodyPr/>
        <a:lstStyle/>
        <a:p>
          <a:endParaRPr lang="pt-BR"/>
        </a:p>
      </dgm:t>
    </dgm:pt>
    <dgm:pt modelId="{5FE15A88-A070-40CF-B186-813B88BCC095}">
      <dgm:prSet phldrT="[Texto]"/>
      <dgm:spPr/>
      <dgm:t>
        <a:bodyPr/>
        <a:lstStyle/>
        <a:p>
          <a:r>
            <a:rPr lang="pt-BR" dirty="0"/>
            <a:t>Contribuições Especiais</a:t>
          </a:r>
          <a:r>
            <a:rPr lang="pt-BR" b="1" dirty="0"/>
            <a:t>***</a:t>
          </a:r>
          <a:endParaRPr lang="pt-BR" dirty="0"/>
        </a:p>
      </dgm:t>
    </dgm:pt>
    <dgm:pt modelId="{CC6AE4C6-B3E7-4867-A84D-64B6C1E66149}" type="parTrans" cxnId="{1F6A16EE-056D-4706-8BA3-8D2D654808BA}">
      <dgm:prSet/>
      <dgm:spPr/>
      <dgm:t>
        <a:bodyPr/>
        <a:lstStyle/>
        <a:p>
          <a:endParaRPr lang="pt-BR"/>
        </a:p>
      </dgm:t>
    </dgm:pt>
    <dgm:pt modelId="{4C191C46-DDDD-43D2-8531-28B0C46A967A}" type="sibTrans" cxnId="{1F6A16EE-056D-4706-8BA3-8D2D654808BA}">
      <dgm:prSet/>
      <dgm:spPr/>
      <dgm:t>
        <a:bodyPr/>
        <a:lstStyle/>
        <a:p>
          <a:endParaRPr lang="pt-BR"/>
        </a:p>
      </dgm:t>
    </dgm:pt>
    <dgm:pt modelId="{C4E93A55-3BCE-4A1F-A4E4-BB1BAE364D8E}">
      <dgm:prSet phldrT="[Texto]"/>
      <dgm:spPr/>
      <dgm:t>
        <a:bodyPr/>
        <a:lstStyle/>
        <a:p>
          <a:r>
            <a:rPr lang="pt-BR" dirty="0"/>
            <a:t>Contribuições Residuais</a:t>
          </a:r>
        </a:p>
      </dgm:t>
    </dgm:pt>
    <dgm:pt modelId="{41FF43B0-CCFB-4C76-B4E1-06262682A1F9}" type="parTrans" cxnId="{3A6EFF54-C59E-4CAC-9681-9974ACDD6E8B}">
      <dgm:prSet/>
      <dgm:spPr/>
      <dgm:t>
        <a:bodyPr/>
        <a:lstStyle/>
        <a:p>
          <a:endParaRPr lang="pt-BR"/>
        </a:p>
      </dgm:t>
    </dgm:pt>
    <dgm:pt modelId="{34C85F63-336A-4456-A2E7-6592423C3A81}" type="sibTrans" cxnId="{3A6EFF54-C59E-4CAC-9681-9974ACDD6E8B}">
      <dgm:prSet/>
      <dgm:spPr/>
      <dgm:t>
        <a:bodyPr/>
        <a:lstStyle/>
        <a:p>
          <a:endParaRPr lang="pt-BR"/>
        </a:p>
      </dgm:t>
    </dgm:pt>
    <dgm:pt modelId="{FC040DCC-5876-4857-AC46-851677A90093}">
      <dgm:prSet phldrT="[Texto]"/>
      <dgm:spPr/>
      <dgm:t>
        <a:bodyPr/>
        <a:lstStyle/>
        <a:p>
          <a:r>
            <a:rPr lang="pt-BR" dirty="0"/>
            <a:t>Impostos Residuais</a:t>
          </a:r>
        </a:p>
      </dgm:t>
    </dgm:pt>
    <dgm:pt modelId="{F98D6DE6-CE08-49CE-B1F8-8C37E87E6DF3}" type="parTrans" cxnId="{55AAFE8F-D7F9-4013-AD8A-107C00E734E2}">
      <dgm:prSet/>
      <dgm:spPr/>
      <dgm:t>
        <a:bodyPr/>
        <a:lstStyle/>
        <a:p>
          <a:endParaRPr lang="pt-BR"/>
        </a:p>
      </dgm:t>
    </dgm:pt>
    <dgm:pt modelId="{21AEEB94-ED83-4570-AAB7-9F547F7EA28E}" type="sibTrans" cxnId="{55AAFE8F-D7F9-4013-AD8A-107C00E734E2}">
      <dgm:prSet/>
      <dgm:spPr/>
      <dgm:t>
        <a:bodyPr/>
        <a:lstStyle/>
        <a:p>
          <a:endParaRPr lang="pt-BR"/>
        </a:p>
      </dgm:t>
    </dgm:pt>
    <dgm:pt modelId="{93CCE9FF-43A0-4BAB-91E9-80297A07C5D9}" type="pres">
      <dgm:prSet presAssocID="{B06B662C-04FF-4E82-8E0D-08C2B01E60D6}" presName="Name0" presStyleCnt="0">
        <dgm:presLayoutVars>
          <dgm:chPref val="1"/>
          <dgm:dir/>
          <dgm:animOne val="branch"/>
          <dgm:animLvl val="lvl"/>
          <dgm:resizeHandles val="exact"/>
        </dgm:presLayoutVars>
      </dgm:prSet>
      <dgm:spPr/>
    </dgm:pt>
    <dgm:pt modelId="{BD019360-C885-4B89-90AB-E1E22132555D}" type="pres">
      <dgm:prSet presAssocID="{1E6E99DD-D18B-47DC-B646-FCCF841E2D45}" presName="root1" presStyleCnt="0"/>
      <dgm:spPr/>
    </dgm:pt>
    <dgm:pt modelId="{600B431B-695C-4E49-A8B5-0B3084A4289E}" type="pres">
      <dgm:prSet presAssocID="{1E6E99DD-D18B-47DC-B646-FCCF841E2D45}" presName="LevelOneTextNode" presStyleLbl="node0" presStyleIdx="0" presStyleCnt="1">
        <dgm:presLayoutVars>
          <dgm:chPref val="3"/>
        </dgm:presLayoutVars>
      </dgm:prSet>
      <dgm:spPr/>
    </dgm:pt>
    <dgm:pt modelId="{EF50B3CB-79F2-4438-882A-D80F5C6A63B5}" type="pres">
      <dgm:prSet presAssocID="{1E6E99DD-D18B-47DC-B646-FCCF841E2D45}" presName="level2hierChild" presStyleCnt="0"/>
      <dgm:spPr/>
    </dgm:pt>
    <dgm:pt modelId="{7DA1D75C-5702-4467-B239-A178AC175A24}" type="pres">
      <dgm:prSet presAssocID="{96DB304D-7197-482C-8ED3-B8C61D05F604}" presName="conn2-1" presStyleLbl="parChTrans1D2" presStyleIdx="0" presStyleCnt="4"/>
      <dgm:spPr/>
    </dgm:pt>
    <dgm:pt modelId="{C93F2DCC-38BB-4F87-9571-C4A08CDF8DD5}" type="pres">
      <dgm:prSet presAssocID="{96DB304D-7197-482C-8ED3-B8C61D05F604}" presName="connTx" presStyleLbl="parChTrans1D2" presStyleIdx="0" presStyleCnt="4"/>
      <dgm:spPr/>
    </dgm:pt>
    <dgm:pt modelId="{65058D62-22D7-46C2-9D7F-B607E1D68AE2}" type="pres">
      <dgm:prSet presAssocID="{8E5A1B27-2951-4A2C-BFE6-702B38EA67D0}" presName="root2" presStyleCnt="0"/>
      <dgm:spPr/>
    </dgm:pt>
    <dgm:pt modelId="{C398BED4-62AE-496F-B266-6D88406ECF20}" type="pres">
      <dgm:prSet presAssocID="{8E5A1B27-2951-4A2C-BFE6-702B38EA67D0}" presName="LevelTwoTextNode" presStyleLbl="node2" presStyleIdx="0" presStyleCnt="4">
        <dgm:presLayoutVars>
          <dgm:chPref val="3"/>
        </dgm:presLayoutVars>
      </dgm:prSet>
      <dgm:spPr/>
    </dgm:pt>
    <dgm:pt modelId="{6CE343DE-0A04-4F9C-8441-8B048D59E882}" type="pres">
      <dgm:prSet presAssocID="{8E5A1B27-2951-4A2C-BFE6-702B38EA67D0}" presName="level3hierChild" presStyleCnt="0"/>
      <dgm:spPr/>
    </dgm:pt>
    <dgm:pt modelId="{DDA6E5F5-BDDE-4649-8640-C0CB84372CF1}" type="pres">
      <dgm:prSet presAssocID="{CC6AE4C6-B3E7-4867-A84D-64B6C1E66149}" presName="conn2-1" presStyleLbl="parChTrans1D2" presStyleIdx="1" presStyleCnt="4"/>
      <dgm:spPr/>
    </dgm:pt>
    <dgm:pt modelId="{44BD3C4E-469E-4269-AE5E-0AC41A6B3316}" type="pres">
      <dgm:prSet presAssocID="{CC6AE4C6-B3E7-4867-A84D-64B6C1E66149}" presName="connTx" presStyleLbl="parChTrans1D2" presStyleIdx="1" presStyleCnt="4"/>
      <dgm:spPr/>
    </dgm:pt>
    <dgm:pt modelId="{AD409C89-61C5-451E-A505-19E42A5AB281}" type="pres">
      <dgm:prSet presAssocID="{5FE15A88-A070-40CF-B186-813B88BCC095}" presName="root2" presStyleCnt="0"/>
      <dgm:spPr/>
    </dgm:pt>
    <dgm:pt modelId="{0D7B6D67-D4A7-4F1C-BEFF-03FF9358D582}" type="pres">
      <dgm:prSet presAssocID="{5FE15A88-A070-40CF-B186-813B88BCC095}" presName="LevelTwoTextNode" presStyleLbl="node2" presStyleIdx="1" presStyleCnt="4">
        <dgm:presLayoutVars>
          <dgm:chPref val="3"/>
        </dgm:presLayoutVars>
      </dgm:prSet>
      <dgm:spPr/>
    </dgm:pt>
    <dgm:pt modelId="{02FAAF17-8C44-4E93-9B19-58D6BC101BB8}" type="pres">
      <dgm:prSet presAssocID="{5FE15A88-A070-40CF-B186-813B88BCC095}" presName="level3hierChild" presStyleCnt="0"/>
      <dgm:spPr/>
    </dgm:pt>
    <dgm:pt modelId="{50B1F985-E426-4CDA-AC64-5B0B0EE46571}" type="pres">
      <dgm:prSet presAssocID="{41FF43B0-CCFB-4C76-B4E1-06262682A1F9}" presName="conn2-1" presStyleLbl="parChTrans1D2" presStyleIdx="2" presStyleCnt="4"/>
      <dgm:spPr/>
    </dgm:pt>
    <dgm:pt modelId="{0FA0407E-695F-4F1A-82A8-B971C336B13F}" type="pres">
      <dgm:prSet presAssocID="{41FF43B0-CCFB-4C76-B4E1-06262682A1F9}" presName="connTx" presStyleLbl="parChTrans1D2" presStyleIdx="2" presStyleCnt="4"/>
      <dgm:spPr/>
    </dgm:pt>
    <dgm:pt modelId="{7B3C6A84-8487-49E9-9B3B-3AF2B9D2163E}" type="pres">
      <dgm:prSet presAssocID="{C4E93A55-3BCE-4A1F-A4E4-BB1BAE364D8E}" presName="root2" presStyleCnt="0"/>
      <dgm:spPr/>
    </dgm:pt>
    <dgm:pt modelId="{CAA1D103-D3CC-4097-A9A0-82B4A382AF67}" type="pres">
      <dgm:prSet presAssocID="{C4E93A55-3BCE-4A1F-A4E4-BB1BAE364D8E}" presName="LevelTwoTextNode" presStyleLbl="node2" presStyleIdx="2" presStyleCnt="4">
        <dgm:presLayoutVars>
          <dgm:chPref val="3"/>
        </dgm:presLayoutVars>
      </dgm:prSet>
      <dgm:spPr/>
    </dgm:pt>
    <dgm:pt modelId="{279B97DC-4EF1-43CC-A3F1-89ADC3ECEB20}" type="pres">
      <dgm:prSet presAssocID="{C4E93A55-3BCE-4A1F-A4E4-BB1BAE364D8E}" presName="level3hierChild" presStyleCnt="0"/>
      <dgm:spPr/>
    </dgm:pt>
    <dgm:pt modelId="{EF9A0D2C-7008-44FA-93EE-AFDAD2A54EC2}" type="pres">
      <dgm:prSet presAssocID="{F98D6DE6-CE08-49CE-B1F8-8C37E87E6DF3}" presName="conn2-1" presStyleLbl="parChTrans1D2" presStyleIdx="3" presStyleCnt="4"/>
      <dgm:spPr/>
    </dgm:pt>
    <dgm:pt modelId="{C7E259DE-105B-4868-882E-2C3A67B7A2C9}" type="pres">
      <dgm:prSet presAssocID="{F98D6DE6-CE08-49CE-B1F8-8C37E87E6DF3}" presName="connTx" presStyleLbl="parChTrans1D2" presStyleIdx="3" presStyleCnt="4"/>
      <dgm:spPr/>
    </dgm:pt>
    <dgm:pt modelId="{2C826032-73BA-4A5E-BEE7-4B0D3CC5F9A1}" type="pres">
      <dgm:prSet presAssocID="{FC040DCC-5876-4857-AC46-851677A90093}" presName="root2" presStyleCnt="0"/>
      <dgm:spPr/>
    </dgm:pt>
    <dgm:pt modelId="{1DA018B8-8F4C-453E-9EC5-596983C7C9EF}" type="pres">
      <dgm:prSet presAssocID="{FC040DCC-5876-4857-AC46-851677A90093}" presName="LevelTwoTextNode" presStyleLbl="node2" presStyleIdx="3" presStyleCnt="4">
        <dgm:presLayoutVars>
          <dgm:chPref val="3"/>
        </dgm:presLayoutVars>
      </dgm:prSet>
      <dgm:spPr/>
    </dgm:pt>
    <dgm:pt modelId="{6179E0F7-44C6-456C-A7CD-3E748669E444}" type="pres">
      <dgm:prSet presAssocID="{FC040DCC-5876-4857-AC46-851677A90093}" presName="level3hierChild" presStyleCnt="0"/>
      <dgm:spPr/>
    </dgm:pt>
  </dgm:ptLst>
  <dgm:cxnLst>
    <dgm:cxn modelId="{A8205B15-3D58-4553-8682-7DFEDF09720E}" type="presOf" srcId="{F98D6DE6-CE08-49CE-B1F8-8C37E87E6DF3}" destId="{EF9A0D2C-7008-44FA-93EE-AFDAD2A54EC2}" srcOrd="0" destOrd="0" presId="urn:microsoft.com/office/officeart/2008/layout/HorizontalMultiLevelHierarchy"/>
    <dgm:cxn modelId="{EE842124-20C7-473C-911D-38E9EDEDC2C8}" srcId="{1E6E99DD-D18B-47DC-B646-FCCF841E2D45}" destId="{8E5A1B27-2951-4A2C-BFE6-702B38EA67D0}" srcOrd="0" destOrd="0" parTransId="{96DB304D-7197-482C-8ED3-B8C61D05F604}" sibTransId="{8CECA54B-8883-447D-9267-E598A6A7DFE1}"/>
    <dgm:cxn modelId="{7093E82C-DAB4-486C-834A-C7B4D723CD2F}" type="presOf" srcId="{41FF43B0-CCFB-4C76-B4E1-06262682A1F9}" destId="{0FA0407E-695F-4F1A-82A8-B971C336B13F}" srcOrd="1" destOrd="0" presId="urn:microsoft.com/office/officeart/2008/layout/HorizontalMultiLevelHierarchy"/>
    <dgm:cxn modelId="{172D985C-F770-4C93-9001-B8DC3EC4A5A3}" type="presOf" srcId="{B06B662C-04FF-4E82-8E0D-08C2B01E60D6}" destId="{93CCE9FF-43A0-4BAB-91E9-80297A07C5D9}" srcOrd="0" destOrd="0" presId="urn:microsoft.com/office/officeart/2008/layout/HorizontalMultiLevelHierarchy"/>
    <dgm:cxn modelId="{13D8E35E-7D49-41DF-9CED-70F15F631AAE}" type="presOf" srcId="{F98D6DE6-CE08-49CE-B1F8-8C37E87E6DF3}" destId="{C7E259DE-105B-4868-882E-2C3A67B7A2C9}" srcOrd="1" destOrd="0" presId="urn:microsoft.com/office/officeart/2008/layout/HorizontalMultiLevelHierarchy"/>
    <dgm:cxn modelId="{9DD7AE42-9A3D-42EC-91BD-7F70206BEE8D}" type="presOf" srcId="{FC040DCC-5876-4857-AC46-851677A90093}" destId="{1DA018B8-8F4C-453E-9EC5-596983C7C9EF}" srcOrd="0" destOrd="0" presId="urn:microsoft.com/office/officeart/2008/layout/HorizontalMultiLevelHierarchy"/>
    <dgm:cxn modelId="{AB8ADD44-1D9E-4BEB-8381-2CEB8FE81774}" type="presOf" srcId="{C4E93A55-3BCE-4A1F-A4E4-BB1BAE364D8E}" destId="{CAA1D103-D3CC-4097-A9A0-82B4A382AF67}" srcOrd="0" destOrd="0" presId="urn:microsoft.com/office/officeart/2008/layout/HorizontalMultiLevelHierarchy"/>
    <dgm:cxn modelId="{3A6EFF54-C59E-4CAC-9681-9974ACDD6E8B}" srcId="{1E6E99DD-D18B-47DC-B646-FCCF841E2D45}" destId="{C4E93A55-3BCE-4A1F-A4E4-BB1BAE364D8E}" srcOrd="2" destOrd="0" parTransId="{41FF43B0-CCFB-4C76-B4E1-06262682A1F9}" sibTransId="{34C85F63-336A-4456-A2E7-6592423C3A81}"/>
    <dgm:cxn modelId="{D4133582-C62C-4C31-8176-247A8AC35B82}" type="presOf" srcId="{96DB304D-7197-482C-8ED3-B8C61D05F604}" destId="{7DA1D75C-5702-4467-B239-A178AC175A24}" srcOrd="0" destOrd="0" presId="urn:microsoft.com/office/officeart/2008/layout/HorizontalMultiLevelHierarchy"/>
    <dgm:cxn modelId="{3C413E8C-6781-43CA-B6B0-024031A746C4}" type="presOf" srcId="{96DB304D-7197-482C-8ED3-B8C61D05F604}" destId="{C93F2DCC-38BB-4F87-9571-C4A08CDF8DD5}" srcOrd="1" destOrd="0" presId="urn:microsoft.com/office/officeart/2008/layout/HorizontalMultiLevelHierarchy"/>
    <dgm:cxn modelId="{55AAFE8F-D7F9-4013-AD8A-107C00E734E2}" srcId="{1E6E99DD-D18B-47DC-B646-FCCF841E2D45}" destId="{FC040DCC-5876-4857-AC46-851677A90093}" srcOrd="3" destOrd="0" parTransId="{F98D6DE6-CE08-49CE-B1F8-8C37E87E6DF3}" sibTransId="{21AEEB94-ED83-4570-AAB7-9F547F7EA28E}"/>
    <dgm:cxn modelId="{EF79ED90-19FB-4386-8C2A-330EAAE32C55}" type="presOf" srcId="{CC6AE4C6-B3E7-4867-A84D-64B6C1E66149}" destId="{44BD3C4E-469E-4269-AE5E-0AC41A6B3316}" srcOrd="1" destOrd="0" presId="urn:microsoft.com/office/officeart/2008/layout/HorizontalMultiLevelHierarchy"/>
    <dgm:cxn modelId="{4FB337A7-D45B-4AF6-B8F1-3E4278817DA2}" type="presOf" srcId="{CC6AE4C6-B3E7-4867-A84D-64B6C1E66149}" destId="{DDA6E5F5-BDDE-4649-8640-C0CB84372CF1}" srcOrd="0" destOrd="0" presId="urn:microsoft.com/office/officeart/2008/layout/HorizontalMultiLevelHierarchy"/>
    <dgm:cxn modelId="{57EC7EAF-995A-4F66-B3B9-107A9C7C3902}" srcId="{B06B662C-04FF-4E82-8E0D-08C2B01E60D6}" destId="{1E6E99DD-D18B-47DC-B646-FCCF841E2D45}" srcOrd="0" destOrd="0" parTransId="{29BEAA84-2253-48B3-BE9D-311E77E788B1}" sibTransId="{9BBD5C46-A534-4A0B-A29F-B3F4A792453F}"/>
    <dgm:cxn modelId="{3FD431B2-1C58-4A84-9652-A74B7E2636DA}" type="presOf" srcId="{1E6E99DD-D18B-47DC-B646-FCCF841E2D45}" destId="{600B431B-695C-4E49-A8B5-0B3084A4289E}" srcOrd="0" destOrd="0" presId="urn:microsoft.com/office/officeart/2008/layout/HorizontalMultiLevelHierarchy"/>
    <dgm:cxn modelId="{4B595DDD-9B54-4C81-A227-843A8D40AC2F}" type="presOf" srcId="{8E5A1B27-2951-4A2C-BFE6-702B38EA67D0}" destId="{C398BED4-62AE-496F-B266-6D88406ECF20}" srcOrd="0" destOrd="0" presId="urn:microsoft.com/office/officeart/2008/layout/HorizontalMultiLevelHierarchy"/>
    <dgm:cxn modelId="{1F6A16EE-056D-4706-8BA3-8D2D654808BA}" srcId="{1E6E99DD-D18B-47DC-B646-FCCF841E2D45}" destId="{5FE15A88-A070-40CF-B186-813B88BCC095}" srcOrd="1" destOrd="0" parTransId="{CC6AE4C6-B3E7-4867-A84D-64B6C1E66149}" sibTransId="{4C191C46-DDDD-43D2-8531-28B0C46A967A}"/>
    <dgm:cxn modelId="{08BFDCF5-5FA1-4385-9764-6D033DA294E1}" type="presOf" srcId="{5FE15A88-A070-40CF-B186-813B88BCC095}" destId="{0D7B6D67-D4A7-4F1C-BEFF-03FF9358D582}" srcOrd="0" destOrd="0" presId="urn:microsoft.com/office/officeart/2008/layout/HorizontalMultiLevelHierarchy"/>
    <dgm:cxn modelId="{01553AF7-BBEE-4C11-BDC2-A3BFC05B4133}" type="presOf" srcId="{41FF43B0-CCFB-4C76-B4E1-06262682A1F9}" destId="{50B1F985-E426-4CDA-AC64-5B0B0EE46571}" srcOrd="0" destOrd="0" presId="urn:microsoft.com/office/officeart/2008/layout/HorizontalMultiLevelHierarchy"/>
    <dgm:cxn modelId="{F7E8B08B-3811-40B7-A11B-047337B4018C}" type="presParOf" srcId="{93CCE9FF-43A0-4BAB-91E9-80297A07C5D9}" destId="{BD019360-C885-4B89-90AB-E1E22132555D}" srcOrd="0" destOrd="0" presId="urn:microsoft.com/office/officeart/2008/layout/HorizontalMultiLevelHierarchy"/>
    <dgm:cxn modelId="{9E57C93E-A0BE-4309-A08A-FF107506E183}" type="presParOf" srcId="{BD019360-C885-4B89-90AB-E1E22132555D}" destId="{600B431B-695C-4E49-A8B5-0B3084A4289E}" srcOrd="0" destOrd="0" presId="urn:microsoft.com/office/officeart/2008/layout/HorizontalMultiLevelHierarchy"/>
    <dgm:cxn modelId="{3CFB376E-7BB5-4749-8CE7-B496C00251CA}" type="presParOf" srcId="{BD019360-C885-4B89-90AB-E1E22132555D}" destId="{EF50B3CB-79F2-4438-882A-D80F5C6A63B5}" srcOrd="1" destOrd="0" presId="urn:microsoft.com/office/officeart/2008/layout/HorizontalMultiLevelHierarchy"/>
    <dgm:cxn modelId="{18399D75-A10F-4987-8DB0-E29175CF2F08}" type="presParOf" srcId="{EF50B3CB-79F2-4438-882A-D80F5C6A63B5}" destId="{7DA1D75C-5702-4467-B239-A178AC175A24}" srcOrd="0" destOrd="0" presId="urn:microsoft.com/office/officeart/2008/layout/HorizontalMultiLevelHierarchy"/>
    <dgm:cxn modelId="{0F67B9D4-CD88-4375-A6FA-2609C0B65C12}" type="presParOf" srcId="{7DA1D75C-5702-4467-B239-A178AC175A24}" destId="{C93F2DCC-38BB-4F87-9571-C4A08CDF8DD5}" srcOrd="0" destOrd="0" presId="urn:microsoft.com/office/officeart/2008/layout/HorizontalMultiLevelHierarchy"/>
    <dgm:cxn modelId="{1F4E7DBD-CC9D-44E1-9AB3-98F46892A7CD}" type="presParOf" srcId="{EF50B3CB-79F2-4438-882A-D80F5C6A63B5}" destId="{65058D62-22D7-46C2-9D7F-B607E1D68AE2}" srcOrd="1" destOrd="0" presId="urn:microsoft.com/office/officeart/2008/layout/HorizontalMultiLevelHierarchy"/>
    <dgm:cxn modelId="{C73F1C34-F41F-4260-9470-EBFA109B8917}" type="presParOf" srcId="{65058D62-22D7-46C2-9D7F-B607E1D68AE2}" destId="{C398BED4-62AE-496F-B266-6D88406ECF20}" srcOrd="0" destOrd="0" presId="urn:microsoft.com/office/officeart/2008/layout/HorizontalMultiLevelHierarchy"/>
    <dgm:cxn modelId="{4DB994F2-52FF-4EFE-966E-94A67373DC60}" type="presParOf" srcId="{65058D62-22D7-46C2-9D7F-B607E1D68AE2}" destId="{6CE343DE-0A04-4F9C-8441-8B048D59E882}" srcOrd="1" destOrd="0" presId="urn:microsoft.com/office/officeart/2008/layout/HorizontalMultiLevelHierarchy"/>
    <dgm:cxn modelId="{8682FA00-FC76-4351-B97B-586C3BBC4AF2}" type="presParOf" srcId="{EF50B3CB-79F2-4438-882A-D80F5C6A63B5}" destId="{DDA6E5F5-BDDE-4649-8640-C0CB84372CF1}" srcOrd="2" destOrd="0" presId="urn:microsoft.com/office/officeart/2008/layout/HorizontalMultiLevelHierarchy"/>
    <dgm:cxn modelId="{CF3059A4-95FF-4704-BF8E-6D342BACC478}" type="presParOf" srcId="{DDA6E5F5-BDDE-4649-8640-C0CB84372CF1}" destId="{44BD3C4E-469E-4269-AE5E-0AC41A6B3316}" srcOrd="0" destOrd="0" presId="urn:microsoft.com/office/officeart/2008/layout/HorizontalMultiLevelHierarchy"/>
    <dgm:cxn modelId="{F006D5D3-C7E5-42A5-B10D-86261A40489C}" type="presParOf" srcId="{EF50B3CB-79F2-4438-882A-D80F5C6A63B5}" destId="{AD409C89-61C5-451E-A505-19E42A5AB281}" srcOrd="3" destOrd="0" presId="urn:microsoft.com/office/officeart/2008/layout/HorizontalMultiLevelHierarchy"/>
    <dgm:cxn modelId="{4B37E9B3-3163-4B9C-8178-7CCBF0A42579}" type="presParOf" srcId="{AD409C89-61C5-451E-A505-19E42A5AB281}" destId="{0D7B6D67-D4A7-4F1C-BEFF-03FF9358D582}" srcOrd="0" destOrd="0" presId="urn:microsoft.com/office/officeart/2008/layout/HorizontalMultiLevelHierarchy"/>
    <dgm:cxn modelId="{04CF83AC-9EC2-46AB-BDD3-E75B4488A2F7}" type="presParOf" srcId="{AD409C89-61C5-451E-A505-19E42A5AB281}" destId="{02FAAF17-8C44-4E93-9B19-58D6BC101BB8}" srcOrd="1" destOrd="0" presId="urn:microsoft.com/office/officeart/2008/layout/HorizontalMultiLevelHierarchy"/>
    <dgm:cxn modelId="{8FBB12E4-BA21-425E-940B-15677F4B428C}" type="presParOf" srcId="{EF50B3CB-79F2-4438-882A-D80F5C6A63B5}" destId="{50B1F985-E426-4CDA-AC64-5B0B0EE46571}" srcOrd="4" destOrd="0" presId="urn:microsoft.com/office/officeart/2008/layout/HorizontalMultiLevelHierarchy"/>
    <dgm:cxn modelId="{841E8C6F-17B1-4F02-8E3C-CFA1FAAF177E}" type="presParOf" srcId="{50B1F985-E426-4CDA-AC64-5B0B0EE46571}" destId="{0FA0407E-695F-4F1A-82A8-B971C336B13F}" srcOrd="0" destOrd="0" presId="urn:microsoft.com/office/officeart/2008/layout/HorizontalMultiLevelHierarchy"/>
    <dgm:cxn modelId="{0958132B-33EF-4E40-861E-F5B624A24685}" type="presParOf" srcId="{EF50B3CB-79F2-4438-882A-D80F5C6A63B5}" destId="{7B3C6A84-8487-49E9-9B3B-3AF2B9D2163E}" srcOrd="5" destOrd="0" presId="urn:microsoft.com/office/officeart/2008/layout/HorizontalMultiLevelHierarchy"/>
    <dgm:cxn modelId="{F413F2EE-D9BC-4BD5-B656-3F17E4CE1D59}" type="presParOf" srcId="{7B3C6A84-8487-49E9-9B3B-3AF2B9D2163E}" destId="{CAA1D103-D3CC-4097-A9A0-82B4A382AF67}" srcOrd="0" destOrd="0" presId="urn:microsoft.com/office/officeart/2008/layout/HorizontalMultiLevelHierarchy"/>
    <dgm:cxn modelId="{458D91FE-4F63-4F59-888B-7D2143D35747}" type="presParOf" srcId="{7B3C6A84-8487-49E9-9B3B-3AF2B9D2163E}" destId="{279B97DC-4EF1-43CC-A3F1-89ADC3ECEB20}" srcOrd="1" destOrd="0" presId="urn:microsoft.com/office/officeart/2008/layout/HorizontalMultiLevelHierarchy"/>
    <dgm:cxn modelId="{CA3CE9FB-FB90-4B78-B81C-B040C4FED6FB}" type="presParOf" srcId="{EF50B3CB-79F2-4438-882A-D80F5C6A63B5}" destId="{EF9A0D2C-7008-44FA-93EE-AFDAD2A54EC2}" srcOrd="6" destOrd="0" presId="urn:microsoft.com/office/officeart/2008/layout/HorizontalMultiLevelHierarchy"/>
    <dgm:cxn modelId="{F1B3EEE1-5682-4311-873D-1DEA664B634D}" type="presParOf" srcId="{EF9A0D2C-7008-44FA-93EE-AFDAD2A54EC2}" destId="{C7E259DE-105B-4868-882E-2C3A67B7A2C9}" srcOrd="0" destOrd="0" presId="urn:microsoft.com/office/officeart/2008/layout/HorizontalMultiLevelHierarchy"/>
    <dgm:cxn modelId="{E60729D0-CBA9-4687-A1D0-C61DDBA8B79B}" type="presParOf" srcId="{EF50B3CB-79F2-4438-882A-D80F5C6A63B5}" destId="{2C826032-73BA-4A5E-BEE7-4B0D3CC5F9A1}" srcOrd="7" destOrd="0" presId="urn:microsoft.com/office/officeart/2008/layout/HorizontalMultiLevelHierarchy"/>
    <dgm:cxn modelId="{1D2EF49A-7A58-42C4-9D4C-AB8BF885C2F9}" type="presParOf" srcId="{2C826032-73BA-4A5E-BEE7-4B0D3CC5F9A1}" destId="{1DA018B8-8F4C-453E-9EC5-596983C7C9EF}" srcOrd="0" destOrd="0" presId="urn:microsoft.com/office/officeart/2008/layout/HorizontalMultiLevelHierarchy"/>
    <dgm:cxn modelId="{F9DF20D0-88B5-4B74-965D-F5F5C8344E09}" type="presParOf" srcId="{2C826032-73BA-4A5E-BEE7-4B0D3CC5F9A1}" destId="{6179E0F7-44C6-456C-A7CD-3E748669E444}" srcOrd="1" destOrd="0" presId="urn:microsoft.com/office/officeart/2008/layout/HorizontalMultiLevelHierarchy"/>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60136-E0A5-4465-AC7F-B01C5E6B4C0B}">
      <dsp:nvSpPr>
        <dsp:cNvPr id="0" name=""/>
        <dsp:cNvSpPr/>
      </dsp:nvSpPr>
      <dsp:spPr>
        <a:xfrm>
          <a:off x="484909" y="2722417"/>
          <a:ext cx="866034" cy="807834"/>
        </a:xfrm>
        <a:custGeom>
          <a:avLst/>
          <a:gdLst/>
          <a:ahLst/>
          <a:cxnLst/>
          <a:rect l="0" t="0" r="0" b="0"/>
          <a:pathLst>
            <a:path>
              <a:moveTo>
                <a:pt x="0" y="0"/>
              </a:moveTo>
              <a:lnTo>
                <a:pt x="433017" y="0"/>
              </a:lnTo>
              <a:lnTo>
                <a:pt x="433017" y="807834"/>
              </a:lnTo>
              <a:lnTo>
                <a:pt x="866034" y="807834"/>
              </a:lnTo>
            </a:path>
          </a:pathLst>
        </a:custGeom>
        <a:noFill/>
        <a:ln w="34925" cap="flat" cmpd="sng" algn="in">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888319" y="3096726"/>
        <a:ext cx="59215" cy="59215"/>
      </dsp:txXfrm>
    </dsp:sp>
    <dsp:sp modelId="{581C7328-7889-4D19-B4B4-2856EC43A95F}">
      <dsp:nvSpPr>
        <dsp:cNvPr id="0" name=""/>
        <dsp:cNvSpPr/>
      </dsp:nvSpPr>
      <dsp:spPr>
        <a:xfrm>
          <a:off x="484909" y="2722417"/>
          <a:ext cx="1121510" cy="119145"/>
        </a:xfrm>
        <a:custGeom>
          <a:avLst/>
          <a:gdLst/>
          <a:ahLst/>
          <a:cxnLst/>
          <a:rect l="0" t="0" r="0" b="0"/>
          <a:pathLst>
            <a:path>
              <a:moveTo>
                <a:pt x="0" y="0"/>
              </a:moveTo>
              <a:lnTo>
                <a:pt x="560755" y="0"/>
              </a:lnTo>
              <a:lnTo>
                <a:pt x="560755" y="119145"/>
              </a:lnTo>
              <a:lnTo>
                <a:pt x="1121510" y="119145"/>
              </a:lnTo>
            </a:path>
          </a:pathLst>
        </a:custGeom>
        <a:noFill/>
        <a:ln w="34925" cap="flat" cmpd="sng" algn="in">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017469" y="2753794"/>
        <a:ext cx="56391" cy="56391"/>
      </dsp:txXfrm>
    </dsp:sp>
    <dsp:sp modelId="{FB7E8AF0-B3A7-4F7C-A7A0-801983ABBA78}">
      <dsp:nvSpPr>
        <dsp:cNvPr id="0" name=""/>
        <dsp:cNvSpPr/>
      </dsp:nvSpPr>
      <dsp:spPr>
        <a:xfrm>
          <a:off x="484909" y="2096006"/>
          <a:ext cx="1081097" cy="626411"/>
        </a:xfrm>
        <a:custGeom>
          <a:avLst/>
          <a:gdLst/>
          <a:ahLst/>
          <a:cxnLst/>
          <a:rect l="0" t="0" r="0" b="0"/>
          <a:pathLst>
            <a:path>
              <a:moveTo>
                <a:pt x="0" y="626411"/>
              </a:moveTo>
              <a:lnTo>
                <a:pt x="540548" y="626411"/>
              </a:lnTo>
              <a:lnTo>
                <a:pt x="540548" y="0"/>
              </a:lnTo>
              <a:lnTo>
                <a:pt x="1081097" y="0"/>
              </a:lnTo>
            </a:path>
          </a:pathLst>
        </a:custGeom>
        <a:noFill/>
        <a:ln w="34925" cap="flat" cmpd="sng" algn="in">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94221" y="2377975"/>
        <a:ext cx="62473" cy="62473"/>
      </dsp:txXfrm>
    </dsp:sp>
    <dsp:sp modelId="{C458C5BF-A408-4B91-9318-35E26D6CBF90}">
      <dsp:nvSpPr>
        <dsp:cNvPr id="0" name=""/>
        <dsp:cNvSpPr/>
      </dsp:nvSpPr>
      <dsp:spPr>
        <a:xfrm rot="16200000">
          <a:off x="-1124307" y="2479962"/>
          <a:ext cx="2733524" cy="484909"/>
        </a:xfrm>
        <a:prstGeom prst="rect">
          <a:avLst/>
        </a:prstGeom>
        <a:solidFill>
          <a:schemeClr val="accent3">
            <a:alpha val="80000"/>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t-BR" sz="2300" kern="1200" dirty="0"/>
            <a:t>Competência Comum</a:t>
          </a:r>
        </a:p>
      </dsp:txBody>
      <dsp:txXfrm>
        <a:off x="-1124307" y="2479962"/>
        <a:ext cx="2733524" cy="484909"/>
      </dsp:txXfrm>
    </dsp:sp>
    <dsp:sp modelId="{E4D157B7-56D2-48C0-8A46-9BF253952803}">
      <dsp:nvSpPr>
        <dsp:cNvPr id="0" name=""/>
        <dsp:cNvSpPr/>
      </dsp:nvSpPr>
      <dsp:spPr>
        <a:xfrm>
          <a:off x="1566007" y="1855289"/>
          <a:ext cx="2188593" cy="481433"/>
        </a:xfrm>
        <a:prstGeom prst="rect">
          <a:avLst/>
        </a:prstGeom>
        <a:solidFill>
          <a:schemeClr val="accent3">
            <a:alpha val="70000"/>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kern="1200" dirty="0"/>
            <a:t>Impostos</a:t>
          </a:r>
        </a:p>
      </dsp:txBody>
      <dsp:txXfrm>
        <a:off x="1566007" y="1855289"/>
        <a:ext cx="2188593" cy="481433"/>
      </dsp:txXfrm>
    </dsp:sp>
    <dsp:sp modelId="{5E6D952D-5948-4E4D-9DAB-456B80CBDDBD}">
      <dsp:nvSpPr>
        <dsp:cNvPr id="0" name=""/>
        <dsp:cNvSpPr/>
      </dsp:nvSpPr>
      <dsp:spPr>
        <a:xfrm>
          <a:off x="1606420" y="2605170"/>
          <a:ext cx="2148180" cy="472785"/>
        </a:xfrm>
        <a:prstGeom prst="rect">
          <a:avLst/>
        </a:prstGeom>
        <a:solidFill>
          <a:schemeClr val="accent3">
            <a:alpha val="70000"/>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kern="1200" dirty="0"/>
            <a:t>Taxas</a:t>
          </a:r>
        </a:p>
      </dsp:txBody>
      <dsp:txXfrm>
        <a:off x="1606420" y="2605170"/>
        <a:ext cx="2148180" cy="472785"/>
      </dsp:txXfrm>
    </dsp:sp>
    <dsp:sp modelId="{F47CBB12-5D06-467D-B2AE-ABA58F2A2088}">
      <dsp:nvSpPr>
        <dsp:cNvPr id="0" name=""/>
        <dsp:cNvSpPr/>
      </dsp:nvSpPr>
      <dsp:spPr>
        <a:xfrm>
          <a:off x="1350944" y="3286990"/>
          <a:ext cx="2854716" cy="486523"/>
        </a:xfrm>
        <a:prstGeom prst="rect">
          <a:avLst/>
        </a:prstGeom>
        <a:solidFill>
          <a:schemeClr val="accent3">
            <a:alpha val="70000"/>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kern="1200" dirty="0"/>
            <a:t>Contribuições de Melhoria</a:t>
          </a:r>
        </a:p>
      </dsp:txBody>
      <dsp:txXfrm>
        <a:off x="1350944" y="3286990"/>
        <a:ext cx="2854716" cy="4865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A0D2C-7008-44FA-93EE-AFDAD2A54EC2}">
      <dsp:nvSpPr>
        <dsp:cNvPr id="0" name=""/>
        <dsp:cNvSpPr/>
      </dsp:nvSpPr>
      <dsp:spPr>
        <a:xfrm>
          <a:off x="1093654" y="1628294"/>
          <a:ext cx="405901" cy="1160159"/>
        </a:xfrm>
        <a:custGeom>
          <a:avLst/>
          <a:gdLst/>
          <a:ahLst/>
          <a:cxnLst/>
          <a:rect l="0" t="0" r="0" b="0"/>
          <a:pathLst>
            <a:path>
              <a:moveTo>
                <a:pt x="0" y="0"/>
              </a:moveTo>
              <a:lnTo>
                <a:pt x="202950" y="0"/>
              </a:lnTo>
              <a:lnTo>
                <a:pt x="202950" y="1160159"/>
              </a:lnTo>
              <a:lnTo>
                <a:pt x="405901" y="1160159"/>
              </a:lnTo>
            </a:path>
          </a:pathLst>
        </a:custGeom>
        <a:noFill/>
        <a:ln w="34925" cap="flat" cmpd="sng" algn="in">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265877" y="2177645"/>
        <a:ext cx="61455" cy="61455"/>
      </dsp:txXfrm>
    </dsp:sp>
    <dsp:sp modelId="{50B1F985-E426-4CDA-AC64-5B0B0EE46571}">
      <dsp:nvSpPr>
        <dsp:cNvPr id="0" name=""/>
        <dsp:cNvSpPr/>
      </dsp:nvSpPr>
      <dsp:spPr>
        <a:xfrm>
          <a:off x="1093654" y="1628294"/>
          <a:ext cx="405901" cy="386719"/>
        </a:xfrm>
        <a:custGeom>
          <a:avLst/>
          <a:gdLst/>
          <a:ahLst/>
          <a:cxnLst/>
          <a:rect l="0" t="0" r="0" b="0"/>
          <a:pathLst>
            <a:path>
              <a:moveTo>
                <a:pt x="0" y="0"/>
              </a:moveTo>
              <a:lnTo>
                <a:pt x="202950" y="0"/>
              </a:lnTo>
              <a:lnTo>
                <a:pt x="202950" y="386719"/>
              </a:lnTo>
              <a:lnTo>
                <a:pt x="405901" y="386719"/>
              </a:lnTo>
            </a:path>
          </a:pathLst>
        </a:custGeom>
        <a:noFill/>
        <a:ln w="34925" cap="flat" cmpd="sng" algn="in">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282589" y="1807638"/>
        <a:ext cx="28031" cy="28031"/>
      </dsp:txXfrm>
    </dsp:sp>
    <dsp:sp modelId="{DDA6E5F5-BDDE-4649-8640-C0CB84372CF1}">
      <dsp:nvSpPr>
        <dsp:cNvPr id="0" name=""/>
        <dsp:cNvSpPr/>
      </dsp:nvSpPr>
      <dsp:spPr>
        <a:xfrm>
          <a:off x="1093654" y="1241574"/>
          <a:ext cx="405901" cy="386719"/>
        </a:xfrm>
        <a:custGeom>
          <a:avLst/>
          <a:gdLst/>
          <a:ahLst/>
          <a:cxnLst/>
          <a:rect l="0" t="0" r="0" b="0"/>
          <a:pathLst>
            <a:path>
              <a:moveTo>
                <a:pt x="0" y="386719"/>
              </a:moveTo>
              <a:lnTo>
                <a:pt x="202950" y="386719"/>
              </a:lnTo>
              <a:lnTo>
                <a:pt x="202950" y="0"/>
              </a:lnTo>
              <a:lnTo>
                <a:pt x="405901" y="0"/>
              </a:lnTo>
            </a:path>
          </a:pathLst>
        </a:custGeom>
        <a:noFill/>
        <a:ln w="34925" cap="flat" cmpd="sng" algn="in">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282589" y="1420918"/>
        <a:ext cx="28031" cy="28031"/>
      </dsp:txXfrm>
    </dsp:sp>
    <dsp:sp modelId="{7DA1D75C-5702-4467-B239-A178AC175A24}">
      <dsp:nvSpPr>
        <dsp:cNvPr id="0" name=""/>
        <dsp:cNvSpPr/>
      </dsp:nvSpPr>
      <dsp:spPr>
        <a:xfrm>
          <a:off x="1093654" y="468134"/>
          <a:ext cx="405901" cy="1160159"/>
        </a:xfrm>
        <a:custGeom>
          <a:avLst/>
          <a:gdLst/>
          <a:ahLst/>
          <a:cxnLst/>
          <a:rect l="0" t="0" r="0" b="0"/>
          <a:pathLst>
            <a:path>
              <a:moveTo>
                <a:pt x="0" y="1160159"/>
              </a:moveTo>
              <a:lnTo>
                <a:pt x="202950" y="1160159"/>
              </a:lnTo>
              <a:lnTo>
                <a:pt x="202950" y="0"/>
              </a:lnTo>
              <a:lnTo>
                <a:pt x="405901" y="0"/>
              </a:lnTo>
            </a:path>
          </a:pathLst>
        </a:custGeom>
        <a:noFill/>
        <a:ln w="34925" cap="flat" cmpd="sng" algn="in">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265877" y="1017486"/>
        <a:ext cx="61455" cy="61455"/>
      </dsp:txXfrm>
    </dsp:sp>
    <dsp:sp modelId="{600B431B-695C-4E49-A8B5-0B3084A4289E}">
      <dsp:nvSpPr>
        <dsp:cNvPr id="0" name=""/>
        <dsp:cNvSpPr/>
      </dsp:nvSpPr>
      <dsp:spPr>
        <a:xfrm rot="16200000">
          <a:off x="-844015" y="1318918"/>
          <a:ext cx="3256588" cy="618751"/>
        </a:xfrm>
        <a:prstGeom prst="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t-BR" sz="2200" kern="1200" dirty="0"/>
            <a:t>Competência Privativa da União</a:t>
          </a:r>
        </a:p>
      </dsp:txBody>
      <dsp:txXfrm>
        <a:off x="-844015" y="1318918"/>
        <a:ext cx="3256588" cy="618751"/>
      </dsp:txXfrm>
    </dsp:sp>
    <dsp:sp modelId="{C398BED4-62AE-496F-B266-6D88406ECF20}">
      <dsp:nvSpPr>
        <dsp:cNvPr id="0" name=""/>
        <dsp:cNvSpPr/>
      </dsp:nvSpPr>
      <dsp:spPr>
        <a:xfrm>
          <a:off x="1499555" y="158758"/>
          <a:ext cx="2029505" cy="618751"/>
        </a:xfrm>
        <a:prstGeom prst="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t-BR" sz="2200" kern="1200" dirty="0"/>
            <a:t>Empréstimos Compulsórios</a:t>
          </a:r>
        </a:p>
      </dsp:txBody>
      <dsp:txXfrm>
        <a:off x="1499555" y="158758"/>
        <a:ext cx="2029505" cy="618751"/>
      </dsp:txXfrm>
    </dsp:sp>
    <dsp:sp modelId="{0D7B6D67-D4A7-4F1C-BEFF-03FF9358D582}">
      <dsp:nvSpPr>
        <dsp:cNvPr id="0" name=""/>
        <dsp:cNvSpPr/>
      </dsp:nvSpPr>
      <dsp:spPr>
        <a:xfrm>
          <a:off x="1499555" y="932198"/>
          <a:ext cx="2029505" cy="618751"/>
        </a:xfrm>
        <a:prstGeom prst="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t-BR" sz="2200" kern="1200" dirty="0"/>
            <a:t>Contribuições Especiais</a:t>
          </a:r>
          <a:r>
            <a:rPr lang="pt-BR" sz="2200" b="1" kern="1200" dirty="0"/>
            <a:t>***</a:t>
          </a:r>
          <a:endParaRPr lang="pt-BR" sz="2200" kern="1200" dirty="0"/>
        </a:p>
      </dsp:txBody>
      <dsp:txXfrm>
        <a:off x="1499555" y="932198"/>
        <a:ext cx="2029505" cy="618751"/>
      </dsp:txXfrm>
    </dsp:sp>
    <dsp:sp modelId="{CAA1D103-D3CC-4097-A9A0-82B4A382AF67}">
      <dsp:nvSpPr>
        <dsp:cNvPr id="0" name=""/>
        <dsp:cNvSpPr/>
      </dsp:nvSpPr>
      <dsp:spPr>
        <a:xfrm>
          <a:off x="1499555" y="1705637"/>
          <a:ext cx="2029505" cy="618751"/>
        </a:xfrm>
        <a:prstGeom prst="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t-BR" sz="2200" kern="1200" dirty="0"/>
            <a:t>Contribuições Residuais</a:t>
          </a:r>
        </a:p>
      </dsp:txBody>
      <dsp:txXfrm>
        <a:off x="1499555" y="1705637"/>
        <a:ext cx="2029505" cy="618751"/>
      </dsp:txXfrm>
    </dsp:sp>
    <dsp:sp modelId="{1DA018B8-8F4C-453E-9EC5-596983C7C9EF}">
      <dsp:nvSpPr>
        <dsp:cNvPr id="0" name=""/>
        <dsp:cNvSpPr/>
      </dsp:nvSpPr>
      <dsp:spPr>
        <a:xfrm>
          <a:off x="1499555" y="2479077"/>
          <a:ext cx="2029505" cy="618751"/>
        </a:xfrm>
        <a:prstGeom prst="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t-BR" sz="2200" kern="1200" dirty="0"/>
            <a:t>Impostos Residuais</a:t>
          </a:r>
        </a:p>
      </dsp:txBody>
      <dsp:txXfrm>
        <a:off x="1499555" y="2479077"/>
        <a:ext cx="2029505" cy="61875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6T02:40:52.37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1 108,'3313'0,"-3277"-2,1-1,48-12,-45 8,70-6,648 12,-363 3,-388-1,0-1,0 0,-1 0,1 0,0-1,0 0,-1 0,1-1,-1 0,1 0,-1 0,0-1,0 0,0 0,0-1,0 0,-1 0,0 0,6-6,6-13</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t-BR"/>
              <a:t>Clique para editar o título Mestre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919E6FB-7A42-467A-9A5A-5CABD25DFC10}" type="datetimeFigureOut">
              <a:rPr lang="pt-BR" smtClean="0"/>
              <a:t>06/03/2024</a:t>
            </a:fld>
            <a:endParaRPr lang="pt-B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pt-B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09E1CD3-3888-4C9F-8639-12796D7B9666}" type="slidenum">
              <a:rPr lang="pt-BR" smtClean="0"/>
              <a:t>‹nº›</a:t>
            </a:fld>
            <a:endParaRPr lang="pt-B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31583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919E6FB-7A42-467A-9A5A-5CABD25DFC10}" type="datetimeFigureOut">
              <a:rPr lang="pt-BR" smtClean="0"/>
              <a:t>06/03/2024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09E1CD3-3888-4C9F-8639-12796D7B9666}" type="slidenum">
              <a:rPr lang="pt-BR" smtClean="0"/>
              <a:t>‹nº›</a:t>
            </a:fld>
            <a:endParaRPr lang="pt-BR"/>
          </a:p>
        </p:txBody>
      </p:sp>
    </p:spTree>
    <p:extLst>
      <p:ext uri="{BB962C8B-B14F-4D97-AF65-F5344CB8AC3E}">
        <p14:creationId xmlns:p14="http://schemas.microsoft.com/office/powerpoint/2010/main" val="2714432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919E6FB-7A42-467A-9A5A-5CABD25DFC10}" type="datetimeFigureOut">
              <a:rPr lang="pt-BR" smtClean="0"/>
              <a:t>06/03/2024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09E1CD3-3888-4C9F-8639-12796D7B9666}" type="slidenum">
              <a:rPr lang="pt-BR" smtClean="0"/>
              <a:t>‹nº›</a:t>
            </a:fld>
            <a:endParaRPr lang="pt-BR"/>
          </a:p>
        </p:txBody>
      </p:sp>
    </p:spTree>
    <p:extLst>
      <p:ext uri="{BB962C8B-B14F-4D97-AF65-F5344CB8AC3E}">
        <p14:creationId xmlns:p14="http://schemas.microsoft.com/office/powerpoint/2010/main" val="2317347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919E6FB-7A42-467A-9A5A-5CABD25DFC10}" type="datetimeFigureOut">
              <a:rPr lang="pt-BR" smtClean="0"/>
              <a:t>06/03/2024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09E1CD3-3888-4C9F-8639-12796D7B9666}" type="slidenum">
              <a:rPr lang="pt-BR" smtClean="0"/>
              <a:t>‹nº›</a:t>
            </a:fld>
            <a:endParaRPr lang="pt-BR"/>
          </a:p>
        </p:txBody>
      </p:sp>
    </p:spTree>
    <p:extLst>
      <p:ext uri="{BB962C8B-B14F-4D97-AF65-F5344CB8AC3E}">
        <p14:creationId xmlns:p14="http://schemas.microsoft.com/office/powerpoint/2010/main" val="3081295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919E6FB-7A42-467A-9A5A-5CABD25DFC10}" type="datetimeFigureOut">
              <a:rPr lang="pt-BR" smtClean="0"/>
              <a:t>06/03/2024</a:t>
            </a:fld>
            <a:endParaRPr lang="pt-B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pt-B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09E1CD3-3888-4C9F-8639-12796D7B9666}" type="slidenum">
              <a:rPr lang="pt-BR" smtClean="0"/>
              <a:t>‹nº›</a:t>
            </a:fld>
            <a:endParaRPr lang="pt-B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898562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t-BR"/>
              <a:t>Clique para editar o título Mestre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8919E6FB-7A42-467A-9A5A-5CABD25DFC10}" type="datetimeFigureOut">
              <a:rPr lang="pt-BR" smtClean="0"/>
              <a:t>06/03/2024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09E1CD3-3888-4C9F-8639-12796D7B9666}" type="slidenum">
              <a:rPr lang="pt-BR" smtClean="0"/>
              <a:t>‹nº›</a:t>
            </a:fld>
            <a:endParaRPr lang="pt-BR"/>
          </a:p>
        </p:txBody>
      </p:sp>
    </p:spTree>
    <p:extLst>
      <p:ext uri="{BB962C8B-B14F-4D97-AF65-F5344CB8AC3E}">
        <p14:creationId xmlns:p14="http://schemas.microsoft.com/office/powerpoint/2010/main" val="862211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8919E6FB-7A42-467A-9A5A-5CABD25DFC10}" type="datetimeFigureOut">
              <a:rPr lang="pt-BR" smtClean="0"/>
              <a:t>06/03/2024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09E1CD3-3888-4C9F-8639-12796D7B9666}" type="slidenum">
              <a:rPr lang="pt-BR" smtClean="0"/>
              <a:t>‹nº›</a:t>
            </a:fld>
            <a:endParaRPr lang="pt-BR"/>
          </a:p>
        </p:txBody>
      </p:sp>
    </p:spTree>
    <p:extLst>
      <p:ext uri="{BB962C8B-B14F-4D97-AF65-F5344CB8AC3E}">
        <p14:creationId xmlns:p14="http://schemas.microsoft.com/office/powerpoint/2010/main" val="824542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8919E6FB-7A42-467A-9A5A-5CABD25DFC10}" type="datetimeFigureOut">
              <a:rPr lang="pt-BR" smtClean="0"/>
              <a:t>06/03/2024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09E1CD3-3888-4C9F-8639-12796D7B9666}" type="slidenum">
              <a:rPr lang="pt-BR" smtClean="0"/>
              <a:t>‹nº›</a:t>
            </a:fld>
            <a:endParaRPr lang="pt-BR"/>
          </a:p>
        </p:txBody>
      </p:sp>
    </p:spTree>
    <p:extLst>
      <p:ext uri="{BB962C8B-B14F-4D97-AF65-F5344CB8AC3E}">
        <p14:creationId xmlns:p14="http://schemas.microsoft.com/office/powerpoint/2010/main" val="204905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9E6FB-7A42-467A-9A5A-5CABD25DFC10}" type="datetimeFigureOut">
              <a:rPr lang="pt-BR" smtClean="0"/>
              <a:t>06/03/2024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09E1CD3-3888-4C9F-8639-12796D7B9666}" type="slidenum">
              <a:rPr lang="pt-BR" smtClean="0"/>
              <a:t>‹nº›</a:t>
            </a:fld>
            <a:endParaRPr lang="pt-BR"/>
          </a:p>
        </p:txBody>
      </p:sp>
    </p:spTree>
    <p:extLst>
      <p:ext uri="{BB962C8B-B14F-4D97-AF65-F5344CB8AC3E}">
        <p14:creationId xmlns:p14="http://schemas.microsoft.com/office/powerpoint/2010/main" val="2035146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t-BR"/>
              <a:t>Clique para editar o título Mestre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919E6FB-7A42-467A-9A5A-5CABD25DFC10}" type="datetimeFigureOut">
              <a:rPr lang="pt-BR" smtClean="0"/>
              <a:t>06/03/2024</a:t>
            </a:fld>
            <a:endParaRPr lang="pt-B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t-B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09E1CD3-3888-4C9F-8639-12796D7B9666}" type="slidenum">
              <a:rPr lang="pt-BR" smtClean="0"/>
              <a:t>‹nº›</a:t>
            </a:fld>
            <a:endParaRPr lang="pt-B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1157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919E6FB-7A42-467A-9A5A-5CABD25DFC10}" type="datetimeFigureOut">
              <a:rPr lang="pt-BR" smtClean="0"/>
              <a:t>06/03/2024</a:t>
            </a:fld>
            <a:endParaRPr lang="pt-B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t-B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09E1CD3-3888-4C9F-8639-12796D7B9666}" type="slidenum">
              <a:rPr lang="pt-BR" smtClean="0"/>
              <a:t>‹nº›</a:t>
            </a:fld>
            <a:endParaRPr lang="pt-B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9361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919E6FB-7A42-467A-9A5A-5CABD25DFC10}" type="datetimeFigureOut">
              <a:rPr lang="pt-BR" smtClean="0"/>
              <a:t>06/03/2024</a:t>
            </a:fld>
            <a:endParaRPr lang="pt-B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pt-B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09E1CD3-3888-4C9F-8639-12796D7B9666}" type="slidenum">
              <a:rPr lang="pt-BR" smtClean="0"/>
              <a:t>‹nº›</a:t>
            </a:fld>
            <a:endParaRPr lang="pt-B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562666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oab.org.br/noticia/61242/ccj-da-camara-aprova-pl-que-desobriga-antecipacao-de-custas-para-a-execucao-de-honorarios#:~:text=82%20(caput)%20do%20C%C3%B3digo%20de,a%20reda%C3%A7%C3%A3o%20do%20referido%20dispositivo"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78564C-A9E7-E1DC-F997-D9AA2F223848}"/>
              </a:ext>
            </a:extLst>
          </p:cNvPr>
          <p:cNvSpPr>
            <a:spLocks noGrp="1"/>
          </p:cNvSpPr>
          <p:nvPr>
            <p:ph type="ctrTitle"/>
          </p:nvPr>
        </p:nvSpPr>
        <p:spPr/>
        <p:txBody>
          <a:bodyPr/>
          <a:lstStyle/>
          <a:p>
            <a:r>
              <a:rPr lang="pt-BR" dirty="0"/>
              <a:t>Curso de direito tributário</a:t>
            </a:r>
          </a:p>
        </p:txBody>
      </p:sp>
      <p:sp>
        <p:nvSpPr>
          <p:cNvPr id="3" name="Subtítulo 2">
            <a:extLst>
              <a:ext uri="{FF2B5EF4-FFF2-40B4-BE49-F238E27FC236}">
                <a16:creationId xmlns:a16="http://schemas.microsoft.com/office/drawing/2014/main" id="{E2EF4619-9B6A-025B-1640-D993E0CFB14A}"/>
              </a:ext>
            </a:extLst>
          </p:cNvPr>
          <p:cNvSpPr>
            <a:spLocks noGrp="1"/>
          </p:cNvSpPr>
          <p:nvPr>
            <p:ph type="subTitle" idx="1"/>
          </p:nvPr>
        </p:nvSpPr>
        <p:spPr>
          <a:xfrm>
            <a:off x="2679906" y="3956279"/>
            <a:ext cx="6831673" cy="1336157"/>
          </a:xfrm>
        </p:spPr>
        <p:txBody>
          <a:bodyPr>
            <a:normAutofit/>
          </a:bodyPr>
          <a:lstStyle/>
          <a:p>
            <a:r>
              <a:rPr lang="pt-BR" dirty="0"/>
              <a:t>Aula 02 – Princípios Gerais e Constitucionais do Direito Tributário; Competência Tributária; Sistema Tributário Nacional.</a:t>
            </a:r>
          </a:p>
        </p:txBody>
      </p:sp>
    </p:spTree>
    <p:extLst>
      <p:ext uri="{BB962C8B-B14F-4D97-AF65-F5344CB8AC3E}">
        <p14:creationId xmlns:p14="http://schemas.microsoft.com/office/powerpoint/2010/main" val="406926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B9A290-6404-7019-23D8-2A1D33FCC8E8}"/>
              </a:ext>
            </a:extLst>
          </p:cNvPr>
          <p:cNvSpPr>
            <a:spLocks noGrp="1"/>
          </p:cNvSpPr>
          <p:nvPr>
            <p:ph type="title"/>
          </p:nvPr>
        </p:nvSpPr>
        <p:spPr/>
        <p:txBody>
          <a:bodyPr/>
          <a:lstStyle/>
          <a:p>
            <a:pPr algn="ctr"/>
            <a:r>
              <a:rPr lang="pt-BR" dirty="0"/>
              <a:t>Caso Prático</a:t>
            </a:r>
          </a:p>
        </p:txBody>
      </p:sp>
      <p:sp>
        <p:nvSpPr>
          <p:cNvPr id="3" name="Espaço Reservado para Conteúdo 2">
            <a:extLst>
              <a:ext uri="{FF2B5EF4-FFF2-40B4-BE49-F238E27FC236}">
                <a16:creationId xmlns:a16="http://schemas.microsoft.com/office/drawing/2014/main" id="{B36A2005-1B86-AD2E-BED5-046BD526457E}"/>
              </a:ext>
            </a:extLst>
          </p:cNvPr>
          <p:cNvSpPr>
            <a:spLocks noGrp="1"/>
          </p:cNvSpPr>
          <p:nvPr>
            <p:ph idx="1"/>
          </p:nvPr>
        </p:nvSpPr>
        <p:spPr>
          <a:xfrm>
            <a:off x="1371600" y="2286000"/>
            <a:ext cx="9601200" cy="3886200"/>
          </a:xfrm>
        </p:spPr>
        <p:txBody>
          <a:bodyPr>
            <a:normAutofit lnSpcReduction="10000"/>
          </a:bodyPr>
          <a:lstStyle/>
          <a:p>
            <a:endParaRPr lang="pt-BR" dirty="0"/>
          </a:p>
          <a:p>
            <a:endParaRPr lang="pt-BR" dirty="0"/>
          </a:p>
          <a:p>
            <a:pPr algn="ctr"/>
            <a:endParaRPr lang="pt-BR" dirty="0"/>
          </a:p>
          <a:p>
            <a:pPr marL="0" indent="0" algn="ctr">
              <a:buNone/>
            </a:pPr>
            <a:r>
              <a:rPr lang="pt-BR" sz="1000" dirty="0">
                <a:hlinkClick r:id="rId2"/>
              </a:rPr>
              <a:t>https://www.oab.org.br/noticia/61242/ccj-da-camara-aprova-pl-que-desobriga-antecipacao-de-custas-para-a-execucao-de-honorarios#:~:text=82%20(caput)%20do%20C%C3%B3digo%20de,a%20reda%C3%A7%C3%A3o%20do%20referido%20dispositivo</a:t>
            </a:r>
            <a:r>
              <a:rPr lang="pt-BR" sz="1000" dirty="0"/>
              <a:t> </a:t>
            </a:r>
          </a:p>
          <a:p>
            <a:pPr marL="0" indent="0" algn="just">
              <a:buNone/>
            </a:pPr>
            <a:endParaRPr lang="pt-BR" sz="1000" dirty="0"/>
          </a:p>
          <a:p>
            <a:pPr marL="0" indent="0" algn="just">
              <a:buNone/>
            </a:pPr>
            <a:endParaRPr lang="pt-BR" sz="1000" dirty="0"/>
          </a:p>
          <a:p>
            <a:pPr marL="0" indent="0" algn="just">
              <a:buNone/>
            </a:pPr>
            <a:endParaRPr lang="pt-BR" sz="1000" dirty="0"/>
          </a:p>
          <a:p>
            <a:pPr marL="0" indent="0" algn="just">
              <a:buNone/>
            </a:pPr>
            <a:endParaRPr lang="pt-BR" sz="1000" dirty="0"/>
          </a:p>
          <a:p>
            <a:pPr marL="0" indent="0" algn="just">
              <a:buNone/>
            </a:pPr>
            <a:endParaRPr lang="pt-BR" sz="1000" dirty="0"/>
          </a:p>
          <a:p>
            <a:pPr marL="0" indent="0" algn="ctr">
              <a:buNone/>
            </a:pPr>
            <a:r>
              <a:rPr lang="pt-BR" dirty="0"/>
              <a:t>ADI 6.859/RS</a:t>
            </a:r>
          </a:p>
          <a:p>
            <a:pPr marL="0" indent="0" algn="ctr">
              <a:buNone/>
            </a:pPr>
            <a:r>
              <a:rPr lang="pt-BR" sz="1000" dirty="0"/>
              <a:t>https://redir.stf.jus.br/paginadorpub/paginador.jsp?docTP=TP&amp;docID=765893361</a:t>
            </a:r>
          </a:p>
        </p:txBody>
      </p:sp>
      <p:pic>
        <p:nvPicPr>
          <p:cNvPr id="5" name="Espaço Reservado para Conteúdo 4">
            <a:extLst>
              <a:ext uri="{FF2B5EF4-FFF2-40B4-BE49-F238E27FC236}">
                <a16:creationId xmlns:a16="http://schemas.microsoft.com/office/drawing/2014/main" id="{31176199-D2BF-2073-D47E-07F78BB87C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2444" y="2247772"/>
            <a:ext cx="6187111" cy="1143000"/>
          </a:xfrm>
          <a:prstGeom prst="rect">
            <a:avLst/>
          </a:prstGeom>
        </p:spPr>
      </p:pic>
      <p:pic>
        <p:nvPicPr>
          <p:cNvPr id="6" name="Imagem 5">
            <a:extLst>
              <a:ext uri="{FF2B5EF4-FFF2-40B4-BE49-F238E27FC236}">
                <a16:creationId xmlns:a16="http://schemas.microsoft.com/office/drawing/2014/main" id="{E1C00019-2D1B-82D4-BA33-DCAE30CC29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4856" y="4038472"/>
            <a:ext cx="6798466" cy="1143000"/>
          </a:xfrm>
          <a:prstGeom prst="rect">
            <a:avLst/>
          </a:prstGeom>
        </p:spPr>
      </p:pic>
      <mc:AlternateContent xmlns:mc="http://schemas.openxmlformats.org/markup-compatibility/2006" xmlns:p14="http://schemas.microsoft.com/office/powerpoint/2010/main">
        <mc:Choice Requires="p14">
          <p:contentPart p14:bwMode="auto" r:id="rId5">
            <p14:nvContentPartPr>
              <p14:cNvPr id="8" name="Tinta 7">
                <a:extLst>
                  <a:ext uri="{FF2B5EF4-FFF2-40B4-BE49-F238E27FC236}">
                    <a16:creationId xmlns:a16="http://schemas.microsoft.com/office/drawing/2014/main" id="{EB3E8538-E76F-3664-BB46-E7843311ABA3}"/>
                  </a:ext>
                </a:extLst>
              </p14:cNvPr>
              <p14:cNvContentPartPr/>
              <p14:nvPr/>
            </p14:nvContentPartPr>
            <p14:xfrm>
              <a:off x="2881429" y="5031775"/>
              <a:ext cx="1772280" cy="39240"/>
            </p14:xfrm>
          </p:contentPart>
        </mc:Choice>
        <mc:Fallback xmlns="">
          <p:pic>
            <p:nvPicPr>
              <p:cNvPr id="8" name="Tinta 7">
                <a:extLst>
                  <a:ext uri="{FF2B5EF4-FFF2-40B4-BE49-F238E27FC236}">
                    <a16:creationId xmlns:a16="http://schemas.microsoft.com/office/drawing/2014/main" id="{EB3E8538-E76F-3664-BB46-E7843311ABA3}"/>
                  </a:ext>
                </a:extLst>
              </p:cNvPr>
              <p:cNvPicPr/>
              <p:nvPr/>
            </p:nvPicPr>
            <p:blipFill>
              <a:blip r:embed="rId6"/>
              <a:stretch>
                <a:fillRect/>
              </a:stretch>
            </p:blipFill>
            <p:spPr>
              <a:xfrm>
                <a:off x="2827789" y="4924135"/>
                <a:ext cx="1879920" cy="254880"/>
              </a:xfrm>
              <a:prstGeom prst="rect">
                <a:avLst/>
              </a:prstGeom>
            </p:spPr>
          </p:pic>
        </mc:Fallback>
      </mc:AlternateContent>
    </p:spTree>
    <p:extLst>
      <p:ext uri="{BB962C8B-B14F-4D97-AF65-F5344CB8AC3E}">
        <p14:creationId xmlns:p14="http://schemas.microsoft.com/office/powerpoint/2010/main" val="4092141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B4C25D-1125-4044-3251-7A5A3AB45B1F}"/>
              </a:ext>
            </a:extLst>
          </p:cNvPr>
          <p:cNvSpPr>
            <a:spLocks noGrp="1"/>
          </p:cNvSpPr>
          <p:nvPr>
            <p:ph type="title"/>
          </p:nvPr>
        </p:nvSpPr>
        <p:spPr/>
        <p:txBody>
          <a:bodyPr/>
          <a:lstStyle/>
          <a:p>
            <a:r>
              <a:rPr lang="pt-BR" dirty="0"/>
              <a:t>Princípio da Irretroatividade (Art. 150, III, “a”, da CF/88</a:t>
            </a:r>
          </a:p>
        </p:txBody>
      </p:sp>
      <p:sp>
        <p:nvSpPr>
          <p:cNvPr id="3" name="Espaço Reservado para Conteúdo 2">
            <a:extLst>
              <a:ext uri="{FF2B5EF4-FFF2-40B4-BE49-F238E27FC236}">
                <a16:creationId xmlns:a16="http://schemas.microsoft.com/office/drawing/2014/main" id="{9F24D701-0CF2-295A-3FA9-CF2E6C3D0300}"/>
              </a:ext>
            </a:extLst>
          </p:cNvPr>
          <p:cNvSpPr>
            <a:spLocks noGrp="1"/>
          </p:cNvSpPr>
          <p:nvPr>
            <p:ph idx="1"/>
          </p:nvPr>
        </p:nvSpPr>
        <p:spPr>
          <a:xfrm>
            <a:off x="1371600" y="2286000"/>
            <a:ext cx="9601200" cy="4572000"/>
          </a:xfrm>
        </p:spPr>
        <p:txBody>
          <a:bodyPr>
            <a:normAutofit/>
          </a:bodyPr>
          <a:lstStyle/>
          <a:p>
            <a:pPr algn="just"/>
            <a:r>
              <a:rPr lang="pt-BR" dirty="0"/>
              <a:t>O princípio da irretroatividade </a:t>
            </a:r>
            <a:r>
              <a:rPr lang="pt-BR" b="1" dirty="0"/>
              <a:t>veda</a:t>
            </a:r>
            <a:r>
              <a:rPr lang="pt-BR" dirty="0"/>
              <a:t> a cobrança de </a:t>
            </a:r>
            <a:r>
              <a:rPr lang="pt-BR" b="1" dirty="0"/>
              <a:t>tributo</a:t>
            </a:r>
            <a:r>
              <a:rPr lang="pt-BR" dirty="0"/>
              <a:t> em relação à fatos ocorridos </a:t>
            </a:r>
            <a:r>
              <a:rPr lang="pt-BR" b="1" dirty="0"/>
              <a:t>antes da vigência da lei</a:t>
            </a:r>
            <a:r>
              <a:rPr lang="pt-BR" dirty="0"/>
              <a:t> que os houver instituído ou majorado.</a:t>
            </a:r>
          </a:p>
          <a:p>
            <a:pPr algn="just"/>
            <a:endParaRPr lang="pt-BR" dirty="0"/>
          </a:p>
          <a:p>
            <a:pPr algn="just"/>
            <a:r>
              <a:rPr lang="pt-BR" dirty="0"/>
              <a:t>As exceções, no Direito Tributário, ficam por conta das </a:t>
            </a:r>
            <a:r>
              <a:rPr lang="pt-BR" b="1" dirty="0">
                <a:solidFill>
                  <a:srgbClr val="FF0000"/>
                </a:solidFill>
              </a:rPr>
              <a:t>leis interpretativas</a:t>
            </a:r>
            <a:r>
              <a:rPr lang="pt-BR" dirty="0"/>
              <a:t> e das leis que </a:t>
            </a:r>
            <a:r>
              <a:rPr lang="pt-BR" b="1" dirty="0"/>
              <a:t>deixem</a:t>
            </a:r>
            <a:r>
              <a:rPr lang="pt-BR" dirty="0"/>
              <a:t> de definir uma conduta </a:t>
            </a:r>
            <a:r>
              <a:rPr lang="pt-BR" b="1" dirty="0"/>
              <a:t>ilícita</a:t>
            </a:r>
            <a:r>
              <a:rPr lang="pt-BR" dirty="0"/>
              <a:t> ou lhe </a:t>
            </a:r>
            <a:r>
              <a:rPr lang="pt-BR" b="1" dirty="0"/>
              <a:t>diminua</a:t>
            </a:r>
            <a:r>
              <a:rPr lang="pt-BR" dirty="0"/>
              <a:t> a </a:t>
            </a:r>
            <a:r>
              <a:rPr lang="pt-BR" b="1" dirty="0"/>
              <a:t>penalidade</a:t>
            </a:r>
            <a:r>
              <a:rPr lang="pt-BR" dirty="0"/>
              <a:t>, desde que </a:t>
            </a:r>
            <a:r>
              <a:rPr lang="pt-BR" b="1" dirty="0">
                <a:solidFill>
                  <a:srgbClr val="FF0000"/>
                </a:solidFill>
              </a:rPr>
              <a:t>não definitivamente julgado</a:t>
            </a:r>
            <a:r>
              <a:rPr lang="pt-BR" dirty="0"/>
              <a:t>.</a:t>
            </a:r>
          </a:p>
          <a:p>
            <a:pPr algn="just"/>
            <a:endParaRPr lang="pt-BR" dirty="0"/>
          </a:p>
          <a:p>
            <a:pPr algn="just"/>
            <a:r>
              <a:rPr lang="pt-BR" dirty="0"/>
              <a:t>É permitida a </a:t>
            </a:r>
            <a:r>
              <a:rPr lang="pt-BR" b="1" dirty="0">
                <a:solidFill>
                  <a:srgbClr val="FF0000"/>
                </a:solidFill>
              </a:rPr>
              <a:t>ultratividade</a:t>
            </a:r>
            <a:r>
              <a:rPr lang="pt-BR" dirty="0"/>
              <a:t>: aplicação, em momento futuro, de norma já revogada (vide Art. 144, do CTN).</a:t>
            </a:r>
          </a:p>
        </p:txBody>
      </p:sp>
    </p:spTree>
    <p:extLst>
      <p:ext uri="{BB962C8B-B14F-4D97-AF65-F5344CB8AC3E}">
        <p14:creationId xmlns:p14="http://schemas.microsoft.com/office/powerpoint/2010/main" val="1450175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CFBFF4-B07E-E725-709E-3572FE3A555B}"/>
              </a:ext>
            </a:extLst>
          </p:cNvPr>
          <p:cNvSpPr>
            <a:spLocks noGrp="1"/>
          </p:cNvSpPr>
          <p:nvPr>
            <p:ph type="title"/>
          </p:nvPr>
        </p:nvSpPr>
        <p:spPr/>
        <p:txBody>
          <a:bodyPr/>
          <a:lstStyle/>
          <a:p>
            <a:r>
              <a:rPr lang="pt-BR" dirty="0"/>
              <a:t>Princípio do Não Confisco (Art. 150, IV, CF/88)</a:t>
            </a:r>
          </a:p>
        </p:txBody>
      </p:sp>
      <p:sp>
        <p:nvSpPr>
          <p:cNvPr id="3" name="Espaço Reservado para Conteúdo 2">
            <a:extLst>
              <a:ext uri="{FF2B5EF4-FFF2-40B4-BE49-F238E27FC236}">
                <a16:creationId xmlns:a16="http://schemas.microsoft.com/office/drawing/2014/main" id="{DA67FE41-2BEC-C09D-C4E6-454029EA9A13}"/>
              </a:ext>
            </a:extLst>
          </p:cNvPr>
          <p:cNvSpPr>
            <a:spLocks noGrp="1"/>
          </p:cNvSpPr>
          <p:nvPr>
            <p:ph idx="1"/>
          </p:nvPr>
        </p:nvSpPr>
        <p:spPr>
          <a:xfrm>
            <a:off x="1371600" y="2286000"/>
            <a:ext cx="9601200" cy="4378036"/>
          </a:xfrm>
        </p:spPr>
        <p:txBody>
          <a:bodyPr>
            <a:normAutofit lnSpcReduction="10000"/>
          </a:bodyPr>
          <a:lstStyle/>
          <a:p>
            <a:pPr marL="0" indent="0">
              <a:buNone/>
            </a:pPr>
            <a:r>
              <a:rPr lang="pt-BR" dirty="0"/>
              <a:t>É </a:t>
            </a:r>
            <a:r>
              <a:rPr lang="pt-BR" b="1" dirty="0"/>
              <a:t>proibido</a:t>
            </a:r>
            <a:r>
              <a:rPr lang="pt-BR" dirty="0"/>
              <a:t> aos Entes Federados o manejo da </a:t>
            </a:r>
            <a:r>
              <a:rPr lang="pt-BR" b="1" dirty="0"/>
              <a:t>tributação com efeitos confiscatórios</a:t>
            </a:r>
            <a:r>
              <a:rPr lang="pt-BR" dirty="0"/>
              <a:t>.</a:t>
            </a:r>
          </a:p>
          <a:p>
            <a:pPr marL="0" indent="0">
              <a:buNone/>
            </a:pPr>
            <a:endParaRPr lang="pt-BR" dirty="0"/>
          </a:p>
          <a:p>
            <a:r>
              <a:rPr lang="pt-BR" dirty="0"/>
              <a:t>ADI 2.078/PB – Não caracteriza-se o efeito confiscatório as taxas judiciárias cobradas com base no valor da causa, desde que haja limite estipulado.</a:t>
            </a:r>
          </a:p>
          <a:p>
            <a:pPr marL="0" indent="0">
              <a:buNone/>
            </a:pPr>
            <a:endParaRPr lang="pt-BR" dirty="0"/>
          </a:p>
          <a:p>
            <a:r>
              <a:rPr lang="pt-BR" dirty="0">
                <a:effectLst/>
                <a:latin typeface="+mj-lt"/>
              </a:rPr>
              <a:t>A Corte tem firmado entendimento no sentido de que </a:t>
            </a:r>
            <a:r>
              <a:rPr lang="pt-BR" b="1" dirty="0">
                <a:effectLst/>
                <a:latin typeface="+mj-lt"/>
              </a:rPr>
              <a:t>o valor da obrigação </a:t>
            </a:r>
            <a:r>
              <a:rPr lang="pt-BR" b="1" dirty="0">
                <a:solidFill>
                  <a:srgbClr val="FF0000"/>
                </a:solidFill>
                <a:effectLst/>
                <a:latin typeface="+mj-lt"/>
              </a:rPr>
              <a:t>principal</a:t>
            </a:r>
            <a:r>
              <a:rPr lang="pt-BR" b="1" dirty="0">
                <a:effectLst/>
                <a:latin typeface="+mj-lt"/>
              </a:rPr>
              <a:t> </a:t>
            </a:r>
            <a:r>
              <a:rPr lang="pt-BR" dirty="0">
                <a:effectLst/>
                <a:latin typeface="+mj-lt"/>
              </a:rPr>
              <a:t>deve funcionar como limitador da norma sancionatória, de modo que a </a:t>
            </a:r>
            <a:r>
              <a:rPr lang="pt-BR" b="1" dirty="0">
                <a:solidFill>
                  <a:srgbClr val="FF0000"/>
                </a:solidFill>
                <a:effectLst/>
                <a:latin typeface="+mj-lt"/>
              </a:rPr>
              <a:t>abusividade</a:t>
            </a:r>
            <a:r>
              <a:rPr lang="pt-BR" b="1" dirty="0">
                <a:effectLst/>
                <a:latin typeface="+mj-lt"/>
              </a:rPr>
              <a:t> </a:t>
            </a:r>
            <a:r>
              <a:rPr lang="pt-BR" dirty="0">
                <a:effectLst/>
                <a:latin typeface="+mj-lt"/>
              </a:rPr>
              <a:t>revela-se nas </a:t>
            </a:r>
            <a:r>
              <a:rPr lang="pt-BR" b="1" dirty="0">
                <a:effectLst/>
                <a:latin typeface="+mj-lt"/>
              </a:rPr>
              <a:t>multas</a:t>
            </a:r>
            <a:r>
              <a:rPr lang="pt-BR" dirty="0">
                <a:effectLst/>
                <a:latin typeface="+mj-lt"/>
              </a:rPr>
              <a:t> arbitradas </a:t>
            </a:r>
            <a:r>
              <a:rPr lang="pt-BR" b="1" dirty="0">
                <a:solidFill>
                  <a:srgbClr val="FF0000"/>
                </a:solidFill>
                <a:effectLst/>
                <a:latin typeface="+mj-lt"/>
              </a:rPr>
              <a:t>acima do montante de 100%. </a:t>
            </a:r>
            <a:r>
              <a:rPr lang="pt-BR" b="1" dirty="0">
                <a:effectLst/>
                <a:latin typeface="+mj-lt"/>
              </a:rPr>
              <a:t>Entendimento que não se aplica às </a:t>
            </a:r>
            <a:r>
              <a:rPr lang="pt-BR" b="1" dirty="0">
                <a:solidFill>
                  <a:srgbClr val="FF0000"/>
                </a:solidFill>
                <a:effectLst/>
                <a:latin typeface="+mj-lt"/>
              </a:rPr>
              <a:t>multas moratórias</a:t>
            </a:r>
            <a:r>
              <a:rPr lang="pt-BR" b="1" dirty="0">
                <a:effectLst/>
                <a:latin typeface="+mj-lt"/>
              </a:rPr>
              <a:t>, </a:t>
            </a:r>
            <a:r>
              <a:rPr lang="pt-BR" dirty="0">
                <a:effectLst/>
                <a:latin typeface="+mj-lt"/>
              </a:rPr>
              <a:t>que devem ficar circunscritas ao valor de </a:t>
            </a:r>
            <a:r>
              <a:rPr lang="pt-BR" b="1" dirty="0">
                <a:solidFill>
                  <a:srgbClr val="FF0000"/>
                </a:solidFill>
                <a:effectLst/>
                <a:latin typeface="+mj-lt"/>
              </a:rPr>
              <a:t>20%</a:t>
            </a:r>
            <a:r>
              <a:rPr lang="pt-BR" b="1" dirty="0">
                <a:effectLst/>
                <a:latin typeface="+mj-lt"/>
              </a:rPr>
              <a:t>. </a:t>
            </a:r>
            <a:r>
              <a:rPr lang="pt-BR" dirty="0">
                <a:effectLst/>
                <a:latin typeface="+mj-lt"/>
              </a:rPr>
              <a:t>Precedentes. </a:t>
            </a:r>
            <a:r>
              <a:rPr lang="pt-BR" b="1" dirty="0">
                <a:effectLst/>
                <a:latin typeface="+mj-lt"/>
              </a:rPr>
              <a:t>(STF, ARE 938.538 </a:t>
            </a:r>
            <a:r>
              <a:rPr lang="pt-BR" b="1" dirty="0" err="1">
                <a:effectLst/>
                <a:latin typeface="+mj-lt"/>
              </a:rPr>
              <a:t>AgR</a:t>
            </a:r>
            <a:r>
              <a:rPr lang="pt-BR" b="1" dirty="0">
                <a:effectLst/>
                <a:latin typeface="+mj-lt"/>
              </a:rPr>
              <a:t>/ES, Primeira Turma, Rel. Min. Roberto Barroso, Julgamento em 30/09/2016</a:t>
            </a:r>
          </a:p>
          <a:p>
            <a:endParaRPr lang="pt-BR" b="1" dirty="0">
              <a:latin typeface="+mj-lt"/>
            </a:endParaRPr>
          </a:p>
          <a:p>
            <a:r>
              <a:rPr lang="pt-BR" dirty="0">
                <a:effectLst/>
                <a:latin typeface="+mj-lt"/>
              </a:rPr>
              <a:t>Os tributos </a:t>
            </a:r>
            <a:r>
              <a:rPr lang="pt-BR" b="1" dirty="0">
                <a:effectLst/>
                <a:latin typeface="+mj-lt"/>
              </a:rPr>
              <a:t>extrafiscais</a:t>
            </a:r>
            <a:r>
              <a:rPr lang="pt-BR" dirty="0">
                <a:effectLst/>
                <a:latin typeface="+mj-lt"/>
              </a:rPr>
              <a:t> são tidos como </a:t>
            </a:r>
            <a:r>
              <a:rPr lang="pt-BR" b="1" dirty="0">
                <a:solidFill>
                  <a:srgbClr val="FF0000"/>
                </a:solidFill>
                <a:effectLst/>
                <a:latin typeface="+mj-lt"/>
              </a:rPr>
              <a:t>exce</a:t>
            </a:r>
            <a:r>
              <a:rPr lang="pt-BR" b="1" dirty="0">
                <a:solidFill>
                  <a:srgbClr val="FF0000"/>
                </a:solidFill>
                <a:latin typeface="+mj-lt"/>
              </a:rPr>
              <a:t>ção</a:t>
            </a:r>
            <a:r>
              <a:rPr lang="pt-BR" dirty="0">
                <a:latin typeface="+mj-lt"/>
              </a:rPr>
              <a:t> ao princípio do não confisco.</a:t>
            </a:r>
            <a:endParaRPr lang="pt-BR" dirty="0">
              <a:effectLst/>
              <a:latin typeface="+mj-lt"/>
            </a:endParaRPr>
          </a:p>
          <a:p>
            <a:endParaRPr lang="pt-BR" b="1" dirty="0">
              <a:effectLst/>
              <a:latin typeface="+mj-lt"/>
            </a:endParaRPr>
          </a:p>
          <a:p>
            <a:endParaRPr lang="pt-BR" b="1" dirty="0">
              <a:effectLst/>
              <a:latin typeface="+mj-lt"/>
            </a:endParaRPr>
          </a:p>
          <a:p>
            <a:pPr marL="0" indent="0" algn="l">
              <a:buNone/>
            </a:pPr>
            <a:endParaRPr lang="pt-BR" b="1" dirty="0">
              <a:latin typeface="+mj-lt"/>
            </a:endParaRPr>
          </a:p>
          <a:p>
            <a:pPr marL="0" indent="0" algn="l">
              <a:buNone/>
            </a:pPr>
            <a:endParaRPr lang="pt-BR" dirty="0">
              <a:effectLst/>
              <a:latin typeface="+mj-lt"/>
            </a:endParaRPr>
          </a:p>
          <a:p>
            <a:pPr marL="0" indent="0">
              <a:buNone/>
            </a:pPr>
            <a:endParaRPr lang="pt-BR" dirty="0"/>
          </a:p>
        </p:txBody>
      </p:sp>
    </p:spTree>
    <p:extLst>
      <p:ext uri="{BB962C8B-B14F-4D97-AF65-F5344CB8AC3E}">
        <p14:creationId xmlns:p14="http://schemas.microsoft.com/office/powerpoint/2010/main" val="1091919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89C32C-FAB8-899C-7BFC-94832080D3F0}"/>
              </a:ext>
            </a:extLst>
          </p:cNvPr>
          <p:cNvSpPr>
            <a:spLocks noGrp="1"/>
          </p:cNvSpPr>
          <p:nvPr>
            <p:ph type="title"/>
          </p:nvPr>
        </p:nvSpPr>
        <p:spPr/>
        <p:txBody>
          <a:bodyPr>
            <a:normAutofit fontScale="90000"/>
          </a:bodyPr>
          <a:lstStyle/>
          <a:p>
            <a:r>
              <a:rPr lang="pt-BR" dirty="0"/>
              <a:t>Princípio da Não Limitação ao Tráfego de Pessoas e Bens (Art. 150, V, da CF/88)</a:t>
            </a:r>
          </a:p>
        </p:txBody>
      </p:sp>
      <p:sp>
        <p:nvSpPr>
          <p:cNvPr id="3" name="Espaço Reservado para Conteúdo 2">
            <a:extLst>
              <a:ext uri="{FF2B5EF4-FFF2-40B4-BE49-F238E27FC236}">
                <a16:creationId xmlns:a16="http://schemas.microsoft.com/office/drawing/2014/main" id="{2CFE541F-6D68-6242-6418-E90EF6C8BF91}"/>
              </a:ext>
            </a:extLst>
          </p:cNvPr>
          <p:cNvSpPr>
            <a:spLocks noGrp="1"/>
          </p:cNvSpPr>
          <p:nvPr>
            <p:ph idx="1"/>
          </p:nvPr>
        </p:nvSpPr>
        <p:spPr>
          <a:xfrm>
            <a:off x="1371600" y="2286000"/>
            <a:ext cx="9601200" cy="4572000"/>
          </a:xfrm>
        </p:spPr>
        <p:txBody>
          <a:bodyPr/>
          <a:lstStyle/>
          <a:p>
            <a:pPr marL="0" indent="0" algn="just">
              <a:lnSpc>
                <a:spcPct val="100000"/>
              </a:lnSpc>
              <a:buNone/>
            </a:pPr>
            <a:r>
              <a:rPr lang="pt-BR" dirty="0"/>
              <a:t>Art. 150. Sem prejuízo de outras garantias asseguradas ao contribuinte, é </a:t>
            </a:r>
            <a:r>
              <a:rPr lang="pt-BR" b="1" dirty="0"/>
              <a:t>vedado</a:t>
            </a:r>
            <a:r>
              <a:rPr lang="pt-BR" dirty="0"/>
              <a:t> à União, aos Estados e aos Municípios:</a:t>
            </a:r>
          </a:p>
          <a:p>
            <a:pPr marL="0" indent="0" algn="just">
              <a:lnSpc>
                <a:spcPct val="100000"/>
              </a:lnSpc>
              <a:buNone/>
            </a:pPr>
            <a:r>
              <a:rPr lang="pt-BR" dirty="0"/>
              <a:t>V – estabelecer </a:t>
            </a:r>
            <a:r>
              <a:rPr lang="pt-BR" b="1" dirty="0"/>
              <a:t>limitações ao tráfego</a:t>
            </a:r>
            <a:r>
              <a:rPr lang="pt-BR" dirty="0"/>
              <a:t> de pessoas ou bens, </a:t>
            </a:r>
            <a:r>
              <a:rPr lang="pt-BR" b="1" dirty="0"/>
              <a:t>por meio de tributos </a:t>
            </a:r>
            <a:r>
              <a:rPr lang="pt-BR" dirty="0"/>
              <a:t>interestaduais ou intermunicipais, </a:t>
            </a:r>
            <a:r>
              <a:rPr lang="pt-BR" b="1" dirty="0"/>
              <a:t>ressalvada a cobrança de </a:t>
            </a:r>
            <a:r>
              <a:rPr lang="pt-BR" b="1" dirty="0">
                <a:solidFill>
                  <a:srgbClr val="FF0000"/>
                </a:solidFill>
              </a:rPr>
              <a:t>pedágio</a:t>
            </a:r>
            <a:r>
              <a:rPr lang="pt-BR" dirty="0"/>
              <a:t> pela utilização de vias conservadas pelo Poder Público.</a:t>
            </a:r>
          </a:p>
          <a:p>
            <a:pPr marL="0" indent="0" algn="just">
              <a:lnSpc>
                <a:spcPct val="100000"/>
              </a:lnSpc>
              <a:buNone/>
            </a:pPr>
            <a:endParaRPr lang="pt-BR" dirty="0"/>
          </a:p>
          <a:p>
            <a:pPr marL="0" indent="0" algn="just">
              <a:buNone/>
            </a:pPr>
            <a:r>
              <a:rPr lang="pt-BR" dirty="0"/>
              <a:t>“O pedágio cobrado pela efetiva utilização de rodovias conservadas pelo Poder Público, cuja cobrança está autorizada pelo inciso V, parte final, do art. 150 da Constituição de 1988, não tem natureza jurídica de taxa, mas sim de preço público” ADI nº 800, Rel. Min Teori Zavascki.</a:t>
            </a:r>
          </a:p>
        </p:txBody>
      </p:sp>
    </p:spTree>
    <p:extLst>
      <p:ext uri="{BB962C8B-B14F-4D97-AF65-F5344CB8AC3E}">
        <p14:creationId xmlns:p14="http://schemas.microsoft.com/office/powerpoint/2010/main" val="1850661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2D5E69-1FCB-CB80-FF0A-9C3E0F523C2C}"/>
              </a:ext>
            </a:extLst>
          </p:cNvPr>
          <p:cNvSpPr>
            <a:spLocks noGrp="1"/>
          </p:cNvSpPr>
          <p:nvPr>
            <p:ph type="title"/>
          </p:nvPr>
        </p:nvSpPr>
        <p:spPr/>
        <p:txBody>
          <a:bodyPr/>
          <a:lstStyle/>
          <a:p>
            <a:r>
              <a:rPr lang="pt-BR" dirty="0"/>
              <a:t>Princípio da Uniformidade Geográfica (Art. 151, I, da CF/88)</a:t>
            </a:r>
          </a:p>
        </p:txBody>
      </p:sp>
      <p:sp>
        <p:nvSpPr>
          <p:cNvPr id="3" name="Espaço Reservado para Conteúdo 2">
            <a:extLst>
              <a:ext uri="{FF2B5EF4-FFF2-40B4-BE49-F238E27FC236}">
                <a16:creationId xmlns:a16="http://schemas.microsoft.com/office/drawing/2014/main" id="{FBC150D8-DDDB-10AB-ABCB-14B9AACAB967}"/>
              </a:ext>
            </a:extLst>
          </p:cNvPr>
          <p:cNvSpPr>
            <a:spLocks noGrp="1"/>
          </p:cNvSpPr>
          <p:nvPr>
            <p:ph idx="1"/>
          </p:nvPr>
        </p:nvSpPr>
        <p:spPr>
          <a:xfrm>
            <a:off x="1371600" y="2285999"/>
            <a:ext cx="9601200" cy="4045527"/>
          </a:xfrm>
        </p:spPr>
        <p:txBody>
          <a:bodyPr/>
          <a:lstStyle/>
          <a:p>
            <a:pPr marL="0" indent="0" algn="just">
              <a:buNone/>
            </a:pPr>
            <a:r>
              <a:rPr lang="pt-BR" dirty="0"/>
              <a:t>“Art. 151 É </a:t>
            </a:r>
            <a:r>
              <a:rPr lang="pt-BR" b="1" dirty="0">
                <a:solidFill>
                  <a:srgbClr val="FF0000"/>
                </a:solidFill>
              </a:rPr>
              <a:t>vedado</a:t>
            </a:r>
            <a:r>
              <a:rPr lang="pt-BR" dirty="0"/>
              <a:t> à União:</a:t>
            </a:r>
          </a:p>
          <a:p>
            <a:pPr marL="0" indent="0" algn="just">
              <a:buNone/>
            </a:pPr>
            <a:r>
              <a:rPr lang="pt-BR" dirty="0"/>
              <a:t>I – instituir </a:t>
            </a:r>
            <a:r>
              <a:rPr lang="pt-BR" b="1" dirty="0"/>
              <a:t>tributo</a:t>
            </a:r>
            <a:r>
              <a:rPr lang="pt-BR" dirty="0"/>
              <a:t> que </a:t>
            </a:r>
            <a:r>
              <a:rPr lang="pt-BR" b="1" dirty="0"/>
              <a:t>não seja uniforme </a:t>
            </a:r>
            <a:r>
              <a:rPr lang="pt-BR" dirty="0"/>
              <a:t>em todo o </a:t>
            </a:r>
            <a:r>
              <a:rPr lang="pt-BR" b="1" dirty="0"/>
              <a:t>território nacional </a:t>
            </a:r>
            <a:r>
              <a:rPr lang="pt-BR" dirty="0"/>
              <a:t>ou que implique distinção ou preferência em relação a Estado, ao Distrito Federal, ou a Município, em detrimento de outro, </a:t>
            </a:r>
            <a:r>
              <a:rPr lang="pt-BR" b="1" dirty="0">
                <a:solidFill>
                  <a:srgbClr val="FF0000"/>
                </a:solidFill>
              </a:rPr>
              <a:t>admitida a concessão de incentivos fiscais</a:t>
            </a:r>
            <a:r>
              <a:rPr lang="pt-BR" dirty="0"/>
              <a:t> destinados a promover o equilíbrio do desenvolvimento socioeconômico entre as diferentes regiões do país.</a:t>
            </a:r>
          </a:p>
          <a:p>
            <a:pPr marL="0" indent="0" algn="just">
              <a:buNone/>
            </a:pPr>
            <a:endParaRPr lang="pt-BR" dirty="0"/>
          </a:p>
          <a:p>
            <a:pPr marL="0" indent="0" algn="just">
              <a:buNone/>
            </a:pPr>
            <a:r>
              <a:rPr lang="pt-BR" dirty="0"/>
              <a:t>“Uma importante exceção ao princípio da uniformidade geográfica é a concessão de incentivos fiscais destinados a promover o equilíbrio do desenvolvimento socioeconômico entre as diferentes regiões do país” – </a:t>
            </a:r>
            <a:r>
              <a:rPr lang="pt-BR" dirty="0" err="1"/>
              <a:t>Fundep</a:t>
            </a:r>
            <a:r>
              <a:rPr lang="pt-BR" dirty="0"/>
              <a:t>, para o cargo de Advogado da Câmara Municipal de São Lourenço/MG, em 2016.</a:t>
            </a:r>
          </a:p>
        </p:txBody>
      </p:sp>
      <p:pic>
        <p:nvPicPr>
          <p:cNvPr id="4" name="Gráfico 3" descr="Um livro aberto">
            <a:extLst>
              <a:ext uri="{FF2B5EF4-FFF2-40B4-BE49-F238E27FC236}">
                <a16:creationId xmlns:a16="http://schemas.microsoft.com/office/drawing/2014/main" id="{441EB708-CE61-7602-F3C2-680C8532DEE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54789" y="4979531"/>
            <a:ext cx="2437211" cy="2385338"/>
          </a:xfrm>
          <a:prstGeom prst="rect">
            <a:avLst/>
          </a:prstGeom>
        </p:spPr>
      </p:pic>
    </p:spTree>
    <p:extLst>
      <p:ext uri="{BB962C8B-B14F-4D97-AF65-F5344CB8AC3E}">
        <p14:creationId xmlns:p14="http://schemas.microsoft.com/office/powerpoint/2010/main" val="1728151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592B1F-676A-21F3-6F1E-D7464C7EF8BF}"/>
              </a:ext>
            </a:extLst>
          </p:cNvPr>
          <p:cNvSpPr>
            <a:spLocks noGrp="1"/>
          </p:cNvSpPr>
          <p:nvPr>
            <p:ph type="title"/>
          </p:nvPr>
        </p:nvSpPr>
        <p:spPr>
          <a:xfrm>
            <a:off x="1371600" y="491837"/>
            <a:ext cx="9601200" cy="1627908"/>
          </a:xfrm>
        </p:spPr>
        <p:txBody>
          <a:bodyPr>
            <a:normAutofit fontScale="90000"/>
          </a:bodyPr>
          <a:lstStyle/>
          <a:p>
            <a:r>
              <a:rPr lang="pt-BR" dirty="0"/>
              <a:t>Princípio da Isonômica Tributação da Renda nos Títulos da Dívida Pública e nos Vencimentos dos Funcionários Públicos</a:t>
            </a:r>
          </a:p>
        </p:txBody>
      </p:sp>
      <p:sp>
        <p:nvSpPr>
          <p:cNvPr id="3" name="Espaço Reservado para Conteúdo 2">
            <a:extLst>
              <a:ext uri="{FF2B5EF4-FFF2-40B4-BE49-F238E27FC236}">
                <a16:creationId xmlns:a16="http://schemas.microsoft.com/office/drawing/2014/main" id="{CC9D8E3E-CCF9-486E-8CDE-74EC924B02A4}"/>
              </a:ext>
            </a:extLst>
          </p:cNvPr>
          <p:cNvSpPr>
            <a:spLocks noGrp="1"/>
          </p:cNvSpPr>
          <p:nvPr>
            <p:ph idx="1"/>
          </p:nvPr>
        </p:nvSpPr>
        <p:spPr/>
        <p:txBody>
          <a:bodyPr/>
          <a:lstStyle/>
          <a:p>
            <a:pPr marL="0" indent="0">
              <a:buNone/>
            </a:pPr>
            <a:endParaRPr lang="pt-BR" dirty="0"/>
          </a:p>
          <a:p>
            <a:pPr marL="0" indent="0">
              <a:buNone/>
            </a:pPr>
            <a:endParaRPr lang="pt-BR" dirty="0"/>
          </a:p>
          <a:p>
            <a:pPr marL="0" indent="0" algn="just">
              <a:buNone/>
            </a:pPr>
            <a:r>
              <a:rPr lang="pt-BR" dirty="0"/>
              <a:t>Art. 151 É </a:t>
            </a:r>
            <a:r>
              <a:rPr lang="pt-BR" b="1" dirty="0">
                <a:solidFill>
                  <a:srgbClr val="FF0000"/>
                </a:solidFill>
              </a:rPr>
              <a:t>vedado</a:t>
            </a:r>
            <a:r>
              <a:rPr lang="pt-BR" dirty="0"/>
              <a:t> à União:</a:t>
            </a:r>
          </a:p>
          <a:p>
            <a:pPr marL="0" indent="0" algn="just">
              <a:buNone/>
            </a:pPr>
            <a:r>
              <a:rPr lang="pt-BR" dirty="0">
                <a:latin typeface="+mj-lt"/>
              </a:rPr>
              <a:t>II -</a:t>
            </a:r>
            <a:r>
              <a:rPr lang="pt-BR" b="0" i="0" dirty="0">
                <a:effectLst/>
                <a:latin typeface="+mj-lt"/>
              </a:rPr>
              <a:t> tributar a renda das obrigações da </a:t>
            </a:r>
            <a:r>
              <a:rPr lang="pt-BR" b="1" i="0" dirty="0">
                <a:effectLst/>
                <a:latin typeface="+mj-lt"/>
              </a:rPr>
              <a:t>dívida pública </a:t>
            </a:r>
            <a:r>
              <a:rPr lang="pt-BR" b="0" i="0" dirty="0">
                <a:effectLst/>
                <a:latin typeface="+mj-lt"/>
              </a:rPr>
              <a:t>dos Estados, do Distrito Federal e dos Municípios, bem como a remuneração e os </a:t>
            </a:r>
            <a:r>
              <a:rPr lang="pt-BR" b="1" i="0" dirty="0">
                <a:effectLst/>
                <a:latin typeface="+mj-lt"/>
              </a:rPr>
              <a:t>proventos</a:t>
            </a:r>
            <a:r>
              <a:rPr lang="pt-BR" b="0" i="0" dirty="0">
                <a:effectLst/>
                <a:latin typeface="+mj-lt"/>
              </a:rPr>
              <a:t> dos respectivos agentes públicos, </a:t>
            </a:r>
            <a:r>
              <a:rPr lang="pt-BR" b="1" i="0" dirty="0">
                <a:effectLst/>
                <a:latin typeface="+mj-lt"/>
              </a:rPr>
              <a:t>em níveis superiores </a:t>
            </a:r>
            <a:r>
              <a:rPr lang="pt-BR" b="0" i="0" dirty="0">
                <a:effectLst/>
                <a:latin typeface="+mj-lt"/>
              </a:rPr>
              <a:t>aos que fixar para </a:t>
            </a:r>
            <a:r>
              <a:rPr lang="pt-BR" b="1" i="0" dirty="0">
                <a:effectLst/>
                <a:latin typeface="+mj-lt"/>
              </a:rPr>
              <a:t>suas obrigações e para seus agentes</a:t>
            </a:r>
            <a:r>
              <a:rPr lang="pt-BR" b="0" i="0" dirty="0">
                <a:effectLst/>
                <a:latin typeface="+mj-lt"/>
              </a:rPr>
              <a:t>;</a:t>
            </a:r>
          </a:p>
          <a:p>
            <a:pPr marL="0" indent="0">
              <a:buNone/>
            </a:pPr>
            <a:endParaRPr lang="pt-BR" dirty="0">
              <a:latin typeface="+mj-lt"/>
            </a:endParaRPr>
          </a:p>
          <a:p>
            <a:pPr marL="0" indent="0">
              <a:buNone/>
            </a:pPr>
            <a:endParaRPr lang="pt-BR" dirty="0">
              <a:latin typeface="+mj-lt"/>
            </a:endParaRPr>
          </a:p>
        </p:txBody>
      </p:sp>
    </p:spTree>
    <p:extLst>
      <p:ext uri="{BB962C8B-B14F-4D97-AF65-F5344CB8AC3E}">
        <p14:creationId xmlns:p14="http://schemas.microsoft.com/office/powerpoint/2010/main" val="411675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0BA0B6-2C9F-707E-041A-2710F7178709}"/>
              </a:ext>
            </a:extLst>
          </p:cNvPr>
          <p:cNvSpPr>
            <a:spLocks noGrp="1"/>
          </p:cNvSpPr>
          <p:nvPr>
            <p:ph type="title"/>
          </p:nvPr>
        </p:nvSpPr>
        <p:spPr/>
        <p:txBody>
          <a:bodyPr/>
          <a:lstStyle/>
          <a:p>
            <a:r>
              <a:rPr lang="pt-BR" dirty="0"/>
              <a:t>Princípio da Vedação às Isenções Heterônomas</a:t>
            </a:r>
          </a:p>
        </p:txBody>
      </p:sp>
      <p:sp>
        <p:nvSpPr>
          <p:cNvPr id="3" name="Espaço Reservado para Conteúdo 2">
            <a:extLst>
              <a:ext uri="{FF2B5EF4-FFF2-40B4-BE49-F238E27FC236}">
                <a16:creationId xmlns:a16="http://schemas.microsoft.com/office/drawing/2014/main" id="{1BB183B3-5A1E-7814-92FF-A09C11A52D32}"/>
              </a:ext>
            </a:extLst>
          </p:cNvPr>
          <p:cNvSpPr>
            <a:spLocks noGrp="1"/>
          </p:cNvSpPr>
          <p:nvPr>
            <p:ph idx="1"/>
          </p:nvPr>
        </p:nvSpPr>
        <p:spPr/>
        <p:txBody>
          <a:bodyPr>
            <a:normAutofit lnSpcReduction="10000"/>
          </a:bodyPr>
          <a:lstStyle/>
          <a:p>
            <a:pPr marL="0" indent="0" algn="just">
              <a:buNone/>
            </a:pPr>
            <a:r>
              <a:rPr lang="pt-BR" dirty="0"/>
              <a:t>Art. 151 É </a:t>
            </a:r>
            <a:r>
              <a:rPr lang="pt-BR" b="1" dirty="0">
                <a:solidFill>
                  <a:srgbClr val="FF0000"/>
                </a:solidFill>
              </a:rPr>
              <a:t>vedado</a:t>
            </a:r>
            <a:r>
              <a:rPr lang="pt-BR" dirty="0"/>
              <a:t> à União:</a:t>
            </a:r>
          </a:p>
          <a:p>
            <a:pPr marL="0" indent="0" algn="just">
              <a:buNone/>
            </a:pPr>
            <a:r>
              <a:rPr lang="pt-BR" dirty="0">
                <a:latin typeface="+mj-lt"/>
              </a:rPr>
              <a:t>III - </a:t>
            </a:r>
            <a:r>
              <a:rPr lang="pt-BR" b="0" i="0" dirty="0">
                <a:effectLst/>
                <a:latin typeface="+mj-lt"/>
              </a:rPr>
              <a:t>instituir </a:t>
            </a:r>
            <a:r>
              <a:rPr lang="pt-BR" b="1" i="0" dirty="0">
                <a:effectLst/>
                <a:latin typeface="+mj-lt"/>
              </a:rPr>
              <a:t>isenções</a:t>
            </a:r>
            <a:r>
              <a:rPr lang="pt-BR" b="0" i="0" dirty="0">
                <a:effectLst/>
                <a:latin typeface="+mj-lt"/>
              </a:rPr>
              <a:t> de tributos da </a:t>
            </a:r>
            <a:r>
              <a:rPr lang="pt-BR" b="1" i="0" dirty="0">
                <a:effectLst/>
                <a:latin typeface="+mj-lt"/>
              </a:rPr>
              <a:t>competência dos Estados, do Distrito Federal ou dos Municípios.</a:t>
            </a:r>
          </a:p>
          <a:p>
            <a:pPr marL="0" indent="0" algn="just">
              <a:buNone/>
            </a:pPr>
            <a:endParaRPr lang="pt-BR" b="1" dirty="0">
              <a:latin typeface="+mj-lt"/>
            </a:endParaRPr>
          </a:p>
          <a:p>
            <a:pPr marL="0" indent="0" algn="just">
              <a:buNone/>
            </a:pPr>
            <a:r>
              <a:rPr lang="pt-BR" b="1" dirty="0">
                <a:solidFill>
                  <a:srgbClr val="FF0000"/>
                </a:solidFill>
                <a:latin typeface="+mj-lt"/>
              </a:rPr>
              <a:t>EXCEÇÕES:</a:t>
            </a:r>
            <a:r>
              <a:rPr lang="pt-BR" dirty="0">
                <a:latin typeface="+mj-lt"/>
              </a:rPr>
              <a:t> </a:t>
            </a:r>
            <a:r>
              <a:rPr lang="pt-BR" b="1" dirty="0">
                <a:latin typeface="+mj-lt"/>
              </a:rPr>
              <a:t>Tratados internacionais </a:t>
            </a:r>
            <a:r>
              <a:rPr lang="pt-BR" dirty="0">
                <a:latin typeface="+mj-lt"/>
              </a:rPr>
              <a:t>(o presidente age como Chefe de Estado); Isenção de ISS para as exportações (Art. 156, §3º, II, CRFB/1988.</a:t>
            </a:r>
          </a:p>
          <a:p>
            <a:pPr marL="0" indent="0" algn="just">
              <a:buNone/>
            </a:pPr>
            <a:endParaRPr lang="pt-BR" b="1" dirty="0">
              <a:latin typeface="+mj-lt"/>
            </a:endParaRPr>
          </a:p>
          <a:p>
            <a:pPr marL="0" indent="0" algn="just">
              <a:buNone/>
            </a:pPr>
            <a:r>
              <a:rPr lang="pt-BR" b="1" dirty="0">
                <a:solidFill>
                  <a:srgbClr val="FF0000"/>
                </a:solidFill>
                <a:latin typeface="+mj-lt"/>
              </a:rPr>
              <a:t>***</a:t>
            </a:r>
            <a:r>
              <a:rPr lang="pt-BR" dirty="0">
                <a:latin typeface="+mj-lt"/>
              </a:rPr>
              <a:t>Embora não seja caso de isenção, também é </a:t>
            </a:r>
            <a:r>
              <a:rPr lang="pt-BR" b="1" dirty="0">
                <a:latin typeface="+mj-lt"/>
              </a:rPr>
              <a:t>lícito</a:t>
            </a:r>
            <a:r>
              <a:rPr lang="pt-BR" dirty="0">
                <a:latin typeface="+mj-lt"/>
              </a:rPr>
              <a:t> à União conceder </a:t>
            </a:r>
            <a:r>
              <a:rPr lang="pt-BR" b="1" dirty="0">
                <a:latin typeface="+mj-lt"/>
              </a:rPr>
              <a:t>moratórias</a:t>
            </a:r>
            <a:r>
              <a:rPr lang="pt-BR" dirty="0">
                <a:latin typeface="+mj-lt"/>
              </a:rPr>
              <a:t> </a:t>
            </a:r>
            <a:r>
              <a:rPr lang="pt-BR" b="1" dirty="0">
                <a:latin typeface="+mj-lt"/>
              </a:rPr>
              <a:t>heterônomas</a:t>
            </a:r>
            <a:r>
              <a:rPr lang="pt-BR" dirty="0">
                <a:latin typeface="+mj-lt"/>
              </a:rPr>
              <a:t>, desde que também o faça com relação aos tributos de sua competência e às obrigações de direito privado (Art. 152,I, “b”, do CTN)</a:t>
            </a:r>
          </a:p>
        </p:txBody>
      </p:sp>
    </p:spTree>
    <p:extLst>
      <p:ext uri="{BB962C8B-B14F-4D97-AF65-F5344CB8AC3E}">
        <p14:creationId xmlns:p14="http://schemas.microsoft.com/office/powerpoint/2010/main" val="3030742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8771F6-AE9B-4E34-034F-05976B084B53}"/>
              </a:ext>
            </a:extLst>
          </p:cNvPr>
          <p:cNvSpPr>
            <a:spLocks noGrp="1"/>
          </p:cNvSpPr>
          <p:nvPr>
            <p:ph type="title"/>
          </p:nvPr>
        </p:nvSpPr>
        <p:spPr/>
        <p:txBody>
          <a:bodyPr/>
          <a:lstStyle/>
          <a:p>
            <a:r>
              <a:rPr lang="pt-BR" dirty="0"/>
              <a:t>Princípio da Não Discriminação Baseada em Procedência ou Destino</a:t>
            </a:r>
          </a:p>
        </p:txBody>
      </p:sp>
      <p:sp>
        <p:nvSpPr>
          <p:cNvPr id="3" name="Espaço Reservado para Conteúdo 2">
            <a:extLst>
              <a:ext uri="{FF2B5EF4-FFF2-40B4-BE49-F238E27FC236}">
                <a16:creationId xmlns:a16="http://schemas.microsoft.com/office/drawing/2014/main" id="{399ADF84-1EFF-D455-5B41-72616D873408}"/>
              </a:ext>
            </a:extLst>
          </p:cNvPr>
          <p:cNvSpPr>
            <a:spLocks noGrp="1"/>
          </p:cNvSpPr>
          <p:nvPr>
            <p:ph idx="1"/>
          </p:nvPr>
        </p:nvSpPr>
        <p:spPr>
          <a:xfrm>
            <a:off x="1371600" y="2286000"/>
            <a:ext cx="9601200" cy="4003964"/>
          </a:xfrm>
        </p:spPr>
        <p:txBody>
          <a:bodyPr/>
          <a:lstStyle/>
          <a:p>
            <a:pPr marL="0" indent="0" algn="just">
              <a:buNone/>
            </a:pPr>
            <a:r>
              <a:rPr lang="pt-BR" b="0" i="0" dirty="0">
                <a:effectLst/>
                <a:latin typeface="+mj-lt"/>
              </a:rPr>
              <a:t>Art. 152. É vedado aos Estados, ao Distrito Federal e aos Municípios estabelecer diferença tributária entre bens e serviços, de qualquer natureza, </a:t>
            </a:r>
            <a:r>
              <a:rPr lang="pt-BR" b="1" i="0" dirty="0">
                <a:effectLst/>
                <a:latin typeface="+mj-lt"/>
              </a:rPr>
              <a:t>em razão de sua procedência ou destino</a:t>
            </a:r>
            <a:r>
              <a:rPr lang="pt-BR" b="0" i="0" dirty="0">
                <a:effectLst/>
                <a:latin typeface="+mj-lt"/>
              </a:rPr>
              <a:t>.</a:t>
            </a:r>
          </a:p>
          <a:p>
            <a:pPr marL="0" indent="0" algn="just">
              <a:buNone/>
            </a:pPr>
            <a:endParaRPr lang="pt-BR" dirty="0">
              <a:latin typeface="+mj-lt"/>
            </a:endParaRPr>
          </a:p>
          <a:p>
            <a:pPr marL="0" indent="0" algn="just">
              <a:buNone/>
            </a:pPr>
            <a:r>
              <a:rPr lang="pt-BR" dirty="0">
                <a:latin typeface="+mj-lt"/>
              </a:rPr>
              <a:t>“É vedado à </a:t>
            </a:r>
            <a:r>
              <a:rPr lang="pt-BR" b="1" dirty="0">
                <a:solidFill>
                  <a:srgbClr val="FF0000"/>
                </a:solidFill>
                <a:latin typeface="+mj-lt"/>
              </a:rPr>
              <a:t>União</a:t>
            </a:r>
            <a:r>
              <a:rPr lang="pt-BR" dirty="0">
                <a:latin typeface="+mj-lt"/>
              </a:rPr>
              <a:t>, aos Estados, ao Distrito Federal e aos Municípios estabelecer diferença tributária entre bens e serviços, de qualquer natureza, em razão de sua procedência ou destino” – MPE/PR, para o cargo de Promotor de Justiça Substituto, em 2017.</a:t>
            </a:r>
          </a:p>
        </p:txBody>
      </p:sp>
      <p:pic>
        <p:nvPicPr>
          <p:cNvPr id="4" name="Gráfico 3" descr="Um livro aberto">
            <a:extLst>
              <a:ext uri="{FF2B5EF4-FFF2-40B4-BE49-F238E27FC236}">
                <a16:creationId xmlns:a16="http://schemas.microsoft.com/office/drawing/2014/main" id="{57318A43-F83A-42C3-EBA9-F4FAB87BE54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54789" y="4686301"/>
            <a:ext cx="2437211" cy="2385338"/>
          </a:xfrm>
          <a:prstGeom prst="rect">
            <a:avLst/>
          </a:prstGeom>
        </p:spPr>
      </p:pic>
    </p:spTree>
    <p:extLst>
      <p:ext uri="{BB962C8B-B14F-4D97-AF65-F5344CB8AC3E}">
        <p14:creationId xmlns:p14="http://schemas.microsoft.com/office/powerpoint/2010/main" val="3465750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34ED99-8AAC-F391-42C4-520ADF3DFE3C}"/>
              </a:ext>
            </a:extLst>
          </p:cNvPr>
          <p:cNvSpPr>
            <a:spLocks noGrp="1"/>
          </p:cNvSpPr>
          <p:nvPr>
            <p:ph type="title"/>
          </p:nvPr>
        </p:nvSpPr>
        <p:spPr/>
        <p:txBody>
          <a:bodyPr/>
          <a:lstStyle/>
          <a:p>
            <a:pPr algn="ctr"/>
            <a:r>
              <a:rPr lang="pt-BR" dirty="0"/>
              <a:t>COMPETÊNCIA TRIBUTÁRIA</a:t>
            </a:r>
          </a:p>
        </p:txBody>
      </p:sp>
      <p:sp>
        <p:nvSpPr>
          <p:cNvPr id="3" name="Espaço Reservado para Conteúdo 2">
            <a:extLst>
              <a:ext uri="{FF2B5EF4-FFF2-40B4-BE49-F238E27FC236}">
                <a16:creationId xmlns:a16="http://schemas.microsoft.com/office/drawing/2014/main" id="{4143407A-F8A7-1BAF-2E10-AADA8AE29372}"/>
              </a:ext>
            </a:extLst>
          </p:cNvPr>
          <p:cNvSpPr>
            <a:spLocks noGrp="1"/>
          </p:cNvSpPr>
          <p:nvPr>
            <p:ph idx="1"/>
          </p:nvPr>
        </p:nvSpPr>
        <p:spPr/>
        <p:txBody>
          <a:bodyPr/>
          <a:lstStyle/>
          <a:p>
            <a:pPr marL="0" indent="0">
              <a:buNone/>
            </a:pPr>
            <a:r>
              <a:rPr lang="pt-BR" dirty="0"/>
              <a:t>“A competência tributária é, em síntese, uma das parcelas entre as prerrogativas legiferantes das quais são portadoras as pessoas políticas, consubstanciada na faculdade de </a:t>
            </a:r>
            <a:r>
              <a:rPr lang="pt-BR" b="1" dirty="0"/>
              <a:t>legislar para a produção de normas jurídicas sobre tributos</a:t>
            </a:r>
            <a:r>
              <a:rPr lang="pt-BR" dirty="0"/>
              <a:t>.”</a:t>
            </a:r>
          </a:p>
          <a:p>
            <a:pPr marL="0" indent="0">
              <a:buNone/>
            </a:pPr>
            <a:r>
              <a:rPr lang="pt-BR" dirty="0"/>
              <a:t>Paulo de Barros Carvalho, Direito tributário: linguagem e métodos, Noeses/SP, 8ª </a:t>
            </a:r>
            <a:r>
              <a:rPr lang="pt-BR" dirty="0" err="1"/>
              <a:t>ed</a:t>
            </a:r>
            <a:r>
              <a:rPr lang="pt-BR" dirty="0"/>
              <a:t>, p. 248.</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847123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C69E8E-60B7-E2CF-83EF-D83908D2A067}"/>
              </a:ext>
            </a:extLst>
          </p:cNvPr>
          <p:cNvSpPr>
            <a:spLocks noGrp="1"/>
          </p:cNvSpPr>
          <p:nvPr>
            <p:ph type="title"/>
          </p:nvPr>
        </p:nvSpPr>
        <p:spPr/>
        <p:txBody>
          <a:bodyPr/>
          <a:lstStyle/>
          <a:p>
            <a:r>
              <a:rPr lang="pt-BR" dirty="0"/>
              <a:t>Características da Competência Tributária</a:t>
            </a:r>
          </a:p>
        </p:txBody>
      </p:sp>
      <p:sp>
        <p:nvSpPr>
          <p:cNvPr id="3" name="Espaço Reservado para Conteúdo 2">
            <a:extLst>
              <a:ext uri="{FF2B5EF4-FFF2-40B4-BE49-F238E27FC236}">
                <a16:creationId xmlns:a16="http://schemas.microsoft.com/office/drawing/2014/main" id="{E6E3F3CB-398C-31C8-BD9E-B24C6685FA84}"/>
              </a:ext>
            </a:extLst>
          </p:cNvPr>
          <p:cNvSpPr>
            <a:spLocks noGrp="1"/>
          </p:cNvSpPr>
          <p:nvPr>
            <p:ph idx="1"/>
          </p:nvPr>
        </p:nvSpPr>
        <p:spPr>
          <a:xfrm>
            <a:off x="1371600" y="2286000"/>
            <a:ext cx="9601200" cy="4364182"/>
          </a:xfrm>
        </p:spPr>
        <p:txBody>
          <a:bodyPr>
            <a:normAutofit/>
          </a:bodyPr>
          <a:lstStyle/>
          <a:p>
            <a:r>
              <a:rPr lang="pt-BR" dirty="0"/>
              <a:t>Facultatividade</a:t>
            </a:r>
          </a:p>
          <a:p>
            <a:endParaRPr lang="pt-BR" dirty="0"/>
          </a:p>
          <a:p>
            <a:r>
              <a:rPr lang="pt-BR" dirty="0" err="1"/>
              <a:t>Indelegabilidade</a:t>
            </a:r>
            <a:endParaRPr lang="pt-BR" dirty="0"/>
          </a:p>
          <a:p>
            <a:endParaRPr lang="pt-BR" dirty="0"/>
          </a:p>
          <a:p>
            <a:r>
              <a:rPr lang="pt-BR" dirty="0"/>
              <a:t>Imprescritibilidade</a:t>
            </a:r>
          </a:p>
          <a:p>
            <a:endParaRPr lang="pt-BR" dirty="0"/>
          </a:p>
          <a:p>
            <a:r>
              <a:rPr lang="pt-BR" dirty="0"/>
              <a:t>Inalterabilidade</a:t>
            </a:r>
          </a:p>
          <a:p>
            <a:endParaRPr lang="pt-BR" dirty="0"/>
          </a:p>
          <a:p>
            <a:r>
              <a:rPr lang="pt-BR" dirty="0"/>
              <a:t>Irrenunciabilidade</a:t>
            </a:r>
          </a:p>
          <a:p>
            <a:endParaRPr lang="pt-BR" dirty="0"/>
          </a:p>
        </p:txBody>
      </p:sp>
    </p:spTree>
    <p:extLst>
      <p:ext uri="{BB962C8B-B14F-4D97-AF65-F5344CB8AC3E}">
        <p14:creationId xmlns:p14="http://schemas.microsoft.com/office/powerpoint/2010/main" val="2727244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0841B6-9BAA-2683-E717-A57095482792}"/>
              </a:ext>
            </a:extLst>
          </p:cNvPr>
          <p:cNvSpPr>
            <a:spLocks noGrp="1"/>
          </p:cNvSpPr>
          <p:nvPr>
            <p:ph type="title"/>
          </p:nvPr>
        </p:nvSpPr>
        <p:spPr>
          <a:xfrm>
            <a:off x="1295400" y="2686050"/>
            <a:ext cx="9601200" cy="1485900"/>
          </a:xfrm>
        </p:spPr>
        <p:txBody>
          <a:bodyPr anchor="ctr"/>
          <a:lstStyle/>
          <a:p>
            <a:pPr algn="ctr"/>
            <a:r>
              <a:rPr lang="pt-BR" dirty="0"/>
              <a:t>Princípios Gerais e Constitucionais de Direito Tributário</a:t>
            </a:r>
          </a:p>
        </p:txBody>
      </p:sp>
      <p:sp>
        <p:nvSpPr>
          <p:cNvPr id="3" name="Espaço Reservado para Conteúdo 2">
            <a:extLst>
              <a:ext uri="{FF2B5EF4-FFF2-40B4-BE49-F238E27FC236}">
                <a16:creationId xmlns:a16="http://schemas.microsoft.com/office/drawing/2014/main" id="{FC834224-942F-9763-7BB1-46DB37B7BCE7}"/>
              </a:ext>
            </a:extLst>
          </p:cNvPr>
          <p:cNvSpPr>
            <a:spLocks noGrp="1"/>
          </p:cNvSpPr>
          <p:nvPr>
            <p:ph idx="1"/>
          </p:nvPr>
        </p:nvSpPr>
        <p:spPr>
          <a:xfrm>
            <a:off x="1371600" y="5821680"/>
            <a:ext cx="9601200" cy="45719"/>
          </a:xfrm>
        </p:spPr>
        <p:txBody>
          <a:bodyPr>
            <a:normAutofit fontScale="25000" lnSpcReduction="20000"/>
          </a:bodyPr>
          <a:lstStyle/>
          <a:p>
            <a:endParaRPr lang="pt-BR" dirty="0"/>
          </a:p>
        </p:txBody>
      </p:sp>
    </p:spTree>
    <p:extLst>
      <p:ext uri="{BB962C8B-B14F-4D97-AF65-F5344CB8AC3E}">
        <p14:creationId xmlns:p14="http://schemas.microsoft.com/office/powerpoint/2010/main" val="840345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D34CE4-5AC3-29D5-88C7-D7856316FFED}"/>
              </a:ext>
            </a:extLst>
          </p:cNvPr>
          <p:cNvSpPr>
            <a:spLocks noGrp="1"/>
          </p:cNvSpPr>
          <p:nvPr>
            <p:ph type="title"/>
          </p:nvPr>
        </p:nvSpPr>
        <p:spPr/>
        <p:txBody>
          <a:bodyPr/>
          <a:lstStyle/>
          <a:p>
            <a:r>
              <a:rPr lang="pt-BR" dirty="0"/>
              <a:t>Competência Tributária VS Capacidade Tributária Ativa VS Parafiscalidade</a:t>
            </a:r>
          </a:p>
        </p:txBody>
      </p:sp>
      <p:sp>
        <p:nvSpPr>
          <p:cNvPr id="3" name="Espaço Reservado para Conteúdo 2">
            <a:extLst>
              <a:ext uri="{FF2B5EF4-FFF2-40B4-BE49-F238E27FC236}">
                <a16:creationId xmlns:a16="http://schemas.microsoft.com/office/drawing/2014/main" id="{13FA93AE-21DA-F12A-4268-E6B258405204}"/>
              </a:ext>
            </a:extLst>
          </p:cNvPr>
          <p:cNvSpPr>
            <a:spLocks noGrp="1"/>
          </p:cNvSpPr>
          <p:nvPr>
            <p:ph idx="1"/>
          </p:nvPr>
        </p:nvSpPr>
        <p:spPr>
          <a:xfrm>
            <a:off x="1371600" y="2286000"/>
            <a:ext cx="9601200" cy="4572000"/>
          </a:xfrm>
        </p:spPr>
        <p:txBody>
          <a:bodyPr>
            <a:normAutofit lnSpcReduction="10000"/>
          </a:bodyPr>
          <a:lstStyle/>
          <a:p>
            <a:pPr marL="0" indent="0" algn="just">
              <a:buNone/>
            </a:pPr>
            <a:r>
              <a:rPr lang="pt-BR" b="0" i="0" dirty="0">
                <a:effectLst/>
                <a:latin typeface="+mj-lt"/>
              </a:rPr>
              <a:t>Art. 7º A competência tributária é </a:t>
            </a:r>
            <a:r>
              <a:rPr lang="pt-BR" b="1" i="0" dirty="0">
                <a:effectLst/>
                <a:latin typeface="+mj-lt"/>
              </a:rPr>
              <a:t>indelegável</a:t>
            </a:r>
            <a:r>
              <a:rPr lang="pt-BR" b="0" i="0" dirty="0">
                <a:effectLst/>
                <a:latin typeface="+mj-lt"/>
              </a:rPr>
              <a:t>, salvo atribuição das funções de </a:t>
            </a:r>
            <a:r>
              <a:rPr lang="pt-BR" b="1" i="0" dirty="0">
                <a:effectLst/>
                <a:latin typeface="+mj-lt"/>
              </a:rPr>
              <a:t>arrecadar ou fiscalizar tributos, ou de executar leis, serviços, atos ou decisões administrativas</a:t>
            </a:r>
            <a:r>
              <a:rPr lang="pt-BR" b="0" i="0" dirty="0">
                <a:effectLst/>
                <a:latin typeface="+mj-lt"/>
              </a:rPr>
              <a:t> em matéria tributária, conferida por uma </a:t>
            </a:r>
            <a:r>
              <a:rPr lang="pt-BR" b="1" i="0" dirty="0">
                <a:solidFill>
                  <a:srgbClr val="FF0000"/>
                </a:solidFill>
                <a:effectLst/>
                <a:latin typeface="+mj-lt"/>
              </a:rPr>
              <a:t>pessoa jurídica de direito público</a:t>
            </a:r>
            <a:r>
              <a:rPr lang="pt-BR" b="0" i="0" dirty="0">
                <a:effectLst/>
                <a:latin typeface="+mj-lt"/>
              </a:rPr>
              <a:t> a outra, nos termos do </a:t>
            </a:r>
            <a:r>
              <a:rPr lang="pt-BR" dirty="0">
                <a:latin typeface="+mj-lt"/>
              </a:rPr>
              <a:t>§ 3º do art. 18 da Constituição</a:t>
            </a:r>
            <a:r>
              <a:rPr lang="pt-BR" b="0" i="0" dirty="0">
                <a:effectLst/>
                <a:latin typeface="+mj-lt"/>
              </a:rPr>
              <a:t>.</a:t>
            </a:r>
          </a:p>
          <a:p>
            <a:pPr marL="0" indent="0" algn="just">
              <a:buNone/>
            </a:pPr>
            <a:r>
              <a:rPr lang="pt-BR" b="0" i="0" dirty="0">
                <a:effectLst/>
                <a:latin typeface="+mj-lt"/>
              </a:rPr>
              <a:t>§ 1º A atribuição compreende as </a:t>
            </a:r>
            <a:r>
              <a:rPr lang="pt-BR" b="1" i="0" dirty="0">
                <a:effectLst/>
                <a:latin typeface="+mj-lt"/>
              </a:rPr>
              <a:t>garantias</a:t>
            </a:r>
            <a:r>
              <a:rPr lang="pt-BR" b="0" i="0" dirty="0">
                <a:effectLst/>
                <a:latin typeface="+mj-lt"/>
              </a:rPr>
              <a:t> e os </a:t>
            </a:r>
            <a:r>
              <a:rPr lang="pt-BR" b="1" i="0" dirty="0">
                <a:effectLst/>
                <a:latin typeface="+mj-lt"/>
              </a:rPr>
              <a:t>privilégios</a:t>
            </a:r>
            <a:r>
              <a:rPr lang="pt-BR" b="0" i="0" dirty="0">
                <a:effectLst/>
                <a:latin typeface="+mj-lt"/>
              </a:rPr>
              <a:t> </a:t>
            </a:r>
            <a:r>
              <a:rPr lang="pt-BR" b="1" i="0" dirty="0">
                <a:effectLst/>
                <a:latin typeface="+mj-lt"/>
              </a:rPr>
              <a:t>processuais</a:t>
            </a:r>
            <a:r>
              <a:rPr lang="pt-BR" b="0" i="0" dirty="0">
                <a:effectLst/>
                <a:latin typeface="+mj-lt"/>
              </a:rPr>
              <a:t> que competem à pessoa jurídica de direito público que a conferir.</a:t>
            </a:r>
          </a:p>
          <a:p>
            <a:pPr marL="0" indent="0" algn="just">
              <a:buNone/>
            </a:pPr>
            <a:r>
              <a:rPr lang="pt-BR" b="0" i="0" dirty="0">
                <a:effectLst/>
                <a:latin typeface="+mj-lt"/>
              </a:rPr>
              <a:t>§ 2º A atribuição pode ser </a:t>
            </a:r>
            <a:r>
              <a:rPr lang="pt-BR" b="1" i="0" dirty="0">
                <a:effectLst/>
                <a:latin typeface="+mj-lt"/>
              </a:rPr>
              <a:t>revogada</a:t>
            </a:r>
            <a:r>
              <a:rPr lang="pt-BR" b="0" i="0" dirty="0">
                <a:effectLst/>
                <a:latin typeface="+mj-lt"/>
              </a:rPr>
              <a:t>, a </a:t>
            </a:r>
            <a:r>
              <a:rPr lang="pt-BR" b="1" i="0" dirty="0">
                <a:effectLst/>
                <a:latin typeface="+mj-lt"/>
              </a:rPr>
              <a:t>qualquer</a:t>
            </a:r>
            <a:r>
              <a:rPr lang="pt-BR" b="0" i="0" dirty="0">
                <a:effectLst/>
                <a:latin typeface="+mj-lt"/>
              </a:rPr>
              <a:t> </a:t>
            </a:r>
            <a:r>
              <a:rPr lang="pt-BR" b="1" i="0" dirty="0">
                <a:effectLst/>
                <a:latin typeface="+mj-lt"/>
              </a:rPr>
              <a:t>tempo</a:t>
            </a:r>
            <a:r>
              <a:rPr lang="pt-BR" b="0" i="0" dirty="0">
                <a:effectLst/>
                <a:latin typeface="+mj-lt"/>
              </a:rPr>
              <a:t>, por ato </a:t>
            </a:r>
            <a:r>
              <a:rPr lang="pt-BR" b="1" i="0" dirty="0">
                <a:effectLst/>
                <a:latin typeface="+mj-lt"/>
              </a:rPr>
              <a:t>unilateral</a:t>
            </a:r>
            <a:r>
              <a:rPr lang="pt-BR" b="0" i="0" dirty="0">
                <a:effectLst/>
                <a:latin typeface="+mj-lt"/>
              </a:rPr>
              <a:t> da pessoa jurídica de direito público que a tenha conferido.</a:t>
            </a:r>
          </a:p>
          <a:p>
            <a:pPr marL="0" indent="0" algn="just">
              <a:buNone/>
            </a:pPr>
            <a:r>
              <a:rPr lang="pt-BR" b="0" i="0" dirty="0">
                <a:effectLst/>
                <a:latin typeface="+mj-lt"/>
              </a:rPr>
              <a:t>§ 3º </a:t>
            </a:r>
            <a:r>
              <a:rPr lang="pt-BR" b="1" i="0" dirty="0">
                <a:solidFill>
                  <a:srgbClr val="FF0000"/>
                </a:solidFill>
                <a:effectLst/>
                <a:latin typeface="+mj-lt"/>
              </a:rPr>
              <a:t>Não</a:t>
            </a:r>
            <a:r>
              <a:rPr lang="pt-BR" b="0" i="0" dirty="0">
                <a:effectLst/>
                <a:latin typeface="+mj-lt"/>
              </a:rPr>
              <a:t> constitui delegação de competência o cometimento, a pessoas de direito privado, do encargo ou da função de </a:t>
            </a:r>
            <a:r>
              <a:rPr lang="pt-BR" b="1" i="0" dirty="0">
                <a:effectLst/>
                <a:latin typeface="+mj-lt"/>
              </a:rPr>
              <a:t>arrecadar tributos</a:t>
            </a:r>
            <a:r>
              <a:rPr lang="pt-BR" b="0" i="0" dirty="0">
                <a:effectLst/>
                <a:latin typeface="+mj-lt"/>
              </a:rPr>
              <a:t>.</a:t>
            </a:r>
          </a:p>
          <a:p>
            <a:pPr marL="0" indent="0" algn="just">
              <a:buNone/>
            </a:pPr>
            <a:endParaRPr lang="pt-BR" dirty="0">
              <a:latin typeface="+mj-lt"/>
            </a:endParaRPr>
          </a:p>
          <a:p>
            <a:pPr marL="0" indent="0" algn="just">
              <a:buNone/>
            </a:pPr>
            <a:r>
              <a:rPr lang="pt-BR" b="0" i="0" dirty="0">
                <a:effectLst/>
                <a:latin typeface="+mj-lt"/>
              </a:rPr>
              <a:t>A parafiscalidade ocorre quando, além da delegação capacidade tributária ativa, o ente competente também destina o produto da arrecadação ao </a:t>
            </a:r>
            <a:r>
              <a:rPr lang="pt-BR" dirty="0">
                <a:latin typeface="+mj-lt"/>
              </a:rPr>
              <a:t>delegado</a:t>
            </a:r>
            <a:r>
              <a:rPr lang="pt-BR" b="0" i="0" dirty="0">
                <a:effectLst/>
                <a:latin typeface="+mj-lt"/>
              </a:rPr>
              <a:t>.</a:t>
            </a:r>
          </a:p>
          <a:p>
            <a:endParaRPr lang="pt-BR" dirty="0"/>
          </a:p>
        </p:txBody>
      </p:sp>
    </p:spTree>
    <p:extLst>
      <p:ext uri="{BB962C8B-B14F-4D97-AF65-F5344CB8AC3E}">
        <p14:creationId xmlns:p14="http://schemas.microsoft.com/office/powerpoint/2010/main" val="720393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B329E4-4F08-51F4-972F-6B2D91B49A28}"/>
              </a:ext>
            </a:extLst>
          </p:cNvPr>
          <p:cNvSpPr>
            <a:spLocks noGrp="1"/>
          </p:cNvSpPr>
          <p:nvPr>
            <p:ph type="title"/>
          </p:nvPr>
        </p:nvSpPr>
        <p:spPr>
          <a:xfrm>
            <a:off x="1295400" y="2686050"/>
            <a:ext cx="9601200" cy="1485900"/>
          </a:xfrm>
        </p:spPr>
        <p:txBody>
          <a:bodyPr/>
          <a:lstStyle/>
          <a:p>
            <a:pPr algn="ctr"/>
            <a:r>
              <a:rPr lang="pt-BR" dirty="0"/>
              <a:t>Sistema Tributário Nacional</a:t>
            </a:r>
          </a:p>
        </p:txBody>
      </p:sp>
      <p:sp>
        <p:nvSpPr>
          <p:cNvPr id="3" name="Espaço Reservado para Conteúdo 2">
            <a:extLst>
              <a:ext uri="{FF2B5EF4-FFF2-40B4-BE49-F238E27FC236}">
                <a16:creationId xmlns:a16="http://schemas.microsoft.com/office/drawing/2014/main" id="{52EB084A-1A30-BE5D-ACD8-3BFEE587807D}"/>
              </a:ext>
            </a:extLst>
          </p:cNvPr>
          <p:cNvSpPr>
            <a:spLocks noGrp="1"/>
          </p:cNvSpPr>
          <p:nvPr>
            <p:ph idx="1"/>
          </p:nvPr>
        </p:nvSpPr>
        <p:spPr>
          <a:xfrm>
            <a:off x="1371600" y="4381500"/>
            <a:ext cx="9601200" cy="1485900"/>
          </a:xfrm>
        </p:spPr>
        <p:txBody>
          <a:bodyPr/>
          <a:lstStyle/>
          <a:p>
            <a:endParaRPr lang="pt-BR" dirty="0"/>
          </a:p>
        </p:txBody>
      </p:sp>
    </p:spTree>
    <p:extLst>
      <p:ext uri="{BB962C8B-B14F-4D97-AF65-F5344CB8AC3E}">
        <p14:creationId xmlns:p14="http://schemas.microsoft.com/office/powerpoint/2010/main" val="2719441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2BA957-D8A0-59C1-9051-386383A46235}"/>
              </a:ext>
            </a:extLst>
          </p:cNvPr>
          <p:cNvSpPr>
            <a:spLocks noGrp="1"/>
          </p:cNvSpPr>
          <p:nvPr>
            <p:ph type="title"/>
          </p:nvPr>
        </p:nvSpPr>
        <p:spPr/>
        <p:txBody>
          <a:bodyPr/>
          <a:lstStyle/>
          <a:p>
            <a:r>
              <a:rPr lang="pt-BR" dirty="0"/>
              <a:t>Sistema Tributário Nacional</a:t>
            </a:r>
          </a:p>
        </p:txBody>
      </p:sp>
      <p:graphicFrame>
        <p:nvGraphicFramePr>
          <p:cNvPr id="4" name="Espaço Reservado para Conteúdo 3">
            <a:extLst>
              <a:ext uri="{FF2B5EF4-FFF2-40B4-BE49-F238E27FC236}">
                <a16:creationId xmlns:a16="http://schemas.microsoft.com/office/drawing/2014/main" id="{8B96DE3D-F81C-EEE3-C3A9-BD635638E2FE}"/>
              </a:ext>
            </a:extLst>
          </p:cNvPr>
          <p:cNvGraphicFramePr>
            <a:graphicFrameLocks noGrp="1"/>
          </p:cNvGraphicFramePr>
          <p:nvPr>
            <p:ph idx="1"/>
            <p:extLst>
              <p:ext uri="{D42A27DB-BD31-4B8C-83A1-F6EECF244321}">
                <p14:modId xmlns:p14="http://schemas.microsoft.com/office/powerpoint/2010/main" val="308153219"/>
              </p:ext>
            </p:extLst>
          </p:nvPr>
        </p:nvGraphicFramePr>
        <p:xfrm>
          <a:off x="983673" y="1645227"/>
          <a:ext cx="10945091" cy="5444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a 5">
            <a:extLst>
              <a:ext uri="{FF2B5EF4-FFF2-40B4-BE49-F238E27FC236}">
                <a16:creationId xmlns:a16="http://schemas.microsoft.com/office/drawing/2014/main" id="{709DC746-7F55-CA21-9335-E9C209249BEB}"/>
              </a:ext>
            </a:extLst>
          </p:cNvPr>
          <p:cNvGraphicFramePr/>
          <p:nvPr>
            <p:extLst>
              <p:ext uri="{D42A27DB-BD31-4B8C-83A1-F6EECF244321}">
                <p14:modId xmlns:p14="http://schemas.microsoft.com/office/powerpoint/2010/main" val="2438756181"/>
              </p:ext>
            </p:extLst>
          </p:nvPr>
        </p:nvGraphicFramePr>
        <p:xfrm>
          <a:off x="7453745" y="2739351"/>
          <a:ext cx="4003964" cy="32565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19379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D05EC1-D24B-84BF-A980-5599EC6D7ED6}"/>
              </a:ext>
            </a:extLst>
          </p:cNvPr>
          <p:cNvSpPr>
            <a:spLocks noGrp="1"/>
          </p:cNvSpPr>
          <p:nvPr>
            <p:ph type="title"/>
          </p:nvPr>
        </p:nvSpPr>
        <p:spPr/>
        <p:txBody>
          <a:bodyPr/>
          <a:lstStyle/>
          <a:p>
            <a:r>
              <a:rPr lang="pt-BR" dirty="0"/>
              <a:t>Competência da União</a:t>
            </a:r>
          </a:p>
        </p:txBody>
      </p:sp>
      <p:sp>
        <p:nvSpPr>
          <p:cNvPr id="3" name="Espaço Reservado para Conteúdo 2">
            <a:extLst>
              <a:ext uri="{FF2B5EF4-FFF2-40B4-BE49-F238E27FC236}">
                <a16:creationId xmlns:a16="http://schemas.microsoft.com/office/drawing/2014/main" id="{2E3A3E7E-4955-33F2-FEAF-BBD2FCB29F00}"/>
              </a:ext>
            </a:extLst>
          </p:cNvPr>
          <p:cNvSpPr>
            <a:spLocks noGrp="1"/>
          </p:cNvSpPr>
          <p:nvPr>
            <p:ph idx="1"/>
          </p:nvPr>
        </p:nvSpPr>
        <p:spPr>
          <a:xfrm>
            <a:off x="1371600" y="1537855"/>
            <a:ext cx="9601200" cy="5320145"/>
          </a:xfrm>
        </p:spPr>
        <p:txBody>
          <a:bodyPr>
            <a:normAutofit fontScale="85000" lnSpcReduction="20000"/>
          </a:bodyPr>
          <a:lstStyle/>
          <a:p>
            <a:pPr algn="just"/>
            <a:r>
              <a:rPr lang="pt-BR" dirty="0"/>
              <a:t>Imposto de Importação (II)</a:t>
            </a:r>
          </a:p>
          <a:p>
            <a:pPr algn="just"/>
            <a:r>
              <a:rPr lang="pt-BR" dirty="0"/>
              <a:t>Imposto de Exportação (IE)</a:t>
            </a:r>
          </a:p>
          <a:p>
            <a:pPr algn="just"/>
            <a:r>
              <a:rPr lang="pt-BR" dirty="0"/>
              <a:t>Imposto sobre Produtos Industrializados (IPI)</a:t>
            </a:r>
          </a:p>
          <a:p>
            <a:pPr algn="just"/>
            <a:r>
              <a:rPr lang="pt-BR" dirty="0"/>
              <a:t>Imposto sobre Operações Financeiras (IOF)</a:t>
            </a:r>
          </a:p>
          <a:p>
            <a:pPr algn="just"/>
            <a:r>
              <a:rPr lang="pt-BR" dirty="0"/>
              <a:t>Imposto de Renda (IR)</a:t>
            </a:r>
          </a:p>
          <a:p>
            <a:pPr algn="just"/>
            <a:r>
              <a:rPr lang="pt-BR" dirty="0"/>
              <a:t>Imposto Territorial Rural (ITR)</a:t>
            </a:r>
          </a:p>
          <a:p>
            <a:pPr algn="just"/>
            <a:r>
              <a:rPr lang="pt-BR" dirty="0"/>
              <a:t>Imposto sobre Grandes Fortunas (IGF)</a:t>
            </a:r>
          </a:p>
          <a:p>
            <a:pPr algn="just"/>
            <a:r>
              <a:rPr lang="pt-BR" dirty="0"/>
              <a:t>Imposto Extraordinário de Guerra</a:t>
            </a:r>
          </a:p>
          <a:p>
            <a:pPr algn="just"/>
            <a:r>
              <a:rPr lang="pt-BR" dirty="0"/>
              <a:t>Impostos Residuais</a:t>
            </a:r>
          </a:p>
          <a:p>
            <a:pPr algn="just"/>
            <a:r>
              <a:rPr lang="pt-BR" dirty="0"/>
              <a:t>Empréstimos Compulsórios</a:t>
            </a:r>
          </a:p>
          <a:p>
            <a:pPr algn="just"/>
            <a:r>
              <a:rPr lang="pt-BR" dirty="0"/>
              <a:t>Contribuições Especiais (Sociais, </a:t>
            </a:r>
            <a:r>
              <a:rPr lang="pt-BR" dirty="0" err="1"/>
              <a:t>CIDEs</a:t>
            </a:r>
            <a:r>
              <a:rPr lang="pt-BR" dirty="0"/>
              <a:t> e de Interesse das Categorias Profissionais ou Econômicas)</a:t>
            </a:r>
          </a:p>
          <a:p>
            <a:pPr algn="just"/>
            <a:r>
              <a:rPr lang="pt-BR" dirty="0"/>
              <a:t>Contribuições Residuais</a:t>
            </a:r>
          </a:p>
          <a:p>
            <a:pPr algn="just"/>
            <a:r>
              <a:rPr lang="pt-BR" dirty="0"/>
              <a:t>Taxas</a:t>
            </a:r>
          </a:p>
          <a:p>
            <a:pPr algn="just"/>
            <a:r>
              <a:rPr lang="pt-BR" dirty="0"/>
              <a:t>Contribuições de melhoria </a:t>
            </a:r>
          </a:p>
          <a:p>
            <a:endParaRPr lang="pt-BR" dirty="0"/>
          </a:p>
          <a:p>
            <a:endParaRPr lang="pt-BR" dirty="0"/>
          </a:p>
          <a:p>
            <a:endParaRPr lang="pt-BR" dirty="0"/>
          </a:p>
        </p:txBody>
      </p:sp>
    </p:spTree>
    <p:extLst>
      <p:ext uri="{BB962C8B-B14F-4D97-AF65-F5344CB8AC3E}">
        <p14:creationId xmlns:p14="http://schemas.microsoft.com/office/powerpoint/2010/main" val="3843857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4D0FE7-2D77-3D19-38D0-2BB67429A788}"/>
              </a:ext>
            </a:extLst>
          </p:cNvPr>
          <p:cNvSpPr>
            <a:spLocks noGrp="1"/>
          </p:cNvSpPr>
          <p:nvPr>
            <p:ph type="title"/>
          </p:nvPr>
        </p:nvSpPr>
        <p:spPr/>
        <p:txBody>
          <a:bodyPr/>
          <a:lstStyle/>
          <a:p>
            <a:r>
              <a:rPr lang="pt-BR" dirty="0"/>
              <a:t>Competência dos Estados</a:t>
            </a:r>
          </a:p>
        </p:txBody>
      </p:sp>
      <p:sp>
        <p:nvSpPr>
          <p:cNvPr id="3" name="Espaço Reservado para Conteúdo 2">
            <a:extLst>
              <a:ext uri="{FF2B5EF4-FFF2-40B4-BE49-F238E27FC236}">
                <a16:creationId xmlns:a16="http://schemas.microsoft.com/office/drawing/2014/main" id="{F98339CC-C9D8-E619-DD33-65A48D036A75}"/>
              </a:ext>
            </a:extLst>
          </p:cNvPr>
          <p:cNvSpPr>
            <a:spLocks noGrp="1"/>
          </p:cNvSpPr>
          <p:nvPr>
            <p:ph idx="1"/>
          </p:nvPr>
        </p:nvSpPr>
        <p:spPr/>
        <p:txBody>
          <a:bodyPr/>
          <a:lstStyle/>
          <a:p>
            <a:r>
              <a:rPr lang="pt-BR" dirty="0"/>
              <a:t>Imposto sobre Circulação de Mercadorias e Transporte Interestadual e Intermunicipal (ICMS)</a:t>
            </a:r>
          </a:p>
          <a:p>
            <a:r>
              <a:rPr lang="pt-BR" dirty="0"/>
              <a:t>Imposto sobre Transmissão </a:t>
            </a:r>
            <a:r>
              <a:rPr lang="pt-BR" i="1" dirty="0"/>
              <a:t>Causa Mortis</a:t>
            </a:r>
            <a:r>
              <a:rPr lang="pt-BR" dirty="0"/>
              <a:t> e Doação (ITCMD)</a:t>
            </a:r>
          </a:p>
          <a:p>
            <a:r>
              <a:rPr lang="pt-BR" dirty="0"/>
              <a:t>Imposto sobre Propriedade de Veículo Automotor (IPVA)</a:t>
            </a:r>
          </a:p>
          <a:p>
            <a:r>
              <a:rPr lang="pt-BR" dirty="0"/>
              <a:t>Contribuições Sociais para Custeio do Regime Previdenciário dos Servidores</a:t>
            </a:r>
          </a:p>
          <a:p>
            <a:r>
              <a:rPr lang="pt-BR" dirty="0"/>
              <a:t>Taxas</a:t>
            </a:r>
          </a:p>
          <a:p>
            <a:r>
              <a:rPr lang="pt-BR" dirty="0"/>
              <a:t>Contribuições de Melhoria</a:t>
            </a:r>
          </a:p>
          <a:p>
            <a:endParaRPr lang="pt-BR" dirty="0"/>
          </a:p>
        </p:txBody>
      </p:sp>
    </p:spTree>
    <p:extLst>
      <p:ext uri="{BB962C8B-B14F-4D97-AF65-F5344CB8AC3E}">
        <p14:creationId xmlns:p14="http://schemas.microsoft.com/office/powerpoint/2010/main" val="1538882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BC9DB7-8460-3BC6-7F2B-E10271933AF1}"/>
              </a:ext>
            </a:extLst>
          </p:cNvPr>
          <p:cNvSpPr>
            <a:spLocks noGrp="1"/>
          </p:cNvSpPr>
          <p:nvPr>
            <p:ph type="title"/>
          </p:nvPr>
        </p:nvSpPr>
        <p:spPr/>
        <p:txBody>
          <a:bodyPr/>
          <a:lstStyle/>
          <a:p>
            <a:r>
              <a:rPr lang="pt-BR" dirty="0"/>
              <a:t>Competência Municipal</a:t>
            </a:r>
          </a:p>
        </p:txBody>
      </p:sp>
      <p:sp>
        <p:nvSpPr>
          <p:cNvPr id="3" name="Espaço Reservado para Conteúdo 2">
            <a:extLst>
              <a:ext uri="{FF2B5EF4-FFF2-40B4-BE49-F238E27FC236}">
                <a16:creationId xmlns:a16="http://schemas.microsoft.com/office/drawing/2014/main" id="{608F4D86-0FFA-A4D1-598F-2EB0AA5B90E8}"/>
              </a:ext>
            </a:extLst>
          </p:cNvPr>
          <p:cNvSpPr>
            <a:spLocks noGrp="1"/>
          </p:cNvSpPr>
          <p:nvPr>
            <p:ph idx="1"/>
          </p:nvPr>
        </p:nvSpPr>
        <p:spPr/>
        <p:txBody>
          <a:bodyPr/>
          <a:lstStyle/>
          <a:p>
            <a:r>
              <a:rPr lang="pt-BR" dirty="0"/>
              <a:t>Imposto sobre Propriedade Predial e Territorial Urbana (IPTU)</a:t>
            </a:r>
          </a:p>
          <a:p>
            <a:r>
              <a:rPr lang="pt-BR" dirty="0"/>
              <a:t>Imposto sobre Transmissão de Bens Imóveis (ITBI)</a:t>
            </a:r>
          </a:p>
          <a:p>
            <a:r>
              <a:rPr lang="pt-BR" dirty="0"/>
              <a:t>Imposto sobre Serviços (ISS)</a:t>
            </a:r>
          </a:p>
          <a:p>
            <a:r>
              <a:rPr lang="pt-BR" dirty="0"/>
              <a:t>Contribuições Sociais para Custeio do Regime Previdenciário dos Servidores</a:t>
            </a:r>
          </a:p>
          <a:p>
            <a:r>
              <a:rPr lang="pt-BR" dirty="0"/>
              <a:t>Contribuição para o Custeio do Serviço de Iluminação Pública (COSIP)</a:t>
            </a:r>
          </a:p>
          <a:p>
            <a:r>
              <a:rPr lang="pt-BR" dirty="0"/>
              <a:t>Taxas</a:t>
            </a:r>
          </a:p>
          <a:p>
            <a:r>
              <a:rPr lang="pt-BR" dirty="0"/>
              <a:t>Contribuições de Melhoria</a:t>
            </a:r>
          </a:p>
          <a:p>
            <a:endParaRPr lang="pt-BR" dirty="0"/>
          </a:p>
          <a:p>
            <a:endParaRPr lang="pt-BR" dirty="0"/>
          </a:p>
        </p:txBody>
      </p:sp>
    </p:spTree>
    <p:extLst>
      <p:ext uri="{BB962C8B-B14F-4D97-AF65-F5344CB8AC3E}">
        <p14:creationId xmlns:p14="http://schemas.microsoft.com/office/powerpoint/2010/main" val="748925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C0F412-DFA7-CDF1-AFFA-C36FD60F2FD2}"/>
              </a:ext>
            </a:extLst>
          </p:cNvPr>
          <p:cNvSpPr>
            <a:spLocks noGrp="1"/>
          </p:cNvSpPr>
          <p:nvPr>
            <p:ph type="title"/>
          </p:nvPr>
        </p:nvSpPr>
        <p:spPr/>
        <p:txBody>
          <a:bodyPr>
            <a:normAutofit fontScale="90000"/>
          </a:bodyPr>
          <a:lstStyle/>
          <a:p>
            <a:r>
              <a:rPr lang="pt-BR" sz="4400" b="1" dirty="0"/>
              <a:t>Princípio da Capacidade </a:t>
            </a:r>
            <a:r>
              <a:rPr lang="pt-BR" b="1" dirty="0"/>
              <a:t>C</a:t>
            </a:r>
            <a:r>
              <a:rPr lang="pt-BR" sz="4400" b="1" dirty="0"/>
              <a:t>ontributiva (Art. 145, §1º, da CF/88)</a:t>
            </a:r>
            <a:br>
              <a:rPr lang="pt-BR" sz="4400" b="1" dirty="0"/>
            </a:br>
            <a:endParaRPr lang="pt-BR" dirty="0"/>
          </a:p>
        </p:txBody>
      </p:sp>
      <p:sp>
        <p:nvSpPr>
          <p:cNvPr id="3" name="Espaço Reservado para Conteúdo 2">
            <a:extLst>
              <a:ext uri="{FF2B5EF4-FFF2-40B4-BE49-F238E27FC236}">
                <a16:creationId xmlns:a16="http://schemas.microsoft.com/office/drawing/2014/main" id="{F299C75D-716A-18C8-2174-57D0080321D6}"/>
              </a:ext>
            </a:extLst>
          </p:cNvPr>
          <p:cNvSpPr>
            <a:spLocks noGrp="1"/>
          </p:cNvSpPr>
          <p:nvPr>
            <p:ph idx="1"/>
          </p:nvPr>
        </p:nvSpPr>
        <p:spPr>
          <a:xfrm>
            <a:off x="1371600" y="1925783"/>
            <a:ext cx="10474036" cy="4932218"/>
          </a:xfrm>
        </p:spPr>
        <p:txBody>
          <a:bodyPr>
            <a:normAutofit fontScale="85000" lnSpcReduction="20000"/>
          </a:bodyPr>
          <a:lstStyle/>
          <a:p>
            <a:endParaRPr lang="pt-BR" b="1" dirty="0"/>
          </a:p>
          <a:p>
            <a:pPr marL="0" indent="0" algn="just">
              <a:buNone/>
            </a:pPr>
            <a:r>
              <a:rPr lang="pt-BR" dirty="0"/>
              <a:t>§1º Sempre que possível, os </a:t>
            </a:r>
            <a:r>
              <a:rPr lang="pt-BR" b="1" dirty="0">
                <a:solidFill>
                  <a:srgbClr val="FF0000"/>
                </a:solidFill>
              </a:rPr>
              <a:t>impostos</a:t>
            </a:r>
            <a:r>
              <a:rPr lang="pt-BR" dirty="0"/>
              <a:t> terão caráter pessoal</a:t>
            </a:r>
            <a:r>
              <a:rPr lang="pt-BR" b="1" dirty="0"/>
              <a:t> </a:t>
            </a:r>
            <a:r>
              <a:rPr lang="pt-BR" dirty="0"/>
              <a:t>e serão </a:t>
            </a:r>
            <a:r>
              <a:rPr lang="pt-BR" b="1" dirty="0"/>
              <a:t>graduados segundo a capacidade econômica do contribuinte</a:t>
            </a:r>
            <a:r>
              <a:rPr lang="pt-BR" dirty="0"/>
              <a:t>, facultado à administração tributária, especialmente para conferir efetividade a esses objetivos, identificar, respeitados os direitos individuais e nos termos da lei, o patrimônio, os rendimentos, e as atividades econômicas do contribuinte.</a:t>
            </a:r>
          </a:p>
          <a:p>
            <a:pPr marL="0" indent="0" algn="just">
              <a:buNone/>
            </a:pPr>
            <a:endParaRPr lang="pt-BR" dirty="0"/>
          </a:p>
          <a:p>
            <a:pPr marL="0" indent="0" algn="just">
              <a:buNone/>
            </a:pPr>
            <a:r>
              <a:rPr lang="pt-BR" dirty="0">
                <a:effectLst/>
              </a:rPr>
              <a:t>Art. 6º, LC 105/2001:</a:t>
            </a:r>
            <a:r>
              <a:rPr lang="pt-BR" b="1" dirty="0">
                <a:effectLst/>
              </a:rPr>
              <a:t> </a:t>
            </a:r>
            <a:r>
              <a:rPr lang="pt-BR" dirty="0">
                <a:effectLst/>
              </a:rPr>
              <a:t>As autoridades e os agentes fiscais tributários da União, dos Estados, do Distrito Federal e dos Municípios somente poderão examinar documentos, livros e registros de instituições financeiras, inclusive os referentes a contas de depósitos e aplicações financeiras, quando houver </a:t>
            </a:r>
            <a:r>
              <a:rPr lang="pt-BR" b="1" dirty="0">
                <a:effectLst/>
              </a:rPr>
              <a:t>processo </a:t>
            </a:r>
            <a:r>
              <a:rPr lang="pt-BR" b="1" dirty="0">
                <a:solidFill>
                  <a:srgbClr val="FF0000"/>
                </a:solidFill>
                <a:effectLst/>
              </a:rPr>
              <a:t>administrativo instaurado ou procedimento fiscal</a:t>
            </a:r>
            <a:r>
              <a:rPr lang="pt-BR" dirty="0">
                <a:solidFill>
                  <a:srgbClr val="FF0000"/>
                </a:solidFill>
                <a:effectLst/>
              </a:rPr>
              <a:t> </a:t>
            </a:r>
            <a:r>
              <a:rPr lang="pt-BR" dirty="0">
                <a:effectLst/>
              </a:rPr>
              <a:t>em curso e tais exames sejam considerados </a:t>
            </a:r>
            <a:r>
              <a:rPr lang="pt-BR" b="1" dirty="0">
                <a:effectLst/>
              </a:rPr>
              <a:t>indispensáveis</a:t>
            </a:r>
            <a:r>
              <a:rPr lang="pt-BR" dirty="0">
                <a:effectLst/>
              </a:rPr>
              <a:t> pela autoridade administrativa competente.</a:t>
            </a:r>
          </a:p>
          <a:p>
            <a:pPr marL="0" indent="0" algn="just">
              <a:buNone/>
            </a:pPr>
            <a:endParaRPr lang="pt-BR" dirty="0"/>
          </a:p>
          <a:p>
            <a:pPr marL="0" indent="0" algn="just">
              <a:buNone/>
            </a:pPr>
            <a:r>
              <a:rPr lang="pt-BR" dirty="0"/>
              <a:t>“(...) a progressividade deve incidir sobre todas as espécies tributárias, à luz da capacidade contributiva do contribuinte” ADI 4.762, Rel. Min. Edson Fachin”.</a:t>
            </a:r>
          </a:p>
          <a:p>
            <a:pPr marL="0" indent="0" algn="just">
              <a:buNone/>
            </a:pPr>
            <a:r>
              <a:rPr lang="pt-BR" dirty="0"/>
              <a:t>Súmulas  nº 589(IPTU – nº de imóveis) 656 (ITBI) e 668 (IPTU - extrafiscal.), STF e RE 854.869-AgR, Rel. Min. </a:t>
            </a:r>
            <a:r>
              <a:rPr lang="pt-BR" dirty="0" err="1"/>
              <a:t>Cármen</a:t>
            </a:r>
            <a:r>
              <a:rPr lang="pt-BR" dirty="0"/>
              <a:t> Lúcia, 2ª T., julgado em 25/08/2015 (ITCMD).</a:t>
            </a:r>
          </a:p>
          <a:p>
            <a:pPr marL="0" indent="0" algn="just">
              <a:buNone/>
            </a:pPr>
            <a:endParaRPr lang="pt-BR" dirty="0"/>
          </a:p>
          <a:p>
            <a:pPr algn="just"/>
            <a:r>
              <a:rPr lang="pt-BR" dirty="0"/>
              <a:t>Modos de exteriorização</a:t>
            </a:r>
          </a:p>
        </p:txBody>
      </p:sp>
    </p:spTree>
    <p:extLst>
      <p:ext uri="{BB962C8B-B14F-4D97-AF65-F5344CB8AC3E}">
        <p14:creationId xmlns:p14="http://schemas.microsoft.com/office/powerpoint/2010/main" val="741943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5EFFFF-AB13-E796-C3ED-34D5387E39BA}"/>
              </a:ext>
            </a:extLst>
          </p:cNvPr>
          <p:cNvSpPr>
            <a:spLocks noGrp="1"/>
          </p:cNvSpPr>
          <p:nvPr>
            <p:ph type="title"/>
          </p:nvPr>
        </p:nvSpPr>
        <p:spPr/>
        <p:txBody>
          <a:bodyPr/>
          <a:lstStyle/>
          <a:p>
            <a:pPr algn="ctr"/>
            <a:r>
              <a:rPr lang="pt-BR" dirty="0"/>
              <a:t>Proporcionalidade X Progressividade</a:t>
            </a:r>
          </a:p>
        </p:txBody>
      </p:sp>
      <p:graphicFrame>
        <p:nvGraphicFramePr>
          <p:cNvPr id="4" name="Espaço Reservado para Conteúdo 3">
            <a:extLst>
              <a:ext uri="{FF2B5EF4-FFF2-40B4-BE49-F238E27FC236}">
                <a16:creationId xmlns:a16="http://schemas.microsoft.com/office/drawing/2014/main" id="{8A4A63CC-2DC2-E09D-CCAE-3141B7646B03}"/>
              </a:ext>
            </a:extLst>
          </p:cNvPr>
          <p:cNvGraphicFramePr>
            <a:graphicFrameLocks noGrp="1"/>
          </p:cNvGraphicFramePr>
          <p:nvPr>
            <p:ph idx="1"/>
            <p:extLst>
              <p:ext uri="{D42A27DB-BD31-4B8C-83A1-F6EECF244321}">
                <p14:modId xmlns:p14="http://schemas.microsoft.com/office/powerpoint/2010/main" val="3910125514"/>
              </p:ext>
            </p:extLst>
          </p:nvPr>
        </p:nvGraphicFramePr>
        <p:xfrm>
          <a:off x="1871003" y="2743198"/>
          <a:ext cx="8778240" cy="3105445"/>
        </p:xfrm>
        <a:graphic>
          <a:graphicData uri="http://schemas.openxmlformats.org/drawingml/2006/table">
            <a:tbl>
              <a:tblPr firstRow="1" bandRow="1">
                <a:tableStyleId>{F5AB1C69-6EDB-4FF4-983F-18BD219EF322}</a:tableStyleId>
              </a:tblPr>
              <a:tblGrid>
                <a:gridCol w="1463040">
                  <a:extLst>
                    <a:ext uri="{9D8B030D-6E8A-4147-A177-3AD203B41FA5}">
                      <a16:colId xmlns:a16="http://schemas.microsoft.com/office/drawing/2014/main" val="3890329673"/>
                    </a:ext>
                  </a:extLst>
                </a:gridCol>
                <a:gridCol w="1463040">
                  <a:extLst>
                    <a:ext uri="{9D8B030D-6E8A-4147-A177-3AD203B41FA5}">
                      <a16:colId xmlns:a16="http://schemas.microsoft.com/office/drawing/2014/main" val="2814904877"/>
                    </a:ext>
                  </a:extLst>
                </a:gridCol>
                <a:gridCol w="1463040">
                  <a:extLst>
                    <a:ext uri="{9D8B030D-6E8A-4147-A177-3AD203B41FA5}">
                      <a16:colId xmlns:a16="http://schemas.microsoft.com/office/drawing/2014/main" val="2717398515"/>
                    </a:ext>
                  </a:extLst>
                </a:gridCol>
                <a:gridCol w="1463040">
                  <a:extLst>
                    <a:ext uri="{9D8B030D-6E8A-4147-A177-3AD203B41FA5}">
                      <a16:colId xmlns:a16="http://schemas.microsoft.com/office/drawing/2014/main" val="1146566895"/>
                    </a:ext>
                  </a:extLst>
                </a:gridCol>
                <a:gridCol w="1463040">
                  <a:extLst>
                    <a:ext uri="{9D8B030D-6E8A-4147-A177-3AD203B41FA5}">
                      <a16:colId xmlns:a16="http://schemas.microsoft.com/office/drawing/2014/main" val="1617648044"/>
                    </a:ext>
                  </a:extLst>
                </a:gridCol>
                <a:gridCol w="1463040">
                  <a:extLst>
                    <a:ext uri="{9D8B030D-6E8A-4147-A177-3AD203B41FA5}">
                      <a16:colId xmlns:a16="http://schemas.microsoft.com/office/drawing/2014/main" val="1534543806"/>
                    </a:ext>
                  </a:extLst>
                </a:gridCol>
              </a:tblGrid>
              <a:tr h="649977">
                <a:tc gridSpan="3">
                  <a:txBody>
                    <a:bodyPr/>
                    <a:lstStyle/>
                    <a:p>
                      <a:pPr algn="ctr"/>
                      <a:r>
                        <a:rPr lang="pt-BR" dirty="0"/>
                        <a:t>PROPORCIONALIDADE</a:t>
                      </a:r>
                    </a:p>
                  </a:txBody>
                  <a:tcPr anchor="ctr"/>
                </a:tc>
                <a:tc hMerge="1">
                  <a:txBody>
                    <a:bodyPr/>
                    <a:lstStyle/>
                    <a:p>
                      <a:endParaRPr lang="pt-BR" dirty="0"/>
                    </a:p>
                  </a:txBody>
                  <a:tcPr/>
                </a:tc>
                <a:tc hMerge="1">
                  <a:txBody>
                    <a:bodyPr/>
                    <a:lstStyle/>
                    <a:p>
                      <a:endParaRPr lang="pt-BR" dirty="0"/>
                    </a:p>
                  </a:txBody>
                  <a:tcPr/>
                </a:tc>
                <a:tc gridSpan="3">
                  <a:txBody>
                    <a:bodyPr/>
                    <a:lstStyle/>
                    <a:p>
                      <a:pPr algn="ctr"/>
                      <a:r>
                        <a:rPr lang="pt-BR" dirty="0"/>
                        <a:t>PROGRESSIVIDADE</a:t>
                      </a:r>
                    </a:p>
                  </a:txBody>
                  <a:tcPr anchor="ctr"/>
                </a:tc>
                <a:tc hMerge="1">
                  <a:txBody>
                    <a:bodyPr/>
                    <a:lstStyle/>
                    <a:p>
                      <a:endParaRPr lang="pt-BR" dirty="0"/>
                    </a:p>
                  </a:txBody>
                  <a:tcPr/>
                </a:tc>
                <a:tc hMerge="1">
                  <a:txBody>
                    <a:bodyPr/>
                    <a:lstStyle/>
                    <a:p>
                      <a:endParaRPr lang="pt-BR" dirty="0"/>
                    </a:p>
                  </a:txBody>
                  <a:tcPr/>
                </a:tc>
                <a:extLst>
                  <a:ext uri="{0D108BD9-81ED-4DB2-BD59-A6C34878D82A}">
                    <a16:rowId xmlns:a16="http://schemas.microsoft.com/office/drawing/2014/main" val="1255404534"/>
                  </a:ext>
                </a:extLst>
              </a:tr>
              <a:tr h="1137460">
                <a:tc>
                  <a:txBody>
                    <a:bodyPr/>
                    <a:lstStyle/>
                    <a:p>
                      <a:pPr algn="ctr"/>
                      <a:r>
                        <a:rPr lang="pt-BR" b="1" dirty="0">
                          <a:solidFill>
                            <a:schemeClr val="tx2"/>
                          </a:solidFill>
                        </a:rPr>
                        <a:t>BC</a:t>
                      </a:r>
                    </a:p>
                  </a:txBody>
                  <a:tcPr anchor="ctr"/>
                </a:tc>
                <a:tc>
                  <a:txBody>
                    <a:bodyPr/>
                    <a:lstStyle/>
                    <a:p>
                      <a:pPr algn="ctr"/>
                      <a:r>
                        <a:rPr lang="pt-BR" b="1" dirty="0">
                          <a:solidFill>
                            <a:schemeClr val="tx2"/>
                          </a:solidFill>
                        </a:rPr>
                        <a:t>AL</a:t>
                      </a:r>
                    </a:p>
                  </a:txBody>
                  <a:tcPr anchor="ctr"/>
                </a:tc>
                <a:tc>
                  <a:txBody>
                    <a:bodyPr/>
                    <a:lstStyle/>
                    <a:p>
                      <a:pPr algn="ctr"/>
                      <a:r>
                        <a:rPr lang="pt-BR" b="1" dirty="0">
                          <a:solidFill>
                            <a:schemeClr val="tx2"/>
                          </a:solidFill>
                        </a:rPr>
                        <a:t>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b="1" dirty="0">
                          <a:solidFill>
                            <a:schemeClr val="tx2"/>
                          </a:solidFill>
                        </a:rPr>
                        <a:t>BC</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b="1" dirty="0">
                          <a:solidFill>
                            <a:schemeClr val="tx2"/>
                          </a:solidFill>
                        </a:rPr>
                        <a:t>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b="1" dirty="0">
                          <a:solidFill>
                            <a:schemeClr val="tx2"/>
                          </a:solidFill>
                        </a:rPr>
                        <a:t>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pt-BR" b="1" dirty="0">
                        <a:solidFill>
                          <a:schemeClr val="tx2"/>
                        </a:solidFill>
                      </a:endParaRPr>
                    </a:p>
                  </a:txBody>
                  <a:tcPr anchor="ctr"/>
                </a:tc>
                <a:extLst>
                  <a:ext uri="{0D108BD9-81ED-4DB2-BD59-A6C34878D82A}">
                    <a16:rowId xmlns:a16="http://schemas.microsoft.com/office/drawing/2014/main" val="2474549322"/>
                  </a:ext>
                </a:extLst>
              </a:tr>
              <a:tr h="659004">
                <a:tc>
                  <a:txBody>
                    <a:bodyPr/>
                    <a:lstStyle/>
                    <a:p>
                      <a:pPr algn="ctr"/>
                      <a:r>
                        <a:rPr lang="pt-BR" dirty="0"/>
                        <a:t>100</a:t>
                      </a:r>
                    </a:p>
                  </a:txBody>
                  <a:tcPr anchor="ctr"/>
                </a:tc>
                <a:tc>
                  <a:txBody>
                    <a:bodyPr/>
                    <a:lstStyle/>
                    <a:p>
                      <a:pPr algn="ctr"/>
                      <a:r>
                        <a:rPr lang="pt-BR" dirty="0"/>
                        <a:t>10%</a:t>
                      </a:r>
                    </a:p>
                  </a:txBody>
                  <a:tcPr anchor="ctr"/>
                </a:tc>
                <a:tc>
                  <a:txBody>
                    <a:bodyPr/>
                    <a:lstStyle/>
                    <a:p>
                      <a:pPr algn="ctr"/>
                      <a:r>
                        <a:rPr lang="pt-BR" dirty="0"/>
                        <a:t>10,00</a:t>
                      </a:r>
                    </a:p>
                  </a:txBody>
                  <a:tcPr anchor="ctr"/>
                </a:tc>
                <a:tc>
                  <a:txBody>
                    <a:bodyPr/>
                    <a:lstStyle/>
                    <a:p>
                      <a:pPr algn="ctr"/>
                      <a:r>
                        <a:rPr lang="pt-BR" dirty="0"/>
                        <a:t>100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a:t>5%</a:t>
                      </a:r>
                    </a:p>
                  </a:txBody>
                  <a:tcPr anchor="ctr"/>
                </a:tc>
                <a:tc>
                  <a:txBody>
                    <a:bodyPr/>
                    <a:lstStyle/>
                    <a:p>
                      <a:pPr algn="ctr"/>
                      <a:r>
                        <a:rPr lang="pt-BR" dirty="0"/>
                        <a:t>5</a:t>
                      </a:r>
                    </a:p>
                  </a:txBody>
                  <a:tcPr anchor="ctr"/>
                </a:tc>
                <a:extLst>
                  <a:ext uri="{0D108BD9-81ED-4DB2-BD59-A6C34878D82A}">
                    <a16:rowId xmlns:a16="http://schemas.microsoft.com/office/drawing/2014/main" val="4269359549"/>
                  </a:ext>
                </a:extLst>
              </a:tr>
              <a:tr h="659004">
                <a:tc>
                  <a:txBody>
                    <a:bodyPr/>
                    <a:lstStyle/>
                    <a:p>
                      <a:pPr algn="ctr"/>
                      <a:r>
                        <a:rPr lang="pt-BR" dirty="0"/>
                        <a:t>1.000</a:t>
                      </a:r>
                    </a:p>
                  </a:txBody>
                  <a:tcPr anchor="ctr"/>
                </a:tc>
                <a:tc>
                  <a:txBody>
                    <a:bodyPr/>
                    <a:lstStyle/>
                    <a:p>
                      <a:pPr algn="ctr"/>
                      <a:r>
                        <a:rPr lang="pt-BR" dirty="0"/>
                        <a:t>10%</a:t>
                      </a:r>
                    </a:p>
                  </a:txBody>
                  <a:tcPr anchor="ctr"/>
                </a:tc>
                <a:tc>
                  <a:txBody>
                    <a:bodyPr/>
                    <a:lstStyle/>
                    <a:p>
                      <a:pPr algn="ctr"/>
                      <a:r>
                        <a:rPr lang="pt-BR" dirty="0"/>
                        <a:t>100,00</a:t>
                      </a:r>
                    </a:p>
                  </a:txBody>
                  <a:tcPr anchor="ctr"/>
                </a:tc>
                <a:tc>
                  <a:txBody>
                    <a:bodyPr/>
                    <a:lstStyle/>
                    <a:p>
                      <a:pPr algn="ctr"/>
                      <a:r>
                        <a:rPr lang="pt-BR" dirty="0"/>
                        <a:t>1.000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dirty="0"/>
                        <a:t>15%</a:t>
                      </a:r>
                    </a:p>
                  </a:txBody>
                  <a:tcPr anchor="ctr"/>
                </a:tc>
                <a:tc>
                  <a:txBody>
                    <a:bodyPr/>
                    <a:lstStyle/>
                    <a:p>
                      <a:pPr algn="ctr"/>
                      <a:r>
                        <a:rPr lang="pt-BR" dirty="0"/>
                        <a:t>150</a:t>
                      </a:r>
                    </a:p>
                  </a:txBody>
                  <a:tcPr anchor="ctr"/>
                </a:tc>
                <a:extLst>
                  <a:ext uri="{0D108BD9-81ED-4DB2-BD59-A6C34878D82A}">
                    <a16:rowId xmlns:a16="http://schemas.microsoft.com/office/drawing/2014/main" val="3945360538"/>
                  </a:ext>
                </a:extLst>
              </a:tr>
            </a:tbl>
          </a:graphicData>
        </a:graphic>
      </p:graphicFrame>
    </p:spTree>
    <p:extLst>
      <p:ext uri="{BB962C8B-B14F-4D97-AF65-F5344CB8AC3E}">
        <p14:creationId xmlns:p14="http://schemas.microsoft.com/office/powerpoint/2010/main" val="1881278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36D30C-20A2-81F5-D138-27DD61A388D8}"/>
              </a:ext>
            </a:extLst>
          </p:cNvPr>
          <p:cNvSpPr>
            <a:spLocks noGrp="1"/>
          </p:cNvSpPr>
          <p:nvPr>
            <p:ph type="title"/>
          </p:nvPr>
        </p:nvSpPr>
        <p:spPr/>
        <p:txBody>
          <a:bodyPr/>
          <a:lstStyle/>
          <a:p>
            <a:r>
              <a:rPr lang="pt-BR" dirty="0"/>
              <a:t>Questões</a:t>
            </a:r>
          </a:p>
        </p:txBody>
      </p:sp>
      <p:sp>
        <p:nvSpPr>
          <p:cNvPr id="3" name="Espaço Reservado para Conteúdo 2">
            <a:extLst>
              <a:ext uri="{FF2B5EF4-FFF2-40B4-BE49-F238E27FC236}">
                <a16:creationId xmlns:a16="http://schemas.microsoft.com/office/drawing/2014/main" id="{8FC8A832-8E96-147E-6ECE-4F7D4D4C1A11}"/>
              </a:ext>
            </a:extLst>
          </p:cNvPr>
          <p:cNvSpPr>
            <a:spLocks noGrp="1"/>
          </p:cNvSpPr>
          <p:nvPr>
            <p:ph idx="1"/>
          </p:nvPr>
        </p:nvSpPr>
        <p:spPr>
          <a:xfrm>
            <a:off x="1371600" y="1413165"/>
            <a:ext cx="9601200" cy="5444836"/>
          </a:xfrm>
        </p:spPr>
        <p:txBody>
          <a:bodyPr>
            <a:normAutofit/>
          </a:bodyPr>
          <a:lstStyle/>
          <a:p>
            <a:pPr marL="0" indent="0" algn="just">
              <a:buNone/>
            </a:pPr>
            <a:r>
              <a:rPr lang="pt-BR" dirty="0"/>
              <a:t>“De acordo com a CF, é </a:t>
            </a:r>
            <a:r>
              <a:rPr lang="pt-BR" b="1" dirty="0">
                <a:solidFill>
                  <a:srgbClr val="FF0000"/>
                </a:solidFill>
              </a:rPr>
              <a:t>vedado</a:t>
            </a:r>
            <a:r>
              <a:rPr lang="pt-BR" dirty="0"/>
              <a:t> à Administração Tributária, visando aferir a capacidade econômica do contribuinte, identificar, independentemente de ordem judicial, o patrimônio, os rendimentos e as atividades econômicas do contribuinte.” Cesp/</a:t>
            </a:r>
            <a:r>
              <a:rPr lang="pt-BR" dirty="0" err="1"/>
              <a:t>Cebrasp</a:t>
            </a:r>
            <a:r>
              <a:rPr lang="pt-BR" dirty="0"/>
              <a:t>, para o cargo de Delegado de Polícia do Estado de Pernambuco, em 2016.</a:t>
            </a:r>
          </a:p>
          <a:p>
            <a:pPr marL="0" indent="0" algn="just">
              <a:buNone/>
            </a:pPr>
            <a:endParaRPr lang="pt-BR" dirty="0"/>
          </a:p>
          <a:p>
            <a:pPr marL="0" indent="0" algn="just">
              <a:buNone/>
            </a:pPr>
            <a:r>
              <a:rPr lang="pt-BR" dirty="0"/>
              <a:t>“Em determinado Município da Federação, foi editada lei fixando alíquotas progressivas do IPTU, em decorrência do número de imóveis de propriedade do contribuinte. Neste sentido, a lei é inconstitucional, sendo o IPTU um imposto de natureza real” - FGV, para o cargo de Auditor do Tesouro Municipal da Prefeitura de Recife/PE, em 2014.</a:t>
            </a:r>
          </a:p>
          <a:p>
            <a:pPr marL="0" indent="0" algn="just">
              <a:buNone/>
            </a:pPr>
            <a:endParaRPr lang="pt-BR" dirty="0"/>
          </a:p>
          <a:p>
            <a:pPr marL="0" indent="0" algn="just">
              <a:buNone/>
            </a:pPr>
            <a:r>
              <a:rPr lang="pt-BR" dirty="0"/>
              <a:t>“É </a:t>
            </a:r>
            <a:r>
              <a:rPr lang="pt-BR" b="1" dirty="0">
                <a:solidFill>
                  <a:srgbClr val="FF0000"/>
                </a:solidFill>
              </a:rPr>
              <a:t>constitucional</a:t>
            </a:r>
            <a:r>
              <a:rPr lang="pt-BR" dirty="0"/>
              <a:t> a lei municipal que tenha estabelecido antes da EC n. 29/00 a progressividade das alíquotas do IPTU, exceto para o cumprimento da função social da propriedade urbana” – TJ/PR, para o cargo de Assessor Jurídico, em 2013.</a:t>
            </a:r>
          </a:p>
          <a:p>
            <a:pPr marL="0" indent="0">
              <a:buNone/>
            </a:pPr>
            <a:endParaRPr lang="pt-BR" dirty="0"/>
          </a:p>
        </p:txBody>
      </p:sp>
      <p:pic>
        <p:nvPicPr>
          <p:cNvPr id="4" name="Gráfico 3" descr="Um livro aberto">
            <a:extLst>
              <a:ext uri="{FF2B5EF4-FFF2-40B4-BE49-F238E27FC236}">
                <a16:creationId xmlns:a16="http://schemas.microsoft.com/office/drawing/2014/main" id="{C5ECCDD9-9DBB-F245-F029-58ADF6F0BF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54194" y="-506869"/>
            <a:ext cx="2437211" cy="2385338"/>
          </a:xfrm>
          <a:prstGeom prst="rect">
            <a:avLst/>
          </a:prstGeom>
        </p:spPr>
      </p:pic>
    </p:spTree>
    <p:extLst>
      <p:ext uri="{BB962C8B-B14F-4D97-AF65-F5344CB8AC3E}">
        <p14:creationId xmlns:p14="http://schemas.microsoft.com/office/powerpoint/2010/main" val="3961877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011F52-7D0E-E42C-3B0B-1B0B3DA8CA2D}"/>
              </a:ext>
            </a:extLst>
          </p:cNvPr>
          <p:cNvSpPr>
            <a:spLocks noGrp="1"/>
          </p:cNvSpPr>
          <p:nvPr>
            <p:ph type="title"/>
          </p:nvPr>
        </p:nvSpPr>
        <p:spPr/>
        <p:txBody>
          <a:bodyPr/>
          <a:lstStyle/>
          <a:p>
            <a:r>
              <a:rPr lang="pt-BR" sz="4400" b="1" dirty="0"/>
              <a:t>Princípio da Legalidade (Art. 150, I,CF/88)</a:t>
            </a:r>
          </a:p>
        </p:txBody>
      </p:sp>
      <p:sp>
        <p:nvSpPr>
          <p:cNvPr id="3" name="Espaço Reservado para Conteúdo 2">
            <a:extLst>
              <a:ext uri="{FF2B5EF4-FFF2-40B4-BE49-F238E27FC236}">
                <a16:creationId xmlns:a16="http://schemas.microsoft.com/office/drawing/2014/main" id="{2211C202-267F-540D-90BC-0A29D88DBA57}"/>
              </a:ext>
            </a:extLst>
          </p:cNvPr>
          <p:cNvSpPr>
            <a:spLocks noGrp="1"/>
          </p:cNvSpPr>
          <p:nvPr>
            <p:ph idx="1"/>
          </p:nvPr>
        </p:nvSpPr>
        <p:spPr>
          <a:xfrm>
            <a:off x="1371600" y="2286000"/>
            <a:ext cx="9601200" cy="4572000"/>
          </a:xfrm>
        </p:spPr>
        <p:txBody>
          <a:bodyPr>
            <a:normAutofit lnSpcReduction="10000"/>
          </a:bodyPr>
          <a:lstStyle/>
          <a:p>
            <a:pPr marL="0" indent="0" algn="just">
              <a:lnSpc>
                <a:spcPct val="100000"/>
              </a:lnSpc>
              <a:buNone/>
            </a:pPr>
            <a:r>
              <a:rPr lang="pt-BR" dirty="0"/>
              <a:t>Art. 150. Sem prejuízo de outras garantias asseguradas ao contribuinte, é vedado à União, aos Estados e aos Municípios:</a:t>
            </a:r>
          </a:p>
          <a:p>
            <a:pPr marL="0" indent="0" algn="just">
              <a:lnSpc>
                <a:spcPct val="100000"/>
              </a:lnSpc>
              <a:buNone/>
            </a:pPr>
            <a:endParaRPr lang="pt-BR" dirty="0"/>
          </a:p>
          <a:p>
            <a:pPr marL="0" indent="0" algn="just">
              <a:lnSpc>
                <a:spcPct val="100000"/>
              </a:lnSpc>
              <a:buNone/>
            </a:pPr>
            <a:r>
              <a:rPr lang="pt-BR" dirty="0"/>
              <a:t>I – </a:t>
            </a:r>
            <a:r>
              <a:rPr lang="pt-BR" b="1" dirty="0"/>
              <a:t>exigir</a:t>
            </a:r>
            <a:r>
              <a:rPr lang="pt-BR" dirty="0"/>
              <a:t> ou </a:t>
            </a:r>
            <a:r>
              <a:rPr lang="pt-BR" b="1" dirty="0"/>
              <a:t>aumentar</a:t>
            </a:r>
            <a:r>
              <a:rPr lang="pt-BR" dirty="0"/>
              <a:t> tributo sem </a:t>
            </a:r>
            <a:r>
              <a:rPr lang="pt-BR" b="1" dirty="0"/>
              <a:t>lei</a:t>
            </a:r>
            <a:r>
              <a:rPr lang="pt-BR" dirty="0"/>
              <a:t> que o estabeleça</a:t>
            </a:r>
          </a:p>
          <a:p>
            <a:pPr marL="0" indent="0" algn="just">
              <a:buNone/>
            </a:pPr>
            <a:endParaRPr lang="pt-BR" dirty="0"/>
          </a:p>
          <a:p>
            <a:pPr marL="0" indent="0" algn="just">
              <a:buNone/>
            </a:pPr>
            <a:r>
              <a:rPr lang="pt-BR" b="1" dirty="0">
                <a:solidFill>
                  <a:srgbClr val="FF0000"/>
                </a:solidFill>
              </a:rPr>
              <a:t>EXCEÇÕES CONSTITUCIONAIS:</a:t>
            </a:r>
            <a:r>
              <a:rPr lang="pt-BR" b="1" dirty="0"/>
              <a:t> II, IE, IPI, IOF, CIDE-COMBUSTÍVEIS, ICMS-COMBUSTÍVEIS podem ter suas alíquotas minoradas ou majoradas, até o limite legal, por meio de atos do Executivo (Decretos, Portarias Ministeriais, Convênio no âmbito do CONFAZ para o ICMS-COMBUSTÍVEIS).</a:t>
            </a:r>
          </a:p>
          <a:p>
            <a:pPr marL="0" indent="0" algn="just">
              <a:buNone/>
            </a:pPr>
            <a:endParaRPr lang="pt-BR" b="1" dirty="0"/>
          </a:p>
          <a:p>
            <a:pPr marL="0" indent="0" algn="just">
              <a:buNone/>
            </a:pPr>
            <a:r>
              <a:rPr lang="pt-BR" dirty="0"/>
              <a:t>O STJ entende legítima a expedição de lei que excetue outros tributos do princípio da legalidade (</a:t>
            </a:r>
            <a:r>
              <a:rPr lang="pt-BR" dirty="0" err="1"/>
              <a:t>Resp</a:t>
            </a:r>
            <a:r>
              <a:rPr lang="pt-BR" dirty="0"/>
              <a:t> nº 1.586.950/RS, Rel. Min. Napoleão Nunes Maia Filho; Rel. p/ Acordão Min. </a:t>
            </a:r>
            <a:r>
              <a:rPr lang="pt-BR" dirty="0" err="1"/>
              <a:t>Gurgem</a:t>
            </a:r>
            <a:r>
              <a:rPr lang="pt-BR" dirty="0"/>
              <a:t> de Faria)</a:t>
            </a:r>
          </a:p>
          <a:p>
            <a:pPr marL="0" indent="0">
              <a:buNone/>
            </a:pPr>
            <a:endParaRPr lang="pt-BR" b="1" dirty="0"/>
          </a:p>
        </p:txBody>
      </p:sp>
    </p:spTree>
    <p:extLst>
      <p:ext uri="{BB962C8B-B14F-4D97-AF65-F5344CB8AC3E}">
        <p14:creationId xmlns:p14="http://schemas.microsoft.com/office/powerpoint/2010/main" val="1483291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A4B5C1-62ED-CBBB-CEA2-7C8484046F9D}"/>
              </a:ext>
            </a:extLst>
          </p:cNvPr>
          <p:cNvSpPr>
            <a:spLocks noGrp="1"/>
          </p:cNvSpPr>
          <p:nvPr>
            <p:ph type="title"/>
          </p:nvPr>
        </p:nvSpPr>
        <p:spPr>
          <a:xfrm>
            <a:off x="1371600" y="685800"/>
            <a:ext cx="9601200" cy="1086729"/>
          </a:xfrm>
        </p:spPr>
        <p:txBody>
          <a:bodyPr/>
          <a:lstStyle/>
          <a:p>
            <a:r>
              <a:rPr lang="pt-BR" dirty="0"/>
              <a:t>Princípio da Legalidade Art. 97, do CTN</a:t>
            </a:r>
          </a:p>
        </p:txBody>
      </p:sp>
      <p:sp>
        <p:nvSpPr>
          <p:cNvPr id="3" name="Espaço Reservado para Conteúdo 2">
            <a:extLst>
              <a:ext uri="{FF2B5EF4-FFF2-40B4-BE49-F238E27FC236}">
                <a16:creationId xmlns:a16="http://schemas.microsoft.com/office/drawing/2014/main" id="{78EE877C-B3C3-F5D6-A5F1-09EFF83CE62C}"/>
              </a:ext>
            </a:extLst>
          </p:cNvPr>
          <p:cNvSpPr>
            <a:spLocks noGrp="1"/>
          </p:cNvSpPr>
          <p:nvPr>
            <p:ph idx="1"/>
          </p:nvPr>
        </p:nvSpPr>
        <p:spPr>
          <a:xfrm>
            <a:off x="1371600" y="1913206"/>
            <a:ext cx="9601200" cy="4944794"/>
          </a:xfrm>
        </p:spPr>
        <p:txBody>
          <a:bodyPr>
            <a:normAutofit fontScale="55000" lnSpcReduction="20000"/>
          </a:bodyPr>
          <a:lstStyle/>
          <a:p>
            <a:pPr marL="0" indent="0" algn="just">
              <a:buNone/>
            </a:pPr>
            <a:r>
              <a:rPr lang="pt-BR" sz="3200" b="0" i="0" dirty="0">
                <a:effectLst/>
                <a:latin typeface="+mj-lt"/>
              </a:rPr>
              <a:t>Art. 97. Somente a lei pode estabelecer:</a:t>
            </a:r>
          </a:p>
          <a:p>
            <a:pPr marL="0" indent="0" algn="just">
              <a:buNone/>
            </a:pPr>
            <a:r>
              <a:rPr lang="pt-BR" sz="3200" b="0" i="0" dirty="0">
                <a:effectLst/>
                <a:latin typeface="+mj-lt"/>
              </a:rPr>
              <a:t>I - a </a:t>
            </a:r>
            <a:r>
              <a:rPr lang="pt-BR" sz="3200" b="1" i="0" dirty="0">
                <a:effectLst/>
                <a:latin typeface="+mj-lt"/>
              </a:rPr>
              <a:t>instituição</a:t>
            </a:r>
            <a:r>
              <a:rPr lang="pt-BR" sz="3200" b="0" i="0" dirty="0">
                <a:effectLst/>
                <a:latin typeface="+mj-lt"/>
              </a:rPr>
              <a:t> de tributos, ou a sua extinção;</a:t>
            </a:r>
          </a:p>
          <a:p>
            <a:pPr marL="0" indent="0" algn="just">
              <a:buNone/>
            </a:pPr>
            <a:r>
              <a:rPr lang="pt-BR" sz="3200" b="0" i="0" dirty="0">
                <a:effectLst/>
                <a:latin typeface="+mj-lt"/>
              </a:rPr>
              <a:t>II - a </a:t>
            </a:r>
            <a:r>
              <a:rPr lang="pt-BR" sz="3200" b="1" i="0" dirty="0">
                <a:effectLst/>
                <a:latin typeface="+mj-lt"/>
              </a:rPr>
              <a:t>majoração</a:t>
            </a:r>
            <a:r>
              <a:rPr lang="pt-BR" sz="3200" b="0" i="0" dirty="0">
                <a:effectLst/>
                <a:latin typeface="+mj-lt"/>
              </a:rPr>
              <a:t> de tributos, ou sua </a:t>
            </a:r>
            <a:r>
              <a:rPr lang="pt-BR" sz="3200" b="1" i="0" dirty="0">
                <a:effectLst/>
                <a:latin typeface="+mj-lt"/>
              </a:rPr>
              <a:t>redução</a:t>
            </a:r>
            <a:r>
              <a:rPr lang="pt-BR" sz="3200" b="0" i="0" dirty="0">
                <a:effectLst/>
                <a:latin typeface="+mj-lt"/>
              </a:rPr>
              <a:t>, ressalvado o disposto nos </a:t>
            </a:r>
            <a:r>
              <a:rPr lang="pt-BR" sz="3200" b="0" i="0" dirty="0" err="1">
                <a:effectLst/>
                <a:latin typeface="+mj-lt"/>
              </a:rPr>
              <a:t>arts</a:t>
            </a:r>
            <a:r>
              <a:rPr lang="pt-BR" sz="3200" b="0" i="0" dirty="0">
                <a:effectLst/>
                <a:latin typeface="+mj-lt"/>
              </a:rPr>
              <a:t>. 21, 26, 39, 57 e 65;</a:t>
            </a:r>
          </a:p>
          <a:p>
            <a:pPr marL="0" indent="0" algn="just">
              <a:buNone/>
            </a:pPr>
            <a:r>
              <a:rPr lang="pt-BR" sz="3200" b="0" i="0" dirty="0">
                <a:effectLst/>
                <a:latin typeface="+mj-lt"/>
              </a:rPr>
              <a:t>III - a definição do </a:t>
            </a:r>
            <a:r>
              <a:rPr lang="pt-BR" sz="3200" b="1" i="0" dirty="0">
                <a:effectLst/>
                <a:latin typeface="+mj-lt"/>
              </a:rPr>
              <a:t>fato gerador da obrigação tributária principal</a:t>
            </a:r>
            <a:r>
              <a:rPr lang="pt-BR" sz="3200" b="0" i="0" dirty="0">
                <a:effectLst/>
                <a:latin typeface="+mj-lt"/>
              </a:rPr>
              <a:t>, ressalvado o disposto no inciso I do § 3º do art. 52, e do seu sujeito passivo;</a:t>
            </a:r>
            <a:endParaRPr lang="pt-BR" sz="3200" dirty="0">
              <a:latin typeface="+mj-lt"/>
            </a:endParaRPr>
          </a:p>
          <a:p>
            <a:pPr marL="0" indent="0" algn="just">
              <a:buNone/>
            </a:pPr>
            <a:r>
              <a:rPr lang="pt-BR" sz="3200" b="0" i="0" dirty="0">
                <a:effectLst/>
                <a:latin typeface="+mj-lt"/>
              </a:rPr>
              <a:t>IV - a fixação de </a:t>
            </a:r>
            <a:r>
              <a:rPr lang="pt-BR" sz="3200" b="1" i="0" dirty="0">
                <a:effectLst/>
                <a:latin typeface="+mj-lt"/>
              </a:rPr>
              <a:t>alíquota</a:t>
            </a:r>
            <a:r>
              <a:rPr lang="pt-BR" sz="3200" b="0" i="0" dirty="0">
                <a:effectLst/>
                <a:latin typeface="+mj-lt"/>
              </a:rPr>
              <a:t> do tributo e da sua </a:t>
            </a:r>
            <a:r>
              <a:rPr lang="pt-BR" sz="3200" b="1" i="0" dirty="0">
                <a:effectLst/>
                <a:latin typeface="+mj-lt"/>
              </a:rPr>
              <a:t>base de cálculo</a:t>
            </a:r>
            <a:r>
              <a:rPr lang="pt-BR" sz="3200" b="0" i="0" dirty="0">
                <a:effectLst/>
                <a:latin typeface="+mj-lt"/>
              </a:rPr>
              <a:t>, ressalvado o disposto nos </a:t>
            </a:r>
            <a:r>
              <a:rPr lang="pt-BR" sz="3200" b="0" i="0" dirty="0" err="1">
                <a:effectLst/>
                <a:latin typeface="+mj-lt"/>
              </a:rPr>
              <a:t>arts</a:t>
            </a:r>
            <a:r>
              <a:rPr lang="pt-BR" sz="3200" b="0" i="0" dirty="0">
                <a:effectLst/>
                <a:latin typeface="+mj-lt"/>
              </a:rPr>
              <a:t>. 21, 26, 39, 57 e 65;</a:t>
            </a:r>
          </a:p>
          <a:p>
            <a:pPr marL="0" indent="0" algn="just">
              <a:buNone/>
            </a:pPr>
            <a:r>
              <a:rPr lang="pt-BR" sz="3200" b="0" i="0" dirty="0">
                <a:effectLst/>
                <a:latin typeface="+mj-lt"/>
              </a:rPr>
              <a:t>V - a cominação de </a:t>
            </a:r>
            <a:r>
              <a:rPr lang="pt-BR" sz="3200" b="1" i="0" dirty="0">
                <a:effectLst/>
                <a:latin typeface="+mj-lt"/>
              </a:rPr>
              <a:t>penalidades</a:t>
            </a:r>
            <a:r>
              <a:rPr lang="pt-BR" sz="3200" b="0" i="0" dirty="0">
                <a:effectLst/>
                <a:latin typeface="+mj-lt"/>
              </a:rPr>
              <a:t> para as ações ou omissões contrárias a seus dispositivos, ou para outras infrações nela definidas;</a:t>
            </a:r>
          </a:p>
          <a:p>
            <a:pPr marL="0" indent="0" algn="just">
              <a:buNone/>
            </a:pPr>
            <a:r>
              <a:rPr lang="pt-BR" sz="3200" b="0" i="0" dirty="0">
                <a:effectLst/>
                <a:latin typeface="+mj-lt"/>
              </a:rPr>
              <a:t>VI - as hipóteses de </a:t>
            </a:r>
            <a:r>
              <a:rPr lang="pt-BR" sz="3200" b="1" i="0" dirty="0">
                <a:effectLst/>
                <a:latin typeface="+mj-lt"/>
              </a:rPr>
              <a:t>exclusão</a:t>
            </a:r>
            <a:r>
              <a:rPr lang="pt-BR" sz="3200" b="0" i="0" dirty="0">
                <a:effectLst/>
                <a:latin typeface="+mj-lt"/>
              </a:rPr>
              <a:t>, </a:t>
            </a:r>
            <a:r>
              <a:rPr lang="pt-BR" sz="3200" b="1" i="0" dirty="0">
                <a:effectLst/>
                <a:latin typeface="+mj-lt"/>
              </a:rPr>
              <a:t>suspensão</a:t>
            </a:r>
            <a:r>
              <a:rPr lang="pt-BR" sz="3200" b="0" i="0" dirty="0">
                <a:effectLst/>
                <a:latin typeface="+mj-lt"/>
              </a:rPr>
              <a:t> e </a:t>
            </a:r>
            <a:r>
              <a:rPr lang="pt-BR" sz="3200" b="1" i="0" dirty="0">
                <a:effectLst/>
                <a:latin typeface="+mj-lt"/>
              </a:rPr>
              <a:t>extinção</a:t>
            </a:r>
            <a:r>
              <a:rPr lang="pt-BR" sz="3200" b="0" i="0" dirty="0">
                <a:effectLst/>
                <a:latin typeface="+mj-lt"/>
              </a:rPr>
              <a:t> de créditos tributários, ou de </a:t>
            </a:r>
            <a:r>
              <a:rPr lang="pt-BR" sz="3200" b="1" i="0" dirty="0">
                <a:effectLst/>
                <a:latin typeface="+mj-lt"/>
              </a:rPr>
              <a:t>dispensa</a:t>
            </a:r>
            <a:r>
              <a:rPr lang="pt-BR" sz="3200" b="0" i="0" dirty="0">
                <a:effectLst/>
                <a:latin typeface="+mj-lt"/>
              </a:rPr>
              <a:t> ou </a:t>
            </a:r>
            <a:r>
              <a:rPr lang="pt-BR" sz="3200" b="1" i="0" dirty="0">
                <a:effectLst/>
                <a:latin typeface="+mj-lt"/>
              </a:rPr>
              <a:t>redução</a:t>
            </a:r>
            <a:r>
              <a:rPr lang="pt-BR" sz="3200" b="0" i="0" dirty="0">
                <a:effectLst/>
                <a:latin typeface="+mj-lt"/>
              </a:rPr>
              <a:t> de </a:t>
            </a:r>
            <a:r>
              <a:rPr lang="pt-BR" sz="3200" b="1" i="0" dirty="0">
                <a:effectLst/>
                <a:latin typeface="+mj-lt"/>
              </a:rPr>
              <a:t>penalidades</a:t>
            </a:r>
            <a:r>
              <a:rPr lang="pt-BR" sz="3200" b="0" i="0" dirty="0">
                <a:effectLst/>
                <a:latin typeface="+mj-lt"/>
              </a:rPr>
              <a:t>.</a:t>
            </a:r>
          </a:p>
          <a:p>
            <a:pPr marL="0" indent="0" algn="just">
              <a:buNone/>
            </a:pPr>
            <a:r>
              <a:rPr lang="pt-BR" sz="3200" b="0" i="0" dirty="0">
                <a:effectLst/>
                <a:latin typeface="+mj-lt"/>
              </a:rPr>
              <a:t>§ 1º Equipara-se à </a:t>
            </a:r>
            <a:r>
              <a:rPr lang="pt-BR" sz="3200" b="1" i="0" dirty="0">
                <a:effectLst/>
                <a:latin typeface="+mj-lt"/>
              </a:rPr>
              <a:t>majoração</a:t>
            </a:r>
            <a:r>
              <a:rPr lang="pt-BR" sz="3200" b="0" i="0" dirty="0">
                <a:effectLst/>
                <a:latin typeface="+mj-lt"/>
              </a:rPr>
              <a:t> do tributo a modificação da sua base de cálculo, que importe em </a:t>
            </a:r>
            <a:r>
              <a:rPr lang="pt-BR" sz="3200" b="1" i="0" dirty="0">
                <a:effectLst/>
                <a:latin typeface="+mj-lt"/>
              </a:rPr>
              <a:t>torná-lo mais oneroso</a:t>
            </a:r>
            <a:r>
              <a:rPr lang="pt-BR" sz="3200" b="0" i="0" dirty="0">
                <a:effectLst/>
                <a:latin typeface="+mj-lt"/>
              </a:rPr>
              <a:t>.</a:t>
            </a:r>
          </a:p>
          <a:p>
            <a:pPr marL="0" indent="0" algn="just">
              <a:buNone/>
            </a:pPr>
            <a:r>
              <a:rPr lang="pt-BR" sz="3200" b="0" i="0" dirty="0">
                <a:effectLst/>
                <a:latin typeface="+mj-lt"/>
              </a:rPr>
              <a:t>§ 2º </a:t>
            </a:r>
            <a:r>
              <a:rPr lang="pt-BR" sz="3200" b="1" i="0" dirty="0">
                <a:solidFill>
                  <a:srgbClr val="FF0000"/>
                </a:solidFill>
                <a:effectLst/>
                <a:latin typeface="+mj-lt"/>
              </a:rPr>
              <a:t>Não</a:t>
            </a:r>
            <a:r>
              <a:rPr lang="pt-BR" sz="3200" b="0" i="0" dirty="0">
                <a:effectLst/>
                <a:latin typeface="+mj-lt"/>
              </a:rPr>
              <a:t> constitui majoração de tributo, para os fins do disposto no inciso II deste artigo, a </a:t>
            </a:r>
            <a:r>
              <a:rPr lang="pt-BR" sz="3200" b="1" i="0" dirty="0">
                <a:solidFill>
                  <a:srgbClr val="FF0000"/>
                </a:solidFill>
                <a:effectLst/>
                <a:latin typeface="+mj-lt"/>
              </a:rPr>
              <a:t>atualização do valor monetário da respectiva base de cálculo.</a:t>
            </a:r>
          </a:p>
          <a:p>
            <a:endParaRPr lang="pt-BR" dirty="0"/>
          </a:p>
        </p:txBody>
      </p:sp>
    </p:spTree>
    <p:extLst>
      <p:ext uri="{BB962C8B-B14F-4D97-AF65-F5344CB8AC3E}">
        <p14:creationId xmlns:p14="http://schemas.microsoft.com/office/powerpoint/2010/main" val="1309446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B79251-0597-9E1E-804C-3FCB4F0B9515}"/>
              </a:ext>
            </a:extLst>
          </p:cNvPr>
          <p:cNvSpPr>
            <a:spLocks noGrp="1"/>
          </p:cNvSpPr>
          <p:nvPr>
            <p:ph type="title"/>
          </p:nvPr>
        </p:nvSpPr>
        <p:spPr/>
        <p:txBody>
          <a:bodyPr/>
          <a:lstStyle/>
          <a:p>
            <a:r>
              <a:rPr lang="pt-BR" dirty="0"/>
              <a:t>Questões</a:t>
            </a:r>
          </a:p>
        </p:txBody>
      </p:sp>
      <p:sp>
        <p:nvSpPr>
          <p:cNvPr id="3" name="Espaço Reservado para Conteúdo 2">
            <a:extLst>
              <a:ext uri="{FF2B5EF4-FFF2-40B4-BE49-F238E27FC236}">
                <a16:creationId xmlns:a16="http://schemas.microsoft.com/office/drawing/2014/main" id="{AAC631DE-1963-48CA-84D7-9B1D8807E561}"/>
              </a:ext>
            </a:extLst>
          </p:cNvPr>
          <p:cNvSpPr>
            <a:spLocks noGrp="1"/>
          </p:cNvSpPr>
          <p:nvPr>
            <p:ph idx="1"/>
          </p:nvPr>
        </p:nvSpPr>
        <p:spPr>
          <a:xfrm>
            <a:off x="1371600" y="2286000"/>
            <a:ext cx="9601200" cy="4572000"/>
          </a:xfrm>
        </p:spPr>
        <p:txBody>
          <a:bodyPr>
            <a:normAutofit lnSpcReduction="10000"/>
          </a:bodyPr>
          <a:lstStyle/>
          <a:p>
            <a:pPr marL="0" indent="0" algn="just">
              <a:buNone/>
            </a:pPr>
            <a:r>
              <a:rPr lang="pt-BR" dirty="0"/>
              <a:t>“O princípio da legalidade tributária aplica-se a todos os tributos, mas se admite a alteração da alíquota de certos impostos federais, de caráter extrafiscal, desde que sejam atendidas as condições e os limites estabelecidos em lei” – </a:t>
            </a:r>
            <a:r>
              <a:rPr lang="pt-BR" dirty="0" err="1"/>
              <a:t>Fundatec</a:t>
            </a:r>
            <a:r>
              <a:rPr lang="pt-BR" dirty="0"/>
              <a:t>, para o cargo de Procurador do Estado do RS, em 2015.</a:t>
            </a:r>
          </a:p>
          <a:p>
            <a:pPr algn="just"/>
            <a:endParaRPr lang="pt-BR" dirty="0"/>
          </a:p>
          <a:p>
            <a:pPr marL="0" indent="0" algn="just">
              <a:buNone/>
            </a:pPr>
            <a:r>
              <a:rPr lang="pt-BR" dirty="0"/>
              <a:t>“A alteração de alíquotas do imposto de exportação não se submete à reserva constitucional de lei tributária, tornando-se admissível a atribuição dessa prerrogativa a órgão integrante do Poder Executivo” – </a:t>
            </a:r>
            <a:r>
              <a:rPr lang="pt-BR" dirty="0" err="1"/>
              <a:t>Cebraspe</a:t>
            </a:r>
            <a:r>
              <a:rPr lang="pt-BR" dirty="0"/>
              <a:t>, para o cargo de Procurador do Município de Fortaleza/CE, em 2017.</a:t>
            </a:r>
          </a:p>
          <a:p>
            <a:pPr algn="just"/>
            <a:endParaRPr lang="pt-BR" dirty="0"/>
          </a:p>
          <a:p>
            <a:pPr marL="0" indent="0" algn="just">
              <a:buNone/>
            </a:pPr>
            <a:r>
              <a:rPr lang="pt-BR" dirty="0"/>
              <a:t>“Com origem na Magna Carta de 1215, quando desde então vigorava ‘</a:t>
            </a:r>
            <a:r>
              <a:rPr lang="pt-BR" i="1" dirty="0"/>
              <a:t>no </a:t>
            </a:r>
            <a:r>
              <a:rPr lang="pt-BR" i="1" dirty="0" err="1"/>
              <a:t>taxaxion</a:t>
            </a:r>
            <a:r>
              <a:rPr lang="pt-BR" i="1" dirty="0"/>
              <a:t> </a:t>
            </a:r>
            <a:r>
              <a:rPr lang="pt-BR" i="1" dirty="0" err="1"/>
              <a:t>without</a:t>
            </a:r>
            <a:r>
              <a:rPr lang="pt-BR" i="1" dirty="0"/>
              <a:t> </a:t>
            </a:r>
            <a:r>
              <a:rPr lang="pt-BR" i="1" dirty="0" err="1"/>
              <a:t>representation</a:t>
            </a:r>
            <a:r>
              <a:rPr lang="pt-BR" i="1" dirty="0"/>
              <a:t>’ </a:t>
            </a:r>
            <a:r>
              <a:rPr lang="pt-BR" dirty="0"/>
              <a:t>é direito fundamental do contribuinte, previsto no art. 150, I, da Constituição de 1988, que </a:t>
            </a:r>
            <a:r>
              <a:rPr lang="pt-BR" b="1" dirty="0">
                <a:solidFill>
                  <a:srgbClr val="FF0000"/>
                </a:solidFill>
              </a:rPr>
              <a:t>não</a:t>
            </a:r>
            <a:r>
              <a:rPr lang="pt-BR" dirty="0"/>
              <a:t> </a:t>
            </a:r>
            <a:r>
              <a:rPr lang="pt-BR" b="1" dirty="0"/>
              <a:t>encontra</a:t>
            </a:r>
            <a:r>
              <a:rPr lang="pt-BR" dirty="0"/>
              <a:t> </a:t>
            </a:r>
            <a:r>
              <a:rPr lang="pt-BR" b="1" dirty="0"/>
              <a:t>mitigação</a:t>
            </a:r>
            <a:r>
              <a:rPr lang="pt-BR" dirty="0"/>
              <a:t> na ordem jurídica brasileira.” – UEG, PC-GO, para o cargo de Delegado de Polícia, em 2018.</a:t>
            </a:r>
          </a:p>
        </p:txBody>
      </p:sp>
      <p:pic>
        <p:nvPicPr>
          <p:cNvPr id="5" name="Gráfico 4" descr="Um livro aberto">
            <a:extLst>
              <a:ext uri="{FF2B5EF4-FFF2-40B4-BE49-F238E27FC236}">
                <a16:creationId xmlns:a16="http://schemas.microsoft.com/office/drawing/2014/main" id="{3649ED46-9733-08AE-381B-E23FC385909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56425" y="-506869"/>
            <a:ext cx="2437211" cy="2385338"/>
          </a:xfrm>
          <a:prstGeom prst="rect">
            <a:avLst/>
          </a:prstGeom>
        </p:spPr>
      </p:pic>
    </p:spTree>
    <p:extLst>
      <p:ext uri="{BB962C8B-B14F-4D97-AF65-F5344CB8AC3E}">
        <p14:creationId xmlns:p14="http://schemas.microsoft.com/office/powerpoint/2010/main" val="745890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A31F55-B519-DF0C-CE02-C018A596BF06}"/>
              </a:ext>
            </a:extLst>
          </p:cNvPr>
          <p:cNvSpPr>
            <a:spLocks noGrp="1"/>
          </p:cNvSpPr>
          <p:nvPr>
            <p:ph type="title"/>
          </p:nvPr>
        </p:nvSpPr>
        <p:spPr/>
        <p:txBody>
          <a:bodyPr/>
          <a:lstStyle/>
          <a:p>
            <a:pPr algn="just"/>
            <a:r>
              <a:rPr lang="pt-BR" dirty="0"/>
              <a:t>Princípio da Igualdade (Art. 150, II, CF/88)</a:t>
            </a:r>
          </a:p>
        </p:txBody>
      </p:sp>
      <p:sp>
        <p:nvSpPr>
          <p:cNvPr id="3" name="Espaço Reservado para Conteúdo 2">
            <a:extLst>
              <a:ext uri="{FF2B5EF4-FFF2-40B4-BE49-F238E27FC236}">
                <a16:creationId xmlns:a16="http://schemas.microsoft.com/office/drawing/2014/main" id="{6BB49C33-AFB5-AFFC-5F35-7599D136A1BD}"/>
              </a:ext>
            </a:extLst>
          </p:cNvPr>
          <p:cNvSpPr>
            <a:spLocks noGrp="1"/>
          </p:cNvSpPr>
          <p:nvPr>
            <p:ph idx="1"/>
          </p:nvPr>
        </p:nvSpPr>
        <p:spPr>
          <a:xfrm>
            <a:off x="1371600" y="2286000"/>
            <a:ext cx="9601200" cy="4572000"/>
          </a:xfrm>
        </p:spPr>
        <p:txBody>
          <a:bodyPr>
            <a:normAutofit/>
          </a:bodyPr>
          <a:lstStyle/>
          <a:p>
            <a:pPr marL="0" indent="0" algn="just">
              <a:buNone/>
            </a:pPr>
            <a:r>
              <a:rPr lang="pt-BR" b="0" i="0" dirty="0">
                <a:effectLst/>
                <a:latin typeface="+mj-lt"/>
              </a:rPr>
              <a:t>II - instituir tratamento desigual entre contribuintes que se encontrem em situação equivalente, </a:t>
            </a:r>
            <a:r>
              <a:rPr lang="pt-BR" b="1" i="0" dirty="0">
                <a:effectLst/>
                <a:latin typeface="+mj-lt"/>
              </a:rPr>
              <a:t>proibida</a:t>
            </a:r>
            <a:r>
              <a:rPr lang="pt-BR" b="0" i="0" dirty="0">
                <a:effectLst/>
                <a:latin typeface="+mj-lt"/>
              </a:rPr>
              <a:t> qualquer distinção em razão de ocupação </a:t>
            </a:r>
            <a:r>
              <a:rPr lang="pt-BR" b="1" i="0" dirty="0">
                <a:effectLst/>
                <a:latin typeface="+mj-lt"/>
              </a:rPr>
              <a:t>profissional</a:t>
            </a:r>
            <a:r>
              <a:rPr lang="pt-BR" b="0" i="0" dirty="0">
                <a:effectLst/>
                <a:latin typeface="+mj-lt"/>
              </a:rPr>
              <a:t> ou </a:t>
            </a:r>
            <a:r>
              <a:rPr lang="pt-BR" b="1" i="0" dirty="0">
                <a:effectLst/>
                <a:latin typeface="+mj-lt"/>
              </a:rPr>
              <a:t>função</a:t>
            </a:r>
            <a:r>
              <a:rPr lang="pt-BR" b="0" i="0" dirty="0">
                <a:effectLst/>
                <a:latin typeface="+mj-lt"/>
              </a:rPr>
              <a:t> por eles exercida, </a:t>
            </a:r>
            <a:r>
              <a:rPr lang="pt-BR" b="1" i="0" dirty="0">
                <a:effectLst/>
                <a:latin typeface="+mj-lt"/>
              </a:rPr>
              <a:t>independentemente</a:t>
            </a:r>
            <a:r>
              <a:rPr lang="pt-BR" b="0" i="0" dirty="0">
                <a:effectLst/>
                <a:latin typeface="+mj-lt"/>
              </a:rPr>
              <a:t> da </a:t>
            </a:r>
            <a:r>
              <a:rPr lang="pt-BR" b="1" i="0" dirty="0">
                <a:effectLst/>
                <a:latin typeface="+mj-lt"/>
              </a:rPr>
              <a:t>denominação</a:t>
            </a:r>
            <a:r>
              <a:rPr lang="pt-BR" b="0" i="0" dirty="0">
                <a:effectLst/>
                <a:latin typeface="+mj-lt"/>
              </a:rPr>
              <a:t> jurídica dos </a:t>
            </a:r>
            <a:r>
              <a:rPr lang="pt-BR" b="1" i="0" dirty="0">
                <a:effectLst/>
                <a:latin typeface="+mj-lt"/>
              </a:rPr>
              <a:t>rendimentos</a:t>
            </a:r>
            <a:r>
              <a:rPr lang="pt-BR" b="0" i="0" dirty="0">
                <a:effectLst/>
                <a:latin typeface="+mj-lt"/>
              </a:rPr>
              <a:t>, </a:t>
            </a:r>
            <a:r>
              <a:rPr lang="pt-BR" b="1" i="0" dirty="0">
                <a:effectLst/>
                <a:latin typeface="+mj-lt"/>
              </a:rPr>
              <a:t>títulos</a:t>
            </a:r>
            <a:r>
              <a:rPr lang="pt-BR" b="0" i="0" dirty="0">
                <a:effectLst/>
                <a:latin typeface="+mj-lt"/>
              </a:rPr>
              <a:t> ou </a:t>
            </a:r>
            <a:r>
              <a:rPr lang="pt-BR" b="1" i="0" dirty="0">
                <a:effectLst/>
                <a:latin typeface="+mj-lt"/>
              </a:rPr>
              <a:t>direitos</a:t>
            </a:r>
            <a:r>
              <a:rPr lang="pt-BR" b="0" i="0" dirty="0">
                <a:effectLst/>
                <a:latin typeface="+mj-lt"/>
              </a:rPr>
              <a:t>;</a:t>
            </a:r>
          </a:p>
          <a:p>
            <a:pPr marL="0" indent="0" algn="just">
              <a:buNone/>
            </a:pPr>
            <a:endParaRPr lang="pt-BR" dirty="0">
              <a:latin typeface="+mj-lt"/>
            </a:endParaRPr>
          </a:p>
          <a:p>
            <a:pPr algn="just"/>
            <a:r>
              <a:rPr lang="pt-BR" dirty="0">
                <a:latin typeface="+mj-lt"/>
              </a:rPr>
              <a:t>Correlação entre o princípio da igualdade e o princípio “</a:t>
            </a:r>
            <a:r>
              <a:rPr lang="pt-BR" i="1" dirty="0" err="1">
                <a:latin typeface="+mj-lt"/>
              </a:rPr>
              <a:t>pecunia</a:t>
            </a:r>
            <a:r>
              <a:rPr lang="pt-BR" i="1" dirty="0">
                <a:latin typeface="+mj-lt"/>
              </a:rPr>
              <a:t> non </a:t>
            </a:r>
            <a:r>
              <a:rPr lang="pt-BR" i="1" dirty="0" err="1">
                <a:latin typeface="+mj-lt"/>
              </a:rPr>
              <a:t>olet</a:t>
            </a:r>
            <a:r>
              <a:rPr lang="pt-BR" dirty="0">
                <a:latin typeface="+mj-lt"/>
              </a:rPr>
              <a:t>”</a:t>
            </a:r>
          </a:p>
          <a:p>
            <a:pPr marL="0" indent="0" algn="just">
              <a:buNone/>
            </a:pPr>
            <a:endParaRPr lang="pt-BR" dirty="0">
              <a:latin typeface="+mj-lt"/>
            </a:endParaRPr>
          </a:p>
          <a:p>
            <a:pPr marL="0" indent="0" algn="just">
              <a:buNone/>
            </a:pPr>
            <a:r>
              <a:rPr lang="pt-BR" dirty="0">
                <a:latin typeface="+mj-lt"/>
              </a:rPr>
              <a:t>Art. 118, CTN A definição legal do fato gerador é interpretada, </a:t>
            </a:r>
            <a:r>
              <a:rPr lang="pt-BR" b="1" dirty="0">
                <a:latin typeface="+mj-lt"/>
              </a:rPr>
              <a:t>abstraindo-se</a:t>
            </a:r>
            <a:r>
              <a:rPr lang="pt-BR" dirty="0">
                <a:latin typeface="+mj-lt"/>
              </a:rPr>
              <a:t>:</a:t>
            </a:r>
          </a:p>
          <a:p>
            <a:pPr marL="0" indent="0" algn="just">
              <a:buNone/>
            </a:pPr>
            <a:r>
              <a:rPr lang="pt-BR" dirty="0">
                <a:latin typeface="+mj-lt"/>
              </a:rPr>
              <a:t>I – da </a:t>
            </a:r>
            <a:r>
              <a:rPr lang="pt-BR" b="1" dirty="0">
                <a:latin typeface="+mj-lt"/>
              </a:rPr>
              <a:t>validade jurídica </a:t>
            </a:r>
            <a:r>
              <a:rPr lang="pt-BR" dirty="0">
                <a:latin typeface="+mj-lt"/>
              </a:rPr>
              <a:t>dos atos efetivamente praticados pelo contribuintes, responsáveis, ou terceiros, bem como da </a:t>
            </a:r>
            <a:r>
              <a:rPr lang="pt-BR" b="1" dirty="0">
                <a:latin typeface="+mj-lt"/>
              </a:rPr>
              <a:t>natureza jurídica </a:t>
            </a:r>
            <a:r>
              <a:rPr lang="pt-BR" dirty="0">
                <a:latin typeface="+mj-lt"/>
              </a:rPr>
              <a:t>do seu objeto ou dos seus </a:t>
            </a:r>
            <a:r>
              <a:rPr lang="pt-BR" b="1" dirty="0">
                <a:latin typeface="+mj-lt"/>
              </a:rPr>
              <a:t>efeitos</a:t>
            </a:r>
            <a:r>
              <a:rPr lang="pt-BR" dirty="0">
                <a:latin typeface="+mj-lt"/>
              </a:rPr>
              <a:t>.</a:t>
            </a:r>
          </a:p>
          <a:p>
            <a:endParaRPr lang="pt-BR" dirty="0">
              <a:latin typeface="+mj-lt"/>
            </a:endParaRPr>
          </a:p>
          <a:p>
            <a:endParaRPr lang="pt-BR" dirty="0">
              <a:latin typeface="+mj-lt"/>
            </a:endParaRPr>
          </a:p>
        </p:txBody>
      </p:sp>
    </p:spTree>
    <p:extLst>
      <p:ext uri="{BB962C8B-B14F-4D97-AF65-F5344CB8AC3E}">
        <p14:creationId xmlns:p14="http://schemas.microsoft.com/office/powerpoint/2010/main" val="532737926"/>
      </p:ext>
    </p:extLst>
  </p:cSld>
  <p:clrMapOvr>
    <a:masterClrMapping/>
  </p:clrMapOvr>
</p:sld>
</file>

<file path=ppt/theme/theme1.xml><?xml version="1.0" encoding="utf-8"?>
<a:theme xmlns:a="http://schemas.openxmlformats.org/drawingml/2006/main" name="Cortar">
  <a:themeElements>
    <a:clrScheme name="Amarelo Verde">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ortar">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rtar">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Cortar</Template>
  <TotalTime>4981</TotalTime>
  <Words>2408</Words>
  <Application>Microsoft Office PowerPoint</Application>
  <PresentationFormat>Widescreen</PresentationFormat>
  <Paragraphs>188</Paragraphs>
  <Slides>25</Slides>
  <Notes>0</Notes>
  <HiddenSlides>0</HiddenSlides>
  <MMClips>0</MMClips>
  <ScaleCrop>false</ScaleCrop>
  <HeadingPairs>
    <vt:vector size="6" baseType="variant">
      <vt:variant>
        <vt:lpstr>Fontes usadas</vt:lpstr>
      </vt:variant>
      <vt:variant>
        <vt:i4>1</vt:i4>
      </vt:variant>
      <vt:variant>
        <vt:lpstr>Tema</vt:lpstr>
      </vt:variant>
      <vt:variant>
        <vt:i4>1</vt:i4>
      </vt:variant>
      <vt:variant>
        <vt:lpstr>Títulos de slides</vt:lpstr>
      </vt:variant>
      <vt:variant>
        <vt:i4>25</vt:i4>
      </vt:variant>
    </vt:vector>
  </HeadingPairs>
  <TitlesOfParts>
    <vt:vector size="27" baseType="lpstr">
      <vt:lpstr>Franklin Gothic Book</vt:lpstr>
      <vt:lpstr>Cortar</vt:lpstr>
      <vt:lpstr>Curso de direito tributário</vt:lpstr>
      <vt:lpstr>Princípios Gerais e Constitucionais de Direito Tributário</vt:lpstr>
      <vt:lpstr>Princípio da Capacidade Contributiva (Art. 145, §1º, da CF/88) </vt:lpstr>
      <vt:lpstr>Proporcionalidade X Progressividade</vt:lpstr>
      <vt:lpstr>Questões</vt:lpstr>
      <vt:lpstr>Princípio da Legalidade (Art. 150, I,CF/88)</vt:lpstr>
      <vt:lpstr>Princípio da Legalidade Art. 97, do CTN</vt:lpstr>
      <vt:lpstr>Questões</vt:lpstr>
      <vt:lpstr>Princípio da Igualdade (Art. 150, II, CF/88)</vt:lpstr>
      <vt:lpstr>Caso Prático</vt:lpstr>
      <vt:lpstr>Princípio da Irretroatividade (Art. 150, III, “a”, da CF/88</vt:lpstr>
      <vt:lpstr>Princípio do Não Confisco (Art. 150, IV, CF/88)</vt:lpstr>
      <vt:lpstr>Princípio da Não Limitação ao Tráfego de Pessoas e Bens (Art. 150, V, da CF/88)</vt:lpstr>
      <vt:lpstr>Princípio da Uniformidade Geográfica (Art. 151, I, da CF/88)</vt:lpstr>
      <vt:lpstr>Princípio da Isonômica Tributação da Renda nos Títulos da Dívida Pública e nos Vencimentos dos Funcionários Públicos</vt:lpstr>
      <vt:lpstr>Princípio da Vedação às Isenções Heterônomas</vt:lpstr>
      <vt:lpstr>Princípio da Não Discriminação Baseada em Procedência ou Destino</vt:lpstr>
      <vt:lpstr>COMPETÊNCIA TRIBUTÁRIA</vt:lpstr>
      <vt:lpstr>Características da Competência Tributária</vt:lpstr>
      <vt:lpstr>Competência Tributária VS Capacidade Tributária Ativa VS Parafiscalidade</vt:lpstr>
      <vt:lpstr>Sistema Tributário Nacional</vt:lpstr>
      <vt:lpstr>Sistema Tributário Nacional</vt:lpstr>
      <vt:lpstr>Competência da União</vt:lpstr>
      <vt:lpstr>Competência dos Estados</vt:lpstr>
      <vt:lpstr>Competência Municipal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de direito tributário</dc:title>
  <dc:creator>Mairon Augusto Silva</dc:creator>
  <cp:lastModifiedBy>Mairon Augusto Silva</cp:lastModifiedBy>
  <cp:revision>2</cp:revision>
  <dcterms:created xsi:type="dcterms:W3CDTF">2024-02-26T12:53:22Z</dcterms:created>
  <dcterms:modified xsi:type="dcterms:W3CDTF">2024-03-07T00:14:36Z</dcterms:modified>
</cp:coreProperties>
</file>