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257" r:id="rId3"/>
    <p:sldId id="260" r:id="rId4"/>
    <p:sldId id="291" r:id="rId5"/>
    <p:sldId id="316" r:id="rId6"/>
    <p:sldId id="299" r:id="rId7"/>
    <p:sldId id="292" r:id="rId8"/>
    <p:sldId id="288" r:id="rId9"/>
    <p:sldId id="293" r:id="rId10"/>
    <p:sldId id="259" r:id="rId11"/>
    <p:sldId id="310" r:id="rId12"/>
    <p:sldId id="289" r:id="rId13"/>
    <p:sldId id="265" r:id="rId14"/>
    <p:sldId id="284" r:id="rId15"/>
    <p:sldId id="290" r:id="rId16"/>
    <p:sldId id="294" r:id="rId17"/>
    <p:sldId id="295" r:id="rId18"/>
    <p:sldId id="312" r:id="rId19"/>
    <p:sldId id="277" r:id="rId20"/>
    <p:sldId id="296" r:id="rId21"/>
    <p:sldId id="297" r:id="rId22"/>
    <p:sldId id="298" r:id="rId23"/>
    <p:sldId id="315" r:id="rId24"/>
    <p:sldId id="300" r:id="rId25"/>
    <p:sldId id="301" r:id="rId26"/>
    <p:sldId id="302" r:id="rId27"/>
    <p:sldId id="303" r:id="rId28"/>
    <p:sldId id="305" r:id="rId29"/>
    <p:sldId id="306" r:id="rId30"/>
    <p:sldId id="319" r:id="rId31"/>
    <p:sldId id="318" r:id="rId32"/>
    <p:sldId id="311" r:id="rId33"/>
    <p:sldId id="314" r:id="rId34"/>
    <p:sldId id="307" r:id="rId35"/>
    <p:sldId id="308" r:id="rId36"/>
    <p:sldId id="309" r:id="rId37"/>
    <p:sldId id="317" r:id="rId38"/>
    <p:sldId id="313" r:id="rId39"/>
    <p:sldId id="264" r:id="rId40"/>
    <p:sldId id="261" r:id="rId4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B0B"/>
    <a:srgbClr val="203315"/>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8" autoAdjust="0"/>
    <p:restoredTop sz="94660"/>
  </p:normalViewPr>
  <p:slideViewPr>
    <p:cSldViewPr snapToGrid="0">
      <p:cViewPr>
        <p:scale>
          <a:sx n="80" d="100"/>
          <a:sy n="80" d="100"/>
        </p:scale>
        <p:origin x="-324"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A5D4AE-68D2-4298-8345-1C93C3AA6680}" type="datetimeFigureOut">
              <a:rPr lang="pt-BR" smtClean="0"/>
              <a:t>23/05/2019</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3DBB3-BA4A-4C67-95AA-51D74BB6A7F2}" type="slidenum">
              <a:rPr lang="pt-BR" smtClean="0"/>
              <a:t>‹nº›</a:t>
            </a:fld>
            <a:endParaRPr lang="pt-BR"/>
          </a:p>
        </p:txBody>
      </p:sp>
    </p:spTree>
    <p:extLst>
      <p:ext uri="{BB962C8B-B14F-4D97-AF65-F5344CB8AC3E}">
        <p14:creationId xmlns:p14="http://schemas.microsoft.com/office/powerpoint/2010/main" val="568424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DE27C-1937-4580-914E-F46BBDC4D3AA}" type="datetimeFigureOut">
              <a:rPr lang="pt-BR" smtClean="0"/>
              <a:t>23/05/2019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33334-9687-4DAB-A18D-0F7125980E1D}" type="slidenum">
              <a:rPr lang="pt-BR" smtClean="0"/>
              <a:t>‹nº›</a:t>
            </a:fld>
            <a:endParaRPr lang="pt-BR"/>
          </a:p>
        </p:txBody>
      </p:sp>
    </p:spTree>
    <p:extLst>
      <p:ext uri="{BB962C8B-B14F-4D97-AF65-F5344CB8AC3E}">
        <p14:creationId xmlns:p14="http://schemas.microsoft.com/office/powerpoint/2010/main" val="35467177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26114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51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00899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59144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78911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44E0DAAD-BF0B-4314-8AB9-BB6D1C8775B0}" type="datetimeFigureOut">
              <a:rPr lang="pt-BR" smtClean="0"/>
              <a:t>23/05/2019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3343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4E0DAAD-BF0B-4314-8AB9-BB6D1C8775B0}" type="datetimeFigureOut">
              <a:rPr lang="pt-BR" smtClean="0"/>
              <a:t>23/05/2019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10148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44E0DAAD-BF0B-4314-8AB9-BB6D1C8775B0}" type="datetimeFigureOut">
              <a:rPr lang="pt-BR" smtClean="0"/>
              <a:t>23/05/2019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52060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E0DAAD-BF0B-4314-8AB9-BB6D1C8775B0}" type="datetimeFigureOut">
              <a:rPr lang="pt-BR" smtClean="0"/>
              <a:t>23/05/2019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23240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23/05/2019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18087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23/05/2019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26335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99000" r="-199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0DAAD-BF0B-4314-8AB9-BB6D1C8775B0}" type="datetimeFigureOut">
              <a:rPr lang="pt-BR" smtClean="0"/>
              <a:t>23/05/2019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F909D-C32F-4C0A-9B03-6C53A73A207B}" type="slidenum">
              <a:rPr lang="pt-BR" smtClean="0"/>
              <a:t>‹nº›</a:t>
            </a:fld>
            <a:endParaRPr lang="pt-BR"/>
          </a:p>
        </p:txBody>
      </p:sp>
    </p:spTree>
    <p:extLst>
      <p:ext uri="{BB962C8B-B14F-4D97-AF65-F5344CB8AC3E}">
        <p14:creationId xmlns:p14="http://schemas.microsoft.com/office/powerpoint/2010/main" val="62332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Constituicao/Constituicao.htm#art103."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www.planalto.gov.br/ccivil_03/_ato2015-2018/2015/lei/l13105.htm#art330" TargetMode="External"/><Relationship Id="rId2" Type="http://schemas.openxmlformats.org/officeDocument/2006/relationships/hyperlink" Target="http://www.planalto.gov.br/ccivil_03/_ato2015-2018/2015/lei/l13105.htm#art319"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6" TargetMode="External"/><Relationship Id="rId2" Type="http://schemas.openxmlformats.org/officeDocument/2006/relationships/hyperlink" Target="http://www.planalto.gov.br/ccivil_03/_ato2015-2018/2015/lei/l13105.htm#art982"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http://www.planalto.gov.br/ccivil_03/_ato2015-2018/2015/lei/l13105.htm#art977ii"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7iii" TargetMode="External"/><Relationship Id="rId2" Type="http://schemas.openxmlformats.org/officeDocument/2006/relationships/hyperlink" Target="http://www.planalto.gov.br/ccivil_03/_ato2015-2018/2015/lei/l13105.htm#art986"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planalto.gov.br/ccivil_03/_ato2015-2018/2015/lei/l13105.htm#art489%C2%A71" TargetMode="External"/><Relationship Id="rId2" Type="http://schemas.openxmlformats.org/officeDocument/2006/relationships/hyperlink" Target="http://www.planalto.gov.br/ccivil_03/_ato2015-2018/2015/lei/l13105.htm#art10"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38151" y="570042"/>
            <a:ext cx="10284031" cy="5049513"/>
          </a:xfrm>
        </p:spPr>
        <p:txBody>
          <a:bodyPr anchor="t">
            <a:normAutofit fontScale="90000"/>
          </a:bodyPr>
          <a:lstStyle/>
          <a:p>
            <a:r>
              <a:rPr lang="pt-BR" sz="4800" b="1" dirty="0" smtClean="0">
                <a:latin typeface="+mn-lt"/>
              </a:rPr>
              <a:t>DOS PROCESSOS NOS TRIBUNAIS E DOS MEIOS DE IMPUGNAÇÃO DAS DECISÕES JUDICIAIS</a:t>
            </a:r>
            <a:r>
              <a:rPr lang="pt-BR" sz="4900" dirty="0" smtClean="0">
                <a:effectLst>
                  <a:outerShdw blurRad="38100" dist="38100" dir="2700000" algn="tl">
                    <a:srgbClr val="000000">
                      <a:alpha val="43137"/>
                    </a:srgbClr>
                  </a:outerShdw>
                </a:effectLst>
                <a:latin typeface="+mn-lt"/>
              </a:rPr>
              <a:t/>
            </a:r>
            <a:br>
              <a:rPr lang="pt-BR" sz="4900" dirty="0" smtClean="0">
                <a:effectLst>
                  <a:outerShdw blurRad="38100" dist="38100" dir="2700000" algn="tl">
                    <a:srgbClr val="000000">
                      <a:alpha val="43137"/>
                    </a:srgbClr>
                  </a:outerShdw>
                </a:effectLst>
                <a:latin typeface="+mn-lt"/>
              </a:rPr>
            </a:br>
            <a:r>
              <a:rPr lang="pt-BR" sz="4900" dirty="0" smtClean="0">
                <a:effectLst>
                  <a:outerShdw blurRad="38100" dist="38100" dir="2700000" algn="tl">
                    <a:srgbClr val="000000">
                      <a:alpha val="43137"/>
                    </a:srgbClr>
                  </a:outerShdw>
                </a:effectLst>
                <a:latin typeface="+mn-lt"/>
              </a:rPr>
              <a:t/>
            </a:r>
            <a:br>
              <a:rPr lang="pt-BR" sz="4900" dirty="0" smtClean="0">
                <a:effectLst>
                  <a:outerShdw blurRad="38100" dist="38100" dir="2700000" algn="tl">
                    <a:srgbClr val="000000">
                      <a:alpha val="43137"/>
                    </a:srgbClr>
                  </a:outerShdw>
                </a:effectLst>
                <a:latin typeface="+mn-lt"/>
              </a:rPr>
            </a:br>
            <a:r>
              <a:rPr lang="pt-BR" sz="4400" b="1" dirty="0" err="1" smtClean="0">
                <a:effectLst>
                  <a:outerShdw blurRad="38100" dist="38100" dir="2700000" algn="tl">
                    <a:srgbClr val="000000">
                      <a:alpha val="43137"/>
                    </a:srgbClr>
                  </a:outerShdw>
                </a:effectLst>
                <a:latin typeface="+mn-lt"/>
              </a:rPr>
              <a:t>Profª</a:t>
            </a:r>
            <a:r>
              <a:rPr lang="pt-BR" sz="4400" b="1" dirty="0" smtClean="0">
                <a:effectLst>
                  <a:outerShdw blurRad="38100" dist="38100" dir="2700000" algn="tl">
                    <a:srgbClr val="000000">
                      <a:alpha val="43137"/>
                    </a:srgbClr>
                  </a:outerShdw>
                </a:effectLst>
                <a:latin typeface="+mn-lt"/>
              </a:rPr>
              <a:t>. </a:t>
            </a:r>
            <a:r>
              <a:rPr lang="pt-BR" sz="4400" b="1" dirty="0" err="1" smtClean="0">
                <a:effectLst>
                  <a:outerShdw blurRad="38100" dist="38100" dir="2700000" algn="tl">
                    <a:srgbClr val="000000">
                      <a:alpha val="43137"/>
                    </a:srgbClr>
                  </a:outerShdw>
                </a:effectLst>
                <a:latin typeface="+mn-lt"/>
              </a:rPr>
              <a:t>Zillá</a:t>
            </a:r>
            <a:r>
              <a:rPr lang="pt-BR" sz="4400" b="1" dirty="0" smtClean="0">
                <a:effectLst>
                  <a:outerShdw blurRad="38100" dist="38100" dir="2700000" algn="tl">
                    <a:srgbClr val="000000">
                      <a:alpha val="43137"/>
                    </a:srgbClr>
                  </a:outerShdw>
                </a:effectLst>
                <a:latin typeface="+mn-lt"/>
              </a:rPr>
              <a:t> Oliva Roma</a:t>
            </a:r>
            <a:r>
              <a:rPr lang="pt-BR" sz="4900" b="1" dirty="0" smtClean="0">
                <a:effectLst>
                  <a:outerShdw blurRad="38100" dist="38100" dir="2700000" algn="tl">
                    <a:srgbClr val="000000">
                      <a:alpha val="43137"/>
                    </a:srgbClr>
                  </a:outerShdw>
                </a:effectLst>
                <a:latin typeface="+mn-lt"/>
              </a:rPr>
              <a:t/>
            </a:r>
            <a:br>
              <a:rPr lang="pt-BR" sz="4900" b="1" dirty="0" smtClean="0">
                <a:effectLst>
                  <a:outerShdw blurRad="38100" dist="38100" dir="2700000" algn="tl">
                    <a:srgbClr val="000000">
                      <a:alpha val="43137"/>
                    </a:srgbClr>
                  </a:outerShdw>
                </a:effectLst>
                <a:latin typeface="+mn-lt"/>
              </a:rPr>
            </a:br>
            <a:r>
              <a:rPr lang="pt-BR" sz="3100" b="1" dirty="0" smtClean="0">
                <a:effectLst>
                  <a:outerShdw blurRad="38100" dist="38100" dir="2700000" algn="tl">
                    <a:srgbClr val="000000">
                      <a:alpha val="43137"/>
                    </a:srgbClr>
                  </a:outerShdw>
                </a:effectLst>
                <a:latin typeface="+mn-lt"/>
              </a:rPr>
              <a:t>E-mail: </a:t>
            </a:r>
            <a:r>
              <a:rPr lang="pt-BR" sz="3100" b="1" dirty="0" smtClean="0">
                <a:effectLst>
                  <a:outerShdw blurRad="38100" dist="38100" dir="2700000" algn="tl">
                    <a:srgbClr val="000000">
                      <a:alpha val="43137"/>
                    </a:srgbClr>
                  </a:outerShdw>
                </a:effectLst>
                <a:latin typeface="+mn-lt"/>
                <a:hlinkClick r:id="rId2"/>
              </a:rPr>
              <a:t>zilla.oliva@gmail.com</a:t>
            </a:r>
            <a:r>
              <a:rPr lang="pt-BR" sz="3100" b="1" dirty="0" smtClean="0">
                <a:effectLst>
                  <a:outerShdw blurRad="38100" dist="38100" dir="2700000" algn="tl">
                    <a:srgbClr val="000000">
                      <a:alpha val="43137"/>
                    </a:srgbClr>
                  </a:outerShdw>
                </a:effectLst>
                <a:latin typeface="+mn-lt"/>
              </a:rPr>
              <a:t/>
            </a:r>
            <a:br>
              <a:rPr lang="pt-BR" sz="3100" b="1" dirty="0" smtClean="0">
                <a:effectLst>
                  <a:outerShdw blurRad="38100" dist="38100" dir="2700000" algn="tl">
                    <a:srgbClr val="000000">
                      <a:alpha val="43137"/>
                    </a:srgbClr>
                  </a:outerShdw>
                </a:effectLst>
                <a:latin typeface="+mn-lt"/>
              </a:rPr>
            </a:br>
            <a:r>
              <a:rPr lang="pt-BR" sz="3100" b="1" dirty="0" smtClean="0">
                <a:effectLst>
                  <a:outerShdw blurRad="38100" dist="38100" dir="2700000" algn="tl">
                    <a:srgbClr val="000000">
                      <a:alpha val="43137"/>
                    </a:srgbClr>
                  </a:outerShdw>
                </a:effectLst>
                <a:latin typeface="+mn-lt"/>
              </a:rPr>
              <a:t/>
            </a:r>
            <a:br>
              <a:rPr lang="pt-BR" sz="3100" b="1" dirty="0" smtClean="0">
                <a:effectLst>
                  <a:outerShdw blurRad="38100" dist="38100" dir="2700000" algn="tl">
                    <a:srgbClr val="000000">
                      <a:alpha val="43137"/>
                    </a:srgbClr>
                  </a:outerShdw>
                </a:effectLst>
                <a:latin typeface="+mn-lt"/>
              </a:rPr>
            </a:br>
            <a:r>
              <a:rPr lang="pt-BR" sz="3100" b="1" dirty="0" smtClean="0">
                <a:effectLst>
                  <a:outerShdw blurRad="38100" dist="38100" dir="2700000" algn="tl">
                    <a:srgbClr val="000000">
                      <a:alpha val="43137"/>
                    </a:srgbClr>
                  </a:outerShdw>
                </a:effectLst>
                <a:latin typeface="+mn-lt"/>
              </a:rPr>
              <a:t>23 de maio de 2019</a:t>
            </a:r>
            <a:r>
              <a:rPr lang="pt-BR" sz="4900" b="1" dirty="0" smtClean="0">
                <a:solidFill>
                  <a:srgbClr val="0070C0"/>
                </a:solidFill>
                <a:effectLst>
                  <a:outerShdw blurRad="38100" dist="38100" dir="2700000" algn="tl">
                    <a:srgbClr val="000000">
                      <a:alpha val="43137"/>
                    </a:srgbClr>
                  </a:outerShdw>
                </a:effectLst>
                <a:latin typeface="+mn-lt"/>
              </a:rPr>
              <a:t/>
            </a:r>
            <a:br>
              <a:rPr lang="pt-BR" sz="4900" b="1" dirty="0" smtClean="0">
                <a:solidFill>
                  <a:srgbClr val="0070C0"/>
                </a:solidFill>
                <a:effectLst>
                  <a:outerShdw blurRad="38100" dist="38100" dir="2700000" algn="tl">
                    <a:srgbClr val="000000">
                      <a:alpha val="43137"/>
                    </a:srgbClr>
                  </a:outerShdw>
                </a:effectLst>
                <a:latin typeface="+mn-lt"/>
              </a:rPr>
            </a:br>
            <a:r>
              <a:rPr lang="pt-BR" sz="4900" b="1" dirty="0" smtClean="0">
                <a:solidFill>
                  <a:srgbClr val="C00000"/>
                </a:solidFill>
                <a:effectLst>
                  <a:outerShdw blurRad="38100" dist="38100" dir="2700000" algn="tl">
                    <a:srgbClr val="000000">
                      <a:alpha val="43137"/>
                    </a:srgbClr>
                  </a:outerShdw>
                </a:effectLst>
                <a:latin typeface="+mn-lt"/>
              </a:rPr>
              <a:t/>
            </a:r>
            <a:br>
              <a:rPr lang="pt-BR" sz="4900" b="1" dirty="0" smtClean="0">
                <a:solidFill>
                  <a:srgbClr val="C00000"/>
                </a:solidFill>
                <a:effectLst>
                  <a:outerShdw blurRad="38100" dist="38100" dir="2700000" algn="tl">
                    <a:srgbClr val="000000">
                      <a:alpha val="43137"/>
                    </a:srgbClr>
                  </a:outerShdw>
                </a:effectLst>
                <a:latin typeface="+mn-lt"/>
              </a:rPr>
            </a:br>
            <a:r>
              <a:rPr lang="pt-BR" sz="2700" b="1" dirty="0" smtClean="0">
                <a:solidFill>
                  <a:schemeClr val="accent5">
                    <a:lumMod val="75000"/>
                  </a:schemeClr>
                </a:solidFill>
                <a:effectLst>
                  <a:outerShdw blurRad="38100" dist="38100" dir="2700000" algn="tl">
                    <a:srgbClr val="000000">
                      <a:alpha val="43137"/>
                    </a:srgbClr>
                  </a:outerShdw>
                </a:effectLst>
                <a:latin typeface="+mn-lt"/>
              </a:rPr>
              <a:t/>
            </a:r>
            <a:br>
              <a:rPr lang="pt-BR" sz="2700" b="1" dirty="0" smtClean="0">
                <a:solidFill>
                  <a:schemeClr val="accent5">
                    <a:lumMod val="75000"/>
                  </a:schemeClr>
                </a:solidFill>
                <a:effectLst>
                  <a:outerShdw blurRad="38100" dist="38100" dir="2700000" algn="tl">
                    <a:srgbClr val="000000">
                      <a:alpha val="43137"/>
                    </a:srgbClr>
                  </a:outerShdw>
                </a:effectLst>
                <a:latin typeface="+mn-lt"/>
              </a:rPr>
            </a:br>
            <a:r>
              <a:rPr lang="pt-BR" sz="2700" b="1" dirty="0" smtClean="0">
                <a:solidFill>
                  <a:schemeClr val="accent5">
                    <a:lumMod val="75000"/>
                  </a:schemeClr>
                </a:solidFill>
                <a:latin typeface="+mn-lt"/>
              </a:rPr>
              <a:t/>
            </a:r>
            <a:br>
              <a:rPr lang="pt-BR" sz="2700" b="1" dirty="0" smtClean="0">
                <a:solidFill>
                  <a:schemeClr val="accent5">
                    <a:lumMod val="75000"/>
                  </a:schemeClr>
                </a:solidFill>
                <a:latin typeface="+mn-lt"/>
              </a:rPr>
            </a:br>
            <a:r>
              <a:rPr lang="pt-BR" b="1" dirty="0" smtClean="0">
                <a:solidFill>
                  <a:schemeClr val="accent5">
                    <a:lumMod val="75000"/>
                  </a:schemeClr>
                </a:solidFill>
                <a:effectLst>
                  <a:outerShdw blurRad="38100" dist="38100" dir="2700000" algn="tl">
                    <a:srgbClr val="000000">
                      <a:alpha val="43137"/>
                    </a:srgbClr>
                  </a:outerShdw>
                </a:effectLst>
                <a:latin typeface="+mn-lt"/>
              </a:rPr>
              <a:t/>
            </a:r>
            <a:br>
              <a:rPr lang="pt-BR" b="1" dirty="0" smtClean="0">
                <a:solidFill>
                  <a:schemeClr val="accent5">
                    <a:lumMod val="75000"/>
                  </a:schemeClr>
                </a:solidFill>
                <a:effectLst>
                  <a:outerShdw blurRad="38100" dist="38100" dir="2700000" algn="tl">
                    <a:srgbClr val="000000">
                      <a:alpha val="43137"/>
                    </a:srgbClr>
                  </a:outerShdw>
                </a:effectLst>
                <a:latin typeface="+mn-lt"/>
              </a:rPr>
            </a:br>
            <a:r>
              <a:rPr lang="pt-BR" b="1" dirty="0" smtClean="0">
                <a:solidFill>
                  <a:schemeClr val="accent5">
                    <a:lumMod val="75000"/>
                  </a:schemeClr>
                </a:solidFill>
                <a:effectLst>
                  <a:outerShdw blurRad="38100" dist="38100" dir="2700000" algn="tl">
                    <a:srgbClr val="000000">
                      <a:alpha val="43137"/>
                    </a:srgbClr>
                  </a:outerShdw>
                </a:effectLst>
                <a:latin typeface="+mn-lt"/>
              </a:rPr>
              <a:t/>
            </a:r>
            <a:br>
              <a:rPr lang="pt-BR" b="1" dirty="0" smtClean="0">
                <a:solidFill>
                  <a:schemeClr val="accent5">
                    <a:lumMod val="75000"/>
                  </a:schemeClr>
                </a:solidFill>
                <a:effectLst>
                  <a:outerShdw blurRad="38100" dist="38100" dir="2700000" algn="tl">
                    <a:srgbClr val="000000">
                      <a:alpha val="43137"/>
                    </a:srgbClr>
                  </a:outerShdw>
                </a:effectLst>
                <a:latin typeface="+mn-lt"/>
              </a:rPr>
            </a:br>
            <a:endParaRPr lang="pt-BR" b="1" dirty="0">
              <a:solidFill>
                <a:schemeClr val="accent5">
                  <a:lumMod val="75000"/>
                </a:schemeClr>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5514775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63574"/>
            <a:ext cx="11768447" cy="6222233"/>
          </a:xfrm>
        </p:spPr>
        <p:txBody>
          <a:bodyPr>
            <a:noAutofit/>
          </a:bodyPr>
          <a:lstStyle/>
          <a:p>
            <a:pPr algn="just">
              <a:lnSpc>
                <a:spcPct val="150000"/>
              </a:lnSpc>
              <a:spcBef>
                <a:spcPts val="0"/>
              </a:spcBef>
            </a:pPr>
            <a:r>
              <a:rPr lang="pt-BR" sz="1800" dirty="0"/>
              <a:t>Art. 942. Quando o </a:t>
            </a:r>
            <a:r>
              <a:rPr lang="pt-BR" sz="1800" b="1" dirty="0"/>
              <a:t>resultado da apelação for não unânime</a:t>
            </a:r>
            <a:r>
              <a:rPr lang="pt-BR" sz="1800" dirty="0"/>
              <a:t>, o julgamento terá prosseguimento em sessão a ser designada com a presença de outros julgadores, que serão convocados nos termos previamente definidos no regimento interno, em número suficiente para garantir a possibilidade de inversão do resultado inicial, assegurado às partes e a eventuais terceiros o direito de sustentar oralmente suas razões perante os novos julgadores</a:t>
            </a:r>
            <a:r>
              <a:rPr lang="pt-BR" sz="1800" dirty="0" smtClean="0"/>
              <a:t>.</a:t>
            </a:r>
            <a:r>
              <a:rPr lang="pt-BR" sz="1800" b="1" u="sng" dirty="0" smtClean="0"/>
              <a:t>-&gt; técnica de ampliação do colegiado</a:t>
            </a:r>
            <a:endParaRPr lang="pt-BR" sz="1800" b="1" u="sng" dirty="0"/>
          </a:p>
          <a:p>
            <a:pPr algn="just">
              <a:lnSpc>
                <a:spcPct val="150000"/>
              </a:lnSpc>
              <a:spcBef>
                <a:spcPts val="0"/>
              </a:spcBef>
            </a:pPr>
            <a:r>
              <a:rPr lang="pt-BR" sz="1800" dirty="0"/>
              <a:t>§ 1º Sendo possível, o prosseguimento do julgamento dar-se-á </a:t>
            </a:r>
            <a:r>
              <a:rPr lang="pt-BR" sz="1800" b="1" dirty="0"/>
              <a:t>na mesma sessão</a:t>
            </a:r>
            <a:r>
              <a:rPr lang="pt-BR" sz="1800" dirty="0"/>
              <a:t>, colhendo-se os votos de outros julgadores que porventura componham o órgão colegiado.</a:t>
            </a:r>
          </a:p>
          <a:p>
            <a:pPr algn="just">
              <a:lnSpc>
                <a:spcPct val="150000"/>
              </a:lnSpc>
              <a:spcBef>
                <a:spcPts val="0"/>
              </a:spcBef>
            </a:pPr>
            <a:r>
              <a:rPr lang="pt-BR" sz="1800" dirty="0"/>
              <a:t>§ 2º Os julgadores que já tiverem votado </a:t>
            </a:r>
            <a:r>
              <a:rPr lang="pt-BR" sz="1800" b="1" dirty="0"/>
              <a:t>poderão rever seus votos</a:t>
            </a:r>
            <a:r>
              <a:rPr lang="pt-BR" sz="1800" dirty="0"/>
              <a:t> por ocasião do prosseguimento do julgamento.</a:t>
            </a:r>
          </a:p>
          <a:p>
            <a:pPr algn="just">
              <a:lnSpc>
                <a:spcPct val="150000"/>
              </a:lnSpc>
              <a:spcBef>
                <a:spcPts val="0"/>
              </a:spcBef>
            </a:pPr>
            <a:r>
              <a:rPr lang="pt-BR" sz="1800" dirty="0"/>
              <a:t>§ 3º A técnica de julgamento prevista neste artigo aplica-se, igualmente, ao </a:t>
            </a:r>
            <a:r>
              <a:rPr lang="pt-BR" sz="1800" b="1" dirty="0"/>
              <a:t>julgamento não unânime</a:t>
            </a:r>
            <a:r>
              <a:rPr lang="pt-BR" sz="1800" dirty="0"/>
              <a:t> proferido em:</a:t>
            </a:r>
          </a:p>
          <a:p>
            <a:pPr algn="just">
              <a:lnSpc>
                <a:spcPct val="150000"/>
              </a:lnSpc>
              <a:spcBef>
                <a:spcPts val="0"/>
              </a:spcBef>
            </a:pPr>
            <a:r>
              <a:rPr lang="pt-BR" sz="1800" dirty="0"/>
              <a:t>I - </a:t>
            </a:r>
            <a:r>
              <a:rPr lang="pt-BR" sz="1800" b="1" dirty="0"/>
              <a:t>ação rescisória</a:t>
            </a:r>
            <a:r>
              <a:rPr lang="pt-BR" sz="1800" dirty="0"/>
              <a:t>, quando o resultado for a </a:t>
            </a:r>
            <a:r>
              <a:rPr lang="pt-BR" sz="1800" b="1" dirty="0"/>
              <a:t>rescisão da sentença</a:t>
            </a:r>
            <a:r>
              <a:rPr lang="pt-BR" sz="1800" dirty="0"/>
              <a:t>, </a:t>
            </a:r>
            <a:r>
              <a:rPr lang="pt-BR" sz="1800" dirty="0" smtClean="0"/>
              <a:t>[...];</a:t>
            </a:r>
            <a:endParaRPr lang="pt-BR" sz="1800" dirty="0"/>
          </a:p>
          <a:p>
            <a:pPr algn="just">
              <a:lnSpc>
                <a:spcPct val="150000"/>
              </a:lnSpc>
              <a:spcBef>
                <a:spcPts val="0"/>
              </a:spcBef>
            </a:pPr>
            <a:r>
              <a:rPr lang="pt-BR" sz="1800" dirty="0"/>
              <a:t>II - </a:t>
            </a:r>
            <a:r>
              <a:rPr lang="pt-BR" sz="1800" b="1" dirty="0"/>
              <a:t>agravo de instrumento</a:t>
            </a:r>
            <a:r>
              <a:rPr lang="pt-BR" sz="1800" dirty="0"/>
              <a:t>, quando houver </a:t>
            </a:r>
            <a:r>
              <a:rPr lang="pt-BR" sz="1800" b="1" dirty="0"/>
              <a:t>reforma da decisão </a:t>
            </a:r>
            <a:r>
              <a:rPr lang="pt-BR" sz="1800" dirty="0"/>
              <a:t>que </a:t>
            </a:r>
            <a:r>
              <a:rPr lang="pt-BR" sz="1800" b="1" dirty="0"/>
              <a:t>julgar parcialmente o mérito</a:t>
            </a:r>
            <a:r>
              <a:rPr lang="pt-BR" sz="1800" dirty="0"/>
              <a:t>.</a:t>
            </a:r>
          </a:p>
          <a:p>
            <a:pPr algn="just">
              <a:lnSpc>
                <a:spcPct val="150000"/>
              </a:lnSpc>
              <a:spcBef>
                <a:spcPts val="0"/>
              </a:spcBef>
            </a:pPr>
            <a:r>
              <a:rPr lang="pt-BR" sz="1800" dirty="0"/>
              <a:t>§ 4º </a:t>
            </a:r>
            <a:r>
              <a:rPr lang="pt-BR" sz="1800" b="1" dirty="0"/>
              <a:t>Não se aplica</a:t>
            </a:r>
            <a:r>
              <a:rPr lang="pt-BR" sz="1800" dirty="0"/>
              <a:t> o disposto neste artigo ao julgamento:</a:t>
            </a:r>
          </a:p>
          <a:p>
            <a:pPr algn="just">
              <a:lnSpc>
                <a:spcPct val="150000"/>
              </a:lnSpc>
              <a:spcBef>
                <a:spcPts val="0"/>
              </a:spcBef>
            </a:pPr>
            <a:r>
              <a:rPr lang="pt-BR" sz="1800" dirty="0"/>
              <a:t>I - do </a:t>
            </a:r>
            <a:r>
              <a:rPr lang="pt-BR" sz="1800" b="1" dirty="0"/>
              <a:t>incidente de assunção de competência</a:t>
            </a:r>
            <a:r>
              <a:rPr lang="pt-BR" sz="1800" dirty="0"/>
              <a:t> e ao de </a:t>
            </a:r>
            <a:r>
              <a:rPr lang="pt-BR" sz="1800" b="1" dirty="0"/>
              <a:t>resolução de demandas repetitivas</a:t>
            </a:r>
            <a:r>
              <a:rPr lang="pt-BR" sz="1800" dirty="0"/>
              <a:t>;</a:t>
            </a:r>
          </a:p>
          <a:p>
            <a:pPr algn="just">
              <a:lnSpc>
                <a:spcPct val="150000"/>
              </a:lnSpc>
              <a:spcBef>
                <a:spcPts val="0"/>
              </a:spcBef>
            </a:pPr>
            <a:r>
              <a:rPr lang="pt-BR" sz="1800" dirty="0"/>
              <a:t>II - da </a:t>
            </a:r>
            <a:r>
              <a:rPr lang="pt-BR" sz="1800" b="1" dirty="0"/>
              <a:t>remessa necessária</a:t>
            </a:r>
            <a:r>
              <a:rPr lang="pt-BR" sz="1800" dirty="0"/>
              <a:t>;</a:t>
            </a:r>
          </a:p>
          <a:p>
            <a:pPr algn="just">
              <a:lnSpc>
                <a:spcPct val="150000"/>
              </a:lnSpc>
              <a:spcBef>
                <a:spcPts val="0"/>
              </a:spcBef>
            </a:pPr>
            <a:r>
              <a:rPr lang="pt-BR" sz="1800" dirty="0"/>
              <a:t>III - não unânime proferido, nos tribunais, pelo </a:t>
            </a:r>
            <a:r>
              <a:rPr lang="pt-BR" sz="1800" b="1" dirty="0"/>
              <a:t>plenário</a:t>
            </a:r>
            <a:r>
              <a:rPr lang="pt-BR" sz="1800" dirty="0"/>
              <a:t> ou pela </a:t>
            </a:r>
            <a:r>
              <a:rPr lang="pt-BR" sz="1800" b="1" dirty="0"/>
              <a:t>corte especial</a:t>
            </a:r>
            <a:r>
              <a:rPr lang="pt-BR" sz="1800" dirty="0"/>
              <a:t>.</a:t>
            </a:r>
          </a:p>
        </p:txBody>
      </p:sp>
    </p:spTree>
    <p:extLst>
      <p:ext uri="{BB962C8B-B14F-4D97-AF65-F5344CB8AC3E}">
        <p14:creationId xmlns:p14="http://schemas.microsoft.com/office/powerpoint/2010/main" val="1889419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04199"/>
            <a:ext cx="11768447" cy="6364736"/>
          </a:xfrm>
        </p:spPr>
        <p:txBody>
          <a:bodyPr>
            <a:noAutofit/>
          </a:bodyPr>
          <a:lstStyle/>
          <a:p>
            <a:pPr algn="just">
              <a:lnSpc>
                <a:spcPct val="100000"/>
              </a:lnSpc>
              <a:spcBef>
                <a:spcPts val="0"/>
              </a:spcBef>
            </a:pPr>
            <a:r>
              <a:rPr lang="pt-BR" sz="1800" b="1" dirty="0" smtClean="0"/>
              <a:t>(DPE-MA, 2018, FCC) </a:t>
            </a:r>
            <a:r>
              <a:rPr lang="pt-BR" sz="1800" dirty="0" smtClean="0"/>
              <a:t>A </a:t>
            </a:r>
            <a:r>
              <a:rPr lang="pt-BR" sz="1800" dirty="0"/>
              <a:t>técnica de julgamento continuado diante de decisão não </a:t>
            </a:r>
            <a:r>
              <a:rPr lang="pt-BR" sz="1800" dirty="0" smtClean="0"/>
              <a:t>unânime</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é </a:t>
            </a:r>
            <a:r>
              <a:rPr lang="pt-BR" sz="1800" dirty="0"/>
              <a:t>aplicada na apelação e no agravo de instrumento, exigindo-se em ambos os casos somente que a decisão seja não unânime.</a:t>
            </a:r>
          </a:p>
          <a:p>
            <a:pPr algn="just">
              <a:lnSpc>
                <a:spcPct val="100000"/>
              </a:lnSpc>
              <a:spcBef>
                <a:spcPts val="0"/>
              </a:spcBef>
            </a:pPr>
            <a:r>
              <a:rPr lang="pt-BR" sz="1800" b="1" cap="all" dirty="0" smtClean="0"/>
              <a:t>B) </a:t>
            </a:r>
            <a:r>
              <a:rPr lang="pt-BR" sz="1800" dirty="0" smtClean="0"/>
              <a:t>somente </a:t>
            </a:r>
            <a:r>
              <a:rPr lang="pt-BR" sz="1800" dirty="0"/>
              <a:t>é aplicada na apelação e no agravo de instrumento quando houver reforma da decisão recorrida.</a:t>
            </a:r>
          </a:p>
          <a:p>
            <a:pPr algn="just">
              <a:lnSpc>
                <a:spcPct val="100000"/>
              </a:lnSpc>
              <a:spcBef>
                <a:spcPts val="0"/>
              </a:spcBef>
            </a:pPr>
            <a:r>
              <a:rPr lang="pt-BR" sz="1800" b="1" cap="all" dirty="0" smtClean="0"/>
              <a:t>C) </a:t>
            </a:r>
            <a:r>
              <a:rPr lang="pt-BR" sz="1800" dirty="0" smtClean="0"/>
              <a:t>somente </a:t>
            </a:r>
            <a:r>
              <a:rPr lang="pt-BR" sz="1800" dirty="0"/>
              <a:t>é aplicada na apelação e no agravo de instrumento quando a decisão recorrida julgue o mérito ou parte dele.</a:t>
            </a:r>
          </a:p>
          <a:p>
            <a:pPr algn="just">
              <a:lnSpc>
                <a:spcPct val="100000"/>
              </a:lnSpc>
              <a:spcBef>
                <a:spcPts val="0"/>
              </a:spcBef>
            </a:pPr>
            <a:r>
              <a:rPr lang="pt-BR" sz="1800" b="1" cap="all" dirty="0" smtClean="0"/>
              <a:t>D) </a:t>
            </a:r>
            <a:r>
              <a:rPr lang="pt-BR" sz="1800" dirty="0" smtClean="0"/>
              <a:t>é </a:t>
            </a:r>
            <a:r>
              <a:rPr lang="pt-BR" sz="1800" dirty="0"/>
              <a:t>aplicada na apelação, bastando a existência de divergência, enquanto no agravo de instrumento, além da divergência, é necessário que haja a reforma da decisão que julga parcialmente o mérito.</a:t>
            </a:r>
          </a:p>
          <a:p>
            <a:pPr algn="just">
              <a:lnSpc>
                <a:spcPct val="100000"/>
              </a:lnSpc>
              <a:spcBef>
                <a:spcPts val="0"/>
              </a:spcBef>
            </a:pPr>
            <a:r>
              <a:rPr lang="pt-BR" sz="1800" b="1" cap="all" dirty="0" smtClean="0"/>
              <a:t>E) </a:t>
            </a:r>
            <a:r>
              <a:rPr lang="pt-BR" sz="1800" dirty="0" smtClean="0"/>
              <a:t>é </a:t>
            </a:r>
            <a:r>
              <a:rPr lang="pt-BR" sz="1800" dirty="0"/>
              <a:t>aplicada na apelação, bastando a existência de divergência, enquanto no agravo de instrumento, além da divergência, basta que haja a reforma da decisão recorrida</a:t>
            </a:r>
            <a:r>
              <a:rPr lang="pt-BR" sz="1800" dirty="0" smtClean="0"/>
              <a:t>.</a:t>
            </a:r>
          </a:p>
          <a:p>
            <a:pPr algn="just">
              <a:lnSpc>
                <a:spcPct val="100000"/>
              </a:lnSpc>
              <a:spcBef>
                <a:spcPts val="0"/>
              </a:spcBef>
            </a:pPr>
            <a:endParaRPr lang="pt-BR" sz="1800" b="1" dirty="0"/>
          </a:p>
          <a:p>
            <a:pPr algn="just">
              <a:lnSpc>
                <a:spcPct val="100000"/>
              </a:lnSpc>
              <a:spcBef>
                <a:spcPts val="0"/>
              </a:spcBef>
            </a:pPr>
            <a:r>
              <a:rPr lang="pt-BR" sz="1800" b="1" dirty="0" smtClean="0"/>
              <a:t>(PGE-SP, 2018, FEPESE) </a:t>
            </a:r>
            <a:r>
              <a:rPr lang="pt-BR" sz="1800" dirty="0" smtClean="0"/>
              <a:t>Em </a:t>
            </a:r>
            <a:r>
              <a:rPr lang="pt-BR" sz="1800" dirty="0"/>
              <a:t>relação à técnica de julgamento ampliado em caso de resultado não unânime, é </a:t>
            </a:r>
            <a:r>
              <a:rPr lang="pt-BR" sz="1800" b="1" dirty="0"/>
              <a:t>correto</a:t>
            </a:r>
            <a:r>
              <a:rPr lang="pt-BR" sz="1800" dirty="0"/>
              <a:t> afirmar</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Com </a:t>
            </a:r>
            <a:r>
              <a:rPr lang="pt-BR" sz="1800" dirty="0"/>
              <a:t>o julgamento ampliado há uma alteração de competência funcional, que é relativa.</a:t>
            </a:r>
          </a:p>
          <a:p>
            <a:pPr algn="just">
              <a:lnSpc>
                <a:spcPct val="100000"/>
              </a:lnSpc>
              <a:spcBef>
                <a:spcPts val="0"/>
              </a:spcBef>
            </a:pPr>
            <a:r>
              <a:rPr lang="pt-BR" sz="1800" b="1" cap="all" dirty="0" smtClean="0"/>
              <a:t>B) </a:t>
            </a:r>
            <a:r>
              <a:rPr lang="pt-BR" sz="1800" dirty="0" smtClean="0"/>
              <a:t>Os </a:t>
            </a:r>
            <a:r>
              <a:rPr lang="pt-BR" sz="1800" dirty="0"/>
              <a:t>julgadores que já tiverem votado não poderão rever seus votos por ocasião do prosseguimento do julgamento com colegiado ampliado.</a:t>
            </a:r>
          </a:p>
          <a:p>
            <a:pPr algn="just">
              <a:lnSpc>
                <a:spcPct val="100000"/>
              </a:lnSpc>
              <a:spcBef>
                <a:spcPts val="0"/>
              </a:spcBef>
            </a:pPr>
            <a:r>
              <a:rPr lang="pt-BR" sz="1800" b="1" cap="all" dirty="0" smtClean="0"/>
              <a:t>C) </a:t>
            </a:r>
            <a:r>
              <a:rPr lang="pt-BR" sz="1800" dirty="0" smtClean="0"/>
              <a:t>A </a:t>
            </a:r>
            <a:r>
              <a:rPr lang="pt-BR" sz="1800" dirty="0"/>
              <a:t>técnica de julgamento ampliado será aplicada nos casos de remessa necessária quando o julgamento não unânime reformar a sentença de mérito.</a:t>
            </a:r>
          </a:p>
          <a:p>
            <a:pPr algn="just">
              <a:lnSpc>
                <a:spcPct val="100000"/>
              </a:lnSpc>
              <a:spcBef>
                <a:spcPts val="0"/>
              </a:spcBef>
            </a:pPr>
            <a:r>
              <a:rPr lang="pt-BR" sz="1800" b="1" cap="all" dirty="0" smtClean="0"/>
              <a:t>D) </a:t>
            </a:r>
            <a:r>
              <a:rPr lang="pt-BR" sz="1800" dirty="0" smtClean="0"/>
              <a:t>Em </a:t>
            </a:r>
            <a:r>
              <a:rPr lang="pt-BR" sz="1800" dirty="0"/>
              <a:t>caso de decisão não unânime proferida em incidente de resolução de demandas repetitivas submetido a julgamento na corte especial, a competência será do plenário do Tribunal.</a:t>
            </a:r>
          </a:p>
          <a:p>
            <a:pPr algn="just">
              <a:lnSpc>
                <a:spcPct val="100000"/>
              </a:lnSpc>
              <a:spcBef>
                <a:spcPts val="0"/>
              </a:spcBef>
            </a:pPr>
            <a:r>
              <a:rPr lang="pt-BR" sz="1800" b="1" cap="all" dirty="0" smtClean="0"/>
              <a:t>E) </a:t>
            </a:r>
            <a:r>
              <a:rPr lang="pt-BR" sz="1800" dirty="0" smtClean="0"/>
              <a:t>Sua </a:t>
            </a:r>
            <a:r>
              <a:rPr lang="pt-BR" sz="1800" dirty="0"/>
              <a:t>aplicação ocorrerá no recurso de apelação, na ação rescisória julgada procedente e no agravo de instrumento que reforma decisão que julga parcialmente o mérito.</a:t>
            </a:r>
          </a:p>
          <a:p>
            <a:pPr algn="just">
              <a:lnSpc>
                <a:spcPct val="100000"/>
              </a:lnSpc>
              <a:spcBef>
                <a:spcPts val="0"/>
              </a:spcBef>
            </a:pPr>
            <a:endParaRPr lang="pt-BR" sz="1800" dirty="0"/>
          </a:p>
        </p:txBody>
      </p:sp>
    </p:spTree>
    <p:extLst>
      <p:ext uri="{BB962C8B-B14F-4D97-AF65-F5344CB8AC3E}">
        <p14:creationId xmlns:p14="http://schemas.microsoft.com/office/powerpoint/2010/main" val="595088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73130" y="534824"/>
            <a:ext cx="11554691" cy="6174733"/>
          </a:xfrm>
        </p:spPr>
        <p:txBody>
          <a:bodyPr>
            <a:noAutofit/>
          </a:bodyPr>
          <a:lstStyle/>
          <a:p>
            <a:pPr>
              <a:lnSpc>
                <a:spcPct val="150000"/>
              </a:lnSpc>
              <a:spcBef>
                <a:spcPts val="0"/>
              </a:spcBef>
            </a:pPr>
            <a:r>
              <a:rPr lang="pt-BR" sz="1800" b="1" dirty="0" smtClean="0"/>
              <a:t>3. DO </a:t>
            </a:r>
            <a:r>
              <a:rPr lang="pt-BR" sz="1800" b="1" dirty="0"/>
              <a:t>INCIDENTE DE ASSUNÇÃO DE </a:t>
            </a:r>
            <a:r>
              <a:rPr lang="pt-BR" sz="1800" b="1" dirty="0" smtClean="0"/>
              <a:t>COMPETÊNCIA (IAC)</a:t>
            </a:r>
            <a:endParaRPr lang="pt-BR" sz="1800" b="1" dirty="0"/>
          </a:p>
          <a:p>
            <a:pPr algn="just">
              <a:lnSpc>
                <a:spcPct val="150000"/>
              </a:lnSpc>
              <a:spcBef>
                <a:spcPts val="0"/>
              </a:spcBef>
            </a:pPr>
            <a:r>
              <a:rPr lang="pt-BR" sz="1800" dirty="0"/>
              <a:t> </a:t>
            </a:r>
          </a:p>
          <a:p>
            <a:pPr algn="just">
              <a:lnSpc>
                <a:spcPct val="150000"/>
              </a:lnSpc>
              <a:spcBef>
                <a:spcPts val="0"/>
              </a:spcBef>
            </a:pPr>
            <a:r>
              <a:rPr lang="pt-BR" sz="1800" dirty="0"/>
              <a:t>Art. 947. É admissível a assunção de competência quando o julgamento de </a:t>
            </a:r>
            <a:r>
              <a:rPr lang="pt-BR" sz="1800" b="1" dirty="0"/>
              <a:t>recurso</a:t>
            </a:r>
            <a:r>
              <a:rPr lang="pt-BR" sz="1800" dirty="0"/>
              <a:t>, de </a:t>
            </a:r>
            <a:r>
              <a:rPr lang="pt-BR" sz="1800" b="1" dirty="0"/>
              <a:t>remessa necessária</a:t>
            </a:r>
            <a:r>
              <a:rPr lang="pt-BR" sz="1800" dirty="0"/>
              <a:t> ou de </a:t>
            </a:r>
            <a:r>
              <a:rPr lang="pt-BR" sz="1800" b="1" dirty="0"/>
              <a:t>processo de competência originária</a:t>
            </a:r>
            <a:r>
              <a:rPr lang="pt-BR" sz="1800" dirty="0"/>
              <a:t> envolver </a:t>
            </a:r>
            <a:r>
              <a:rPr lang="pt-BR" sz="1800" b="1" dirty="0"/>
              <a:t>relevante questão de direito</a:t>
            </a:r>
            <a:r>
              <a:rPr lang="pt-BR" sz="1800" dirty="0"/>
              <a:t>, com </a:t>
            </a:r>
            <a:r>
              <a:rPr lang="pt-BR" sz="1800" b="1" dirty="0"/>
              <a:t>grande repercussão social</a:t>
            </a:r>
            <a:r>
              <a:rPr lang="pt-BR" sz="1800" dirty="0"/>
              <a:t>, </a:t>
            </a:r>
            <a:r>
              <a:rPr lang="pt-BR" sz="1800" b="1" u="sng" dirty="0"/>
              <a:t>sem repetição em múltiplos processos</a:t>
            </a:r>
            <a:r>
              <a:rPr lang="pt-BR" sz="1800" dirty="0"/>
              <a:t>.</a:t>
            </a:r>
          </a:p>
          <a:p>
            <a:pPr algn="just">
              <a:lnSpc>
                <a:spcPct val="150000"/>
              </a:lnSpc>
              <a:spcBef>
                <a:spcPts val="0"/>
              </a:spcBef>
            </a:pPr>
            <a:r>
              <a:rPr lang="pt-BR" sz="1800" dirty="0"/>
              <a:t>§ 1º Ocorrendo a hipótese de assunção de competência, </a:t>
            </a:r>
            <a:r>
              <a:rPr lang="pt-BR" sz="1800" b="1" dirty="0"/>
              <a:t>o relator proporá, de ofício ou a requerimento da parte, do Ministério Público ou da Defensoria Pública,</a:t>
            </a:r>
            <a:r>
              <a:rPr lang="pt-BR" sz="1800" dirty="0"/>
              <a:t> que seja o recurso, a remessa necessária ou o processo de competência originária julgado pelo órgão colegiado que o regimento indicar.</a:t>
            </a:r>
          </a:p>
          <a:p>
            <a:pPr algn="just">
              <a:lnSpc>
                <a:spcPct val="150000"/>
              </a:lnSpc>
              <a:spcBef>
                <a:spcPts val="0"/>
              </a:spcBef>
            </a:pPr>
            <a:r>
              <a:rPr lang="pt-BR" sz="1800" dirty="0"/>
              <a:t>§ 2º </a:t>
            </a:r>
            <a:r>
              <a:rPr lang="pt-BR" sz="1800" b="1" dirty="0"/>
              <a:t>O órgão colegiado julgará o recurso, a remessa necessária ou o processo de competência originária se reconhecer interesse público na assunção de competência.</a:t>
            </a:r>
          </a:p>
          <a:p>
            <a:pPr algn="just">
              <a:lnSpc>
                <a:spcPct val="150000"/>
              </a:lnSpc>
              <a:spcBef>
                <a:spcPts val="0"/>
              </a:spcBef>
            </a:pPr>
            <a:r>
              <a:rPr lang="pt-BR" sz="1800" dirty="0"/>
              <a:t>§ 3º O acórdão proferido em assunção de competência </a:t>
            </a:r>
            <a:r>
              <a:rPr lang="pt-BR" sz="1800" b="1" dirty="0"/>
              <a:t>vinculará todos os juízes e órgãos fracionários, exceto se houver revisão de tese</a:t>
            </a:r>
            <a:r>
              <a:rPr lang="pt-BR" sz="1800" b="1" dirty="0" smtClean="0"/>
              <a:t>. -&gt; aprimoramento do IAC do CPC/73</a:t>
            </a:r>
            <a:endParaRPr lang="pt-BR" sz="1800" b="1" dirty="0"/>
          </a:p>
          <a:p>
            <a:pPr algn="just">
              <a:lnSpc>
                <a:spcPct val="150000"/>
              </a:lnSpc>
              <a:spcBef>
                <a:spcPts val="0"/>
              </a:spcBef>
            </a:pPr>
            <a:r>
              <a:rPr lang="pt-BR" sz="1800" dirty="0"/>
              <a:t>§ 4º Aplica-se o disposto neste artigo quando ocorrer relevante questão de direito a respeito da qual seja </a:t>
            </a:r>
            <a:r>
              <a:rPr lang="pt-BR" sz="1800" b="1" dirty="0"/>
              <a:t>conveniente a prevenção ou a composição de divergência entre câmaras ou turmas do tribunal</a:t>
            </a:r>
            <a:r>
              <a:rPr lang="pt-BR" sz="1800" dirty="0"/>
              <a:t>.</a:t>
            </a:r>
          </a:p>
        </p:txBody>
      </p:sp>
    </p:spTree>
    <p:extLst>
      <p:ext uri="{BB962C8B-B14F-4D97-AF65-F5344CB8AC3E}">
        <p14:creationId xmlns:p14="http://schemas.microsoft.com/office/powerpoint/2010/main" val="4194792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61256" y="321074"/>
            <a:ext cx="11495314" cy="6162857"/>
          </a:xfrm>
        </p:spPr>
        <p:txBody>
          <a:bodyPr>
            <a:noAutofit/>
          </a:bodyPr>
          <a:lstStyle/>
          <a:p>
            <a:pPr>
              <a:lnSpc>
                <a:spcPct val="150000"/>
              </a:lnSpc>
              <a:spcBef>
                <a:spcPts val="0"/>
              </a:spcBef>
            </a:pPr>
            <a:r>
              <a:rPr lang="pt-BR" sz="1800" b="1" dirty="0" smtClean="0"/>
              <a:t>4. DO INCIDENTE DE ARGUIÇÃO DE INCONSTITUCIONALIDADE (CONTROLE DIFUSO)</a:t>
            </a:r>
          </a:p>
          <a:p>
            <a:pPr>
              <a:lnSpc>
                <a:spcPct val="150000"/>
              </a:lnSpc>
              <a:spcBef>
                <a:spcPts val="0"/>
              </a:spcBef>
            </a:pPr>
            <a:endParaRPr lang="pt-BR" sz="1800" b="1" dirty="0" smtClean="0"/>
          </a:p>
          <a:p>
            <a:pPr algn="just">
              <a:lnSpc>
                <a:spcPct val="150000"/>
              </a:lnSpc>
              <a:spcBef>
                <a:spcPts val="0"/>
              </a:spcBef>
            </a:pPr>
            <a:r>
              <a:rPr lang="pt-BR" sz="1800" dirty="0" smtClean="0"/>
              <a:t>Art</a:t>
            </a:r>
            <a:r>
              <a:rPr lang="pt-BR" sz="1800" dirty="0"/>
              <a:t>. 948. Arguida, em </a:t>
            </a:r>
            <a:r>
              <a:rPr lang="pt-BR" sz="1800" b="1" dirty="0"/>
              <a:t>controle difuso</a:t>
            </a:r>
            <a:r>
              <a:rPr lang="pt-BR" sz="1800" dirty="0"/>
              <a:t>, a inconstitucionalidade de lei ou de ato normativo do poder público, o relator, após ouvir o Ministério Público e as partes, submeterá a questão à turma ou à câmara à qual competir o conhecimento do processo</a:t>
            </a:r>
            <a:r>
              <a:rPr lang="pt-BR" sz="1800" dirty="0" smtClean="0"/>
              <a:t>.</a:t>
            </a:r>
            <a:r>
              <a:rPr lang="pt-BR" sz="1800" b="1" u="sng" dirty="0" smtClean="0"/>
              <a:t>-&gt; SV 10</a:t>
            </a:r>
            <a:r>
              <a:rPr lang="pt-BR" sz="1800" dirty="0" smtClean="0"/>
              <a:t>: </a:t>
            </a:r>
            <a:r>
              <a:rPr lang="pt-BR" sz="1800" dirty="0"/>
              <a:t>Viola a cláusula de reserva de plenário (CF, artigo 97) a decisão de órgão fracionário de tribunal que, embora não declare expressamente a inconstitucionalidade de lei ou ato normativo do Poder Público, afasta sua incidência, no todo ou em </a:t>
            </a:r>
            <a:r>
              <a:rPr lang="pt-BR" sz="1800" dirty="0" smtClean="0"/>
              <a:t>parte, e </a:t>
            </a:r>
            <a:r>
              <a:rPr lang="pt-BR" sz="1800" b="1" u="sng" dirty="0" smtClean="0"/>
              <a:t>art. 97 da CF</a:t>
            </a:r>
            <a:r>
              <a:rPr lang="pt-BR" sz="1800" dirty="0" smtClean="0"/>
              <a:t>: </a:t>
            </a:r>
            <a:r>
              <a:rPr lang="pt-BR" sz="1800" dirty="0"/>
              <a:t>Somente pelo voto da maioria absoluta de seus membros ou dos membros do respectivo órgão especial poderão os tribunais declarar a inconstitucionalidade de lei ou ato normativo do Poder Público. </a:t>
            </a:r>
            <a:endParaRPr lang="pt-BR" sz="1800" dirty="0" smtClean="0"/>
          </a:p>
          <a:p>
            <a:pPr algn="just">
              <a:lnSpc>
                <a:spcPct val="150000"/>
              </a:lnSpc>
              <a:spcBef>
                <a:spcPts val="0"/>
              </a:spcBef>
            </a:pPr>
            <a:r>
              <a:rPr lang="pt-BR" sz="1800" dirty="0" smtClean="0"/>
              <a:t>Art</a:t>
            </a:r>
            <a:r>
              <a:rPr lang="pt-BR" sz="1800" dirty="0"/>
              <a:t>. 949. Se a arguição for</a:t>
            </a:r>
            <a:r>
              <a:rPr lang="pt-BR" sz="1800" dirty="0" smtClean="0"/>
              <a:t>: I </a:t>
            </a:r>
            <a:r>
              <a:rPr lang="pt-BR" sz="1800" dirty="0"/>
              <a:t>- rejeitada, prosseguirá o julgamento</a:t>
            </a:r>
            <a:r>
              <a:rPr lang="pt-BR" sz="1800" dirty="0" smtClean="0"/>
              <a:t>; II </a:t>
            </a:r>
            <a:r>
              <a:rPr lang="pt-BR" sz="1800" dirty="0"/>
              <a:t>- acolhida, </a:t>
            </a:r>
            <a:r>
              <a:rPr lang="pt-BR" sz="1800" b="1" dirty="0"/>
              <a:t>a questão será submetida ao plenário do tribunal ou ao seu órgão especial</a:t>
            </a:r>
            <a:r>
              <a:rPr lang="pt-BR" sz="1800" dirty="0"/>
              <a:t>, onde houver</a:t>
            </a:r>
            <a:r>
              <a:rPr lang="pt-BR" sz="1800" dirty="0" smtClean="0"/>
              <a:t>. Parágrafo </a:t>
            </a:r>
            <a:r>
              <a:rPr lang="pt-BR" sz="1800" dirty="0"/>
              <a:t>único. Os órgãos fracionários dos tribunais não submeterão ao plenário ou ao órgão especial a arguição de inconstitucionalidade </a:t>
            </a:r>
            <a:r>
              <a:rPr lang="pt-BR" sz="1800" b="1" dirty="0"/>
              <a:t>quando já houver pronunciamento </a:t>
            </a:r>
            <a:r>
              <a:rPr lang="pt-BR" sz="1800" dirty="0"/>
              <a:t>destes ou do plenário do Supremo Tribunal Federal sobre a </a:t>
            </a:r>
            <a:r>
              <a:rPr lang="pt-BR" sz="1800" dirty="0" smtClean="0"/>
              <a:t>questão.</a:t>
            </a:r>
            <a:endParaRPr lang="pt-BR" sz="1800" b="1" u="sng" dirty="0">
              <a:latin typeface="Garamond" panose="02020404030301010803" pitchFamily="18" charset="0"/>
            </a:endParaRPr>
          </a:p>
        </p:txBody>
      </p:sp>
    </p:spTree>
    <p:extLst>
      <p:ext uri="{BB962C8B-B14F-4D97-AF65-F5344CB8AC3E}">
        <p14:creationId xmlns:p14="http://schemas.microsoft.com/office/powerpoint/2010/main" val="10271420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321308"/>
            <a:ext cx="11744696" cy="6536691"/>
          </a:xfrm>
        </p:spPr>
        <p:txBody>
          <a:bodyPr>
            <a:noAutofit/>
          </a:bodyPr>
          <a:lstStyle/>
          <a:p>
            <a:pPr algn="just">
              <a:lnSpc>
                <a:spcPct val="150000"/>
              </a:lnSpc>
              <a:spcBef>
                <a:spcPts val="0"/>
              </a:spcBef>
            </a:pPr>
            <a:r>
              <a:rPr lang="pt-BR" sz="1800" dirty="0" smtClean="0"/>
              <a:t>Art</a:t>
            </a:r>
            <a:r>
              <a:rPr lang="pt-BR" sz="1800" dirty="0"/>
              <a:t>. 950. [...] § 1º As pessoas jurídicas de direito público responsáveis pela edição do ato questionado poderão manifestar-se no incidente de inconstitucionalidade se assim o requererem, [...]. § 2º A parte legitimada à propositura das ações previstas no </a:t>
            </a:r>
            <a:r>
              <a:rPr lang="pt-BR" sz="1800" dirty="0">
                <a:hlinkClick r:id="rId2"/>
              </a:rPr>
              <a:t>art. 103 da Constituição Federal </a:t>
            </a:r>
            <a:r>
              <a:rPr lang="pt-BR" sz="1800" dirty="0"/>
              <a:t>poderá manifestar-se, por escrito, sobre a questão constitucional objeto de apreciação, [...], sendo-lhe assegurado o direito de apresentar memoriais ou de requerer a juntada de documentos. § 3º Considerando a relevância da matéria e a representatividade dos postulantes, o relator poderá admitir, por despacho irrecorrível, </a:t>
            </a:r>
            <a:r>
              <a:rPr lang="pt-BR" sz="1800" b="1" dirty="0"/>
              <a:t>a manifestação de outros órgãos ou entidades</a:t>
            </a:r>
            <a:r>
              <a:rPr lang="pt-BR" sz="1800" dirty="0"/>
              <a:t>. -&gt; </a:t>
            </a:r>
            <a:r>
              <a:rPr lang="pt-BR" sz="1800" b="1" i="1" u="sng" dirty="0" err="1"/>
              <a:t>amicus</a:t>
            </a:r>
            <a:r>
              <a:rPr lang="pt-BR" sz="1800" b="1" i="1" u="sng" dirty="0"/>
              <a:t> </a:t>
            </a:r>
            <a:r>
              <a:rPr lang="pt-BR" sz="1800" b="1" i="1" u="sng" dirty="0" err="1"/>
              <a:t>curiae</a:t>
            </a:r>
            <a:endParaRPr lang="pt-BR" sz="1800" b="1" u="sng" dirty="0">
              <a:latin typeface="Garamond" panose="02020404030301010803" pitchFamily="18" charset="0"/>
            </a:endParaRPr>
          </a:p>
          <a:p>
            <a:pPr>
              <a:lnSpc>
                <a:spcPct val="150000"/>
              </a:lnSpc>
              <a:spcBef>
                <a:spcPts val="0"/>
              </a:spcBef>
            </a:pPr>
            <a:endParaRPr lang="pt-BR" sz="1800" b="1" dirty="0"/>
          </a:p>
          <a:p>
            <a:pPr>
              <a:lnSpc>
                <a:spcPct val="150000"/>
              </a:lnSpc>
              <a:spcBef>
                <a:spcPts val="0"/>
              </a:spcBef>
            </a:pPr>
            <a:r>
              <a:rPr lang="pt-BR" sz="1800" b="1" dirty="0" smtClean="0"/>
              <a:t>5. DO CONFLITO DE COMPETÊNCIA</a:t>
            </a:r>
          </a:p>
          <a:p>
            <a:pPr algn="just">
              <a:lnSpc>
                <a:spcPct val="150000"/>
              </a:lnSpc>
              <a:spcBef>
                <a:spcPts val="0"/>
              </a:spcBef>
            </a:pPr>
            <a:r>
              <a:rPr lang="pt-BR" sz="1800" dirty="0" smtClean="0"/>
              <a:t>Art</a:t>
            </a:r>
            <a:r>
              <a:rPr lang="pt-BR" sz="1800" dirty="0"/>
              <a:t>. 951. O conflito de competência pode ser suscitado por qualquer das partes, pelo Ministério Público ou pelo juiz</a:t>
            </a:r>
            <a:r>
              <a:rPr lang="pt-BR" sz="1800" dirty="0" smtClean="0"/>
              <a:t>. [...]</a:t>
            </a:r>
            <a:r>
              <a:rPr lang="pt-BR" sz="1800" dirty="0"/>
              <a:t> </a:t>
            </a:r>
          </a:p>
          <a:p>
            <a:pPr algn="just">
              <a:lnSpc>
                <a:spcPct val="150000"/>
              </a:lnSpc>
              <a:spcBef>
                <a:spcPts val="0"/>
              </a:spcBef>
            </a:pPr>
            <a:r>
              <a:rPr lang="pt-BR" sz="1800" dirty="0"/>
              <a:t>Art. 957. Ao decidir o conflito, o tribunal declarará qual o juízo competente, pronunciando-se também sobre a </a:t>
            </a:r>
            <a:r>
              <a:rPr lang="pt-BR" sz="1800" b="1" dirty="0"/>
              <a:t>validade dos atos do juízo incompetente</a:t>
            </a:r>
            <a:r>
              <a:rPr lang="pt-BR" sz="1800" dirty="0" smtClean="0"/>
              <a:t>. [...]</a:t>
            </a:r>
          </a:p>
          <a:p>
            <a:pPr algn="just">
              <a:lnSpc>
                <a:spcPct val="150000"/>
              </a:lnSpc>
              <a:spcBef>
                <a:spcPts val="0"/>
              </a:spcBef>
            </a:pPr>
            <a:r>
              <a:rPr lang="pt-BR" sz="1800" dirty="0" smtClean="0"/>
              <a:t>Art</a:t>
            </a:r>
            <a:r>
              <a:rPr lang="pt-BR" sz="1800" dirty="0"/>
              <a:t>. 66. Há conflito de competência quando</a:t>
            </a:r>
            <a:r>
              <a:rPr lang="pt-BR" sz="1800" dirty="0" smtClean="0"/>
              <a:t>: I </a:t>
            </a:r>
            <a:r>
              <a:rPr lang="pt-BR" sz="1800" dirty="0"/>
              <a:t>- 2 (dois) ou mais juízes se declaram competentes</a:t>
            </a:r>
            <a:r>
              <a:rPr lang="pt-BR" sz="1800" dirty="0" smtClean="0"/>
              <a:t>; II </a:t>
            </a:r>
            <a:r>
              <a:rPr lang="pt-BR" sz="1800" dirty="0"/>
              <a:t>- 2 (dois) ou mais juízes se consideram incompetentes, atribuindo um ao outro a competência</a:t>
            </a:r>
            <a:r>
              <a:rPr lang="pt-BR" sz="1800" dirty="0" smtClean="0"/>
              <a:t>; III </a:t>
            </a:r>
            <a:r>
              <a:rPr lang="pt-BR" sz="1800" dirty="0"/>
              <a:t>- entre 2 (dois) ou mais juízes surge controvérsia acerca da reunião ou separação de processos</a:t>
            </a:r>
            <a:r>
              <a:rPr lang="pt-BR" sz="1800" dirty="0" smtClean="0"/>
              <a:t>. Parágrafo </a:t>
            </a:r>
            <a:r>
              <a:rPr lang="pt-BR" sz="1800" dirty="0"/>
              <a:t>único. O juiz que não acolher a competência declinada deverá suscitar o conflito, salvo se a atribuir a outro </a:t>
            </a:r>
            <a:r>
              <a:rPr lang="pt-BR" sz="1800" dirty="0" smtClean="0"/>
              <a:t>juízo.</a:t>
            </a:r>
            <a:endParaRPr lang="pt-BR" sz="1800" dirty="0"/>
          </a:p>
        </p:txBody>
      </p:sp>
    </p:spTree>
    <p:extLst>
      <p:ext uri="{BB962C8B-B14F-4D97-AF65-F5344CB8AC3E}">
        <p14:creationId xmlns:p14="http://schemas.microsoft.com/office/powerpoint/2010/main" val="4071852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143184"/>
            <a:ext cx="11578441" cy="6714816"/>
          </a:xfrm>
        </p:spPr>
        <p:txBody>
          <a:bodyPr>
            <a:noAutofit/>
          </a:bodyPr>
          <a:lstStyle/>
          <a:p>
            <a:pPr lvl="0" algn="just">
              <a:lnSpc>
                <a:spcPct val="150000"/>
              </a:lnSpc>
              <a:spcBef>
                <a:spcPts val="0"/>
              </a:spcBef>
            </a:pPr>
            <a:r>
              <a:rPr lang="pt-BR" sz="1800" b="1" dirty="0" smtClean="0"/>
              <a:t>6. DA </a:t>
            </a:r>
            <a:r>
              <a:rPr lang="pt-BR" sz="1800" b="1" dirty="0"/>
              <a:t>HOMOLOGAÇÃO DE DECISÃO ESTRANGEIRA E DA CONCESSÃO DO EXEQUATUR À CARTA </a:t>
            </a:r>
            <a:r>
              <a:rPr lang="pt-BR" sz="1800" b="1" dirty="0" smtClean="0"/>
              <a:t>ROGATÓRIA</a:t>
            </a:r>
          </a:p>
          <a:p>
            <a:pPr algn="just">
              <a:lnSpc>
                <a:spcPct val="150000"/>
              </a:lnSpc>
            </a:pPr>
            <a:r>
              <a:rPr lang="pt-BR" sz="1800" dirty="0"/>
              <a:t>Art. 960. A homologação de decisão estrangeira será requerida por </a:t>
            </a:r>
            <a:r>
              <a:rPr lang="pt-BR" sz="1800" b="1" dirty="0"/>
              <a:t>ação de homologação de decisão estrangeira</a:t>
            </a:r>
            <a:r>
              <a:rPr lang="pt-BR" sz="1800" dirty="0"/>
              <a:t>, salvo disposição especial em sentido contrário prevista em tratado</a:t>
            </a:r>
            <a:r>
              <a:rPr lang="pt-BR" sz="1800" dirty="0" smtClean="0"/>
              <a:t>. § </a:t>
            </a:r>
            <a:r>
              <a:rPr lang="pt-BR" sz="1800" dirty="0"/>
              <a:t>1º A </a:t>
            </a:r>
            <a:r>
              <a:rPr lang="pt-BR" sz="1800" b="1" dirty="0"/>
              <a:t>decisão interlocutória estrangeira</a:t>
            </a:r>
            <a:r>
              <a:rPr lang="pt-BR" sz="1800" dirty="0"/>
              <a:t> poderá ser executada no Brasil por meio de </a:t>
            </a:r>
            <a:r>
              <a:rPr lang="pt-BR" sz="1800" b="1" dirty="0"/>
              <a:t>carta rogatória</a:t>
            </a:r>
            <a:r>
              <a:rPr lang="pt-BR" sz="1800" dirty="0" smtClean="0"/>
              <a:t>. § </a:t>
            </a:r>
            <a:r>
              <a:rPr lang="pt-BR" sz="1800" dirty="0"/>
              <a:t>2º A homologação obedecerá ao que dispuserem os </a:t>
            </a:r>
            <a:r>
              <a:rPr lang="pt-BR" sz="1800" b="1" dirty="0"/>
              <a:t>tratados em vigor no Brasil e o Regimento Interno do Superior Tribunal de Justiça</a:t>
            </a:r>
            <a:r>
              <a:rPr lang="pt-BR" sz="1800" dirty="0" smtClean="0"/>
              <a:t>. § </a:t>
            </a:r>
            <a:r>
              <a:rPr lang="pt-BR" sz="1800" dirty="0"/>
              <a:t>3º A homologação de </a:t>
            </a:r>
            <a:r>
              <a:rPr lang="pt-BR" sz="1800" b="1" dirty="0"/>
              <a:t>decisão arbitral estrangeira</a:t>
            </a:r>
            <a:r>
              <a:rPr lang="pt-BR" sz="1800" dirty="0"/>
              <a:t> obedecerá ao disposto em tratado e em lei, aplicando-se, subsidiariamente, as disposições deste </a:t>
            </a:r>
            <a:r>
              <a:rPr lang="pt-BR" sz="1800" dirty="0" smtClean="0"/>
              <a:t>Capítulo. -&gt; LF 9.307/96.</a:t>
            </a:r>
          </a:p>
          <a:p>
            <a:pPr algn="just">
              <a:lnSpc>
                <a:spcPct val="150000"/>
              </a:lnSpc>
            </a:pPr>
            <a:r>
              <a:rPr lang="pt-BR" sz="1800" dirty="0" smtClean="0"/>
              <a:t>Art</a:t>
            </a:r>
            <a:r>
              <a:rPr lang="pt-BR" sz="1800" dirty="0"/>
              <a:t>. 961. A decisão estrangeira somente terá </a:t>
            </a:r>
            <a:r>
              <a:rPr lang="pt-BR" sz="1800" b="1" dirty="0"/>
              <a:t>eficácia no Brasil</a:t>
            </a:r>
            <a:r>
              <a:rPr lang="pt-BR" sz="1800" dirty="0"/>
              <a:t> após a </a:t>
            </a:r>
            <a:r>
              <a:rPr lang="pt-BR" sz="1800" b="1" dirty="0"/>
              <a:t>homologação</a:t>
            </a:r>
            <a:r>
              <a:rPr lang="pt-BR" sz="1800" dirty="0"/>
              <a:t> de sentença estrangeira ou a </a:t>
            </a:r>
            <a:r>
              <a:rPr lang="pt-BR" sz="1800" b="1" dirty="0"/>
              <a:t>concessão do </a:t>
            </a:r>
            <a:r>
              <a:rPr lang="pt-BR" sz="1800" b="1" dirty="0" err="1"/>
              <a:t>exequatur</a:t>
            </a:r>
            <a:r>
              <a:rPr lang="pt-BR" sz="1800" dirty="0"/>
              <a:t> às cartas rogatórias, salvo disposição em sentido contrário de </a:t>
            </a:r>
            <a:r>
              <a:rPr lang="pt-BR" sz="1800" b="1" dirty="0"/>
              <a:t>lei ou tratado</a:t>
            </a:r>
            <a:r>
              <a:rPr lang="pt-BR" sz="1800" b="1" dirty="0" smtClean="0"/>
              <a:t>.</a:t>
            </a:r>
            <a:r>
              <a:rPr lang="pt-BR" sz="1800" dirty="0" smtClean="0"/>
              <a:t> [...] § </a:t>
            </a:r>
            <a:r>
              <a:rPr lang="pt-BR" sz="1800" dirty="0"/>
              <a:t>2º A decisão estrangeira </a:t>
            </a:r>
            <a:r>
              <a:rPr lang="pt-BR" sz="1800" b="1" dirty="0"/>
              <a:t>poderá ser homologada parcialmente</a:t>
            </a:r>
            <a:r>
              <a:rPr lang="pt-BR" sz="1800" dirty="0" smtClean="0"/>
              <a:t>. § </a:t>
            </a:r>
            <a:r>
              <a:rPr lang="pt-BR" sz="1800" dirty="0"/>
              <a:t>3º A autoridade judiciária brasileira poderá deferir </a:t>
            </a:r>
            <a:r>
              <a:rPr lang="pt-BR" sz="1800" b="1" dirty="0"/>
              <a:t>pedidos de urgência e realizar atos de execução provisória</a:t>
            </a:r>
            <a:r>
              <a:rPr lang="pt-BR" sz="1800" dirty="0"/>
              <a:t> </a:t>
            </a:r>
            <a:r>
              <a:rPr lang="pt-BR" sz="1800" dirty="0" smtClean="0"/>
              <a:t>[...]. § </a:t>
            </a:r>
            <a:r>
              <a:rPr lang="pt-BR" sz="1800" dirty="0"/>
              <a:t>4º Haverá homologação de decisão estrangeira para fins de </a:t>
            </a:r>
            <a:r>
              <a:rPr lang="pt-BR" sz="1800" b="1" dirty="0"/>
              <a:t>execução fiscal</a:t>
            </a:r>
            <a:r>
              <a:rPr lang="pt-BR" sz="1800" dirty="0"/>
              <a:t> quando prevista em tratado ou em promessa de reciprocidade apresentada à autoridade brasileira</a:t>
            </a:r>
            <a:r>
              <a:rPr lang="pt-BR" sz="1800" dirty="0" smtClean="0"/>
              <a:t>. § </a:t>
            </a:r>
            <a:r>
              <a:rPr lang="pt-BR" sz="1800" dirty="0"/>
              <a:t>5º A sentença estrangeira de </a:t>
            </a:r>
            <a:r>
              <a:rPr lang="pt-BR" sz="1800" b="1" dirty="0"/>
              <a:t>divórcio consensual produz efeitos no Brasil, independentemente de homologação pelo Superior Tribunal de Justiça</a:t>
            </a:r>
            <a:r>
              <a:rPr lang="pt-BR" sz="1800" dirty="0" smtClean="0"/>
              <a:t>. [...] -&gt; sempre precisa de homologação para ter eficácia em território brasileiro? Não (tratado/lei pode dispensar e decisão interlocutória apenas se submete ao </a:t>
            </a:r>
            <a:r>
              <a:rPr lang="pt-BR" sz="1800" dirty="0" err="1" smtClean="0"/>
              <a:t>exequatur</a:t>
            </a:r>
            <a:r>
              <a:rPr lang="pt-BR" sz="1800" dirty="0" smtClean="0"/>
              <a:t> à carta rogatória). -&gt; divórcio </a:t>
            </a:r>
            <a:r>
              <a:rPr lang="pt-BR" sz="1800" dirty="0" err="1" smtClean="0"/>
              <a:t>consensual+guarda</a:t>
            </a:r>
            <a:r>
              <a:rPr lang="pt-BR" sz="1800" dirty="0" smtClean="0"/>
              <a:t>/visitas: cabe homologação </a:t>
            </a:r>
            <a:r>
              <a:rPr lang="pt-BR" sz="1800" b="1" u="sng" dirty="0" smtClean="0"/>
              <a:t>parcial</a:t>
            </a:r>
            <a:r>
              <a:rPr lang="pt-BR" sz="1800" dirty="0" smtClean="0"/>
              <a:t>.</a:t>
            </a:r>
            <a:endParaRPr lang="pt-BR" sz="1800" dirty="0"/>
          </a:p>
          <a:p>
            <a:pPr algn="just">
              <a:lnSpc>
                <a:spcPct val="150000"/>
              </a:lnSpc>
            </a:pPr>
            <a:endParaRPr lang="pt-BR" sz="1800" dirty="0"/>
          </a:p>
          <a:p>
            <a:pPr lvl="0" algn="just">
              <a:lnSpc>
                <a:spcPct val="150000"/>
              </a:lnSpc>
              <a:spcBef>
                <a:spcPts val="0"/>
              </a:spcBef>
            </a:pPr>
            <a:endParaRPr lang="pt-BR" sz="1800" b="1" dirty="0"/>
          </a:p>
        </p:txBody>
      </p:sp>
    </p:spTree>
    <p:extLst>
      <p:ext uri="{BB962C8B-B14F-4D97-AF65-F5344CB8AC3E}">
        <p14:creationId xmlns:p14="http://schemas.microsoft.com/office/powerpoint/2010/main" val="18479886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226309"/>
            <a:ext cx="11578441" cy="6714816"/>
          </a:xfrm>
        </p:spPr>
        <p:txBody>
          <a:bodyPr>
            <a:noAutofit/>
          </a:bodyPr>
          <a:lstStyle/>
          <a:p>
            <a:pPr algn="just">
              <a:lnSpc>
                <a:spcPct val="150000"/>
              </a:lnSpc>
              <a:spcBef>
                <a:spcPts val="0"/>
              </a:spcBef>
            </a:pPr>
            <a:r>
              <a:rPr lang="pt-BR" sz="1800" dirty="0" smtClean="0"/>
              <a:t>Art</a:t>
            </a:r>
            <a:r>
              <a:rPr lang="pt-BR" sz="1800" dirty="0"/>
              <a:t>. 963. Constituem </a:t>
            </a:r>
            <a:r>
              <a:rPr lang="pt-BR" sz="1800" b="1" dirty="0"/>
              <a:t>requisitos indispensáveis à homologação</a:t>
            </a:r>
            <a:r>
              <a:rPr lang="pt-BR" sz="1800" dirty="0"/>
              <a:t> da decisão:</a:t>
            </a:r>
          </a:p>
          <a:p>
            <a:pPr algn="just">
              <a:lnSpc>
                <a:spcPct val="150000"/>
              </a:lnSpc>
              <a:spcBef>
                <a:spcPts val="0"/>
              </a:spcBef>
            </a:pPr>
            <a:r>
              <a:rPr lang="pt-BR" sz="1800" dirty="0"/>
              <a:t>I - ser proferida por </a:t>
            </a:r>
            <a:r>
              <a:rPr lang="pt-BR" sz="1800" b="1" dirty="0"/>
              <a:t>autoridade competente</a:t>
            </a:r>
            <a:r>
              <a:rPr lang="pt-BR" sz="1800" dirty="0"/>
              <a:t>;</a:t>
            </a:r>
          </a:p>
          <a:p>
            <a:pPr algn="just">
              <a:lnSpc>
                <a:spcPct val="150000"/>
              </a:lnSpc>
              <a:spcBef>
                <a:spcPts val="0"/>
              </a:spcBef>
            </a:pPr>
            <a:r>
              <a:rPr lang="pt-BR" sz="1800" dirty="0"/>
              <a:t>II - ser precedida de </a:t>
            </a:r>
            <a:r>
              <a:rPr lang="pt-BR" sz="1800" b="1" dirty="0"/>
              <a:t>citação regular, ainda que verificada a revelia</a:t>
            </a:r>
            <a:r>
              <a:rPr lang="pt-BR" sz="1800" dirty="0" smtClean="0"/>
              <a:t>; </a:t>
            </a:r>
            <a:r>
              <a:rPr lang="pt-BR" sz="1800" b="1" u="sng" dirty="0" smtClean="0"/>
              <a:t>-&gt; contraditório = informação + reação</a:t>
            </a:r>
            <a:endParaRPr lang="pt-BR" sz="1800" b="1" u="sng" dirty="0"/>
          </a:p>
          <a:p>
            <a:pPr algn="just">
              <a:lnSpc>
                <a:spcPct val="150000"/>
              </a:lnSpc>
              <a:spcBef>
                <a:spcPts val="0"/>
              </a:spcBef>
            </a:pPr>
            <a:r>
              <a:rPr lang="pt-BR" sz="1800" dirty="0"/>
              <a:t>III - </a:t>
            </a:r>
            <a:r>
              <a:rPr lang="pt-BR" sz="1800" b="1" dirty="0"/>
              <a:t>ser eficaz no país em que foi proferida; </a:t>
            </a:r>
            <a:r>
              <a:rPr lang="pt-BR" sz="1800" b="1" dirty="0" smtClean="0"/>
              <a:t>-&gt; x </a:t>
            </a:r>
            <a:r>
              <a:rPr lang="pt-BR" sz="1800" b="1" dirty="0"/>
              <a:t>trânsito em julgado (LINDB+RI)</a:t>
            </a:r>
            <a:endParaRPr lang="pt-BR" sz="1800" dirty="0"/>
          </a:p>
          <a:p>
            <a:pPr algn="just">
              <a:lnSpc>
                <a:spcPct val="150000"/>
              </a:lnSpc>
              <a:spcBef>
                <a:spcPts val="0"/>
              </a:spcBef>
            </a:pPr>
            <a:r>
              <a:rPr lang="pt-BR" sz="1800" dirty="0"/>
              <a:t>IV - não ofender a </a:t>
            </a:r>
            <a:r>
              <a:rPr lang="pt-BR" sz="1800" b="1" dirty="0"/>
              <a:t>coisa julgada brasileira</a:t>
            </a:r>
            <a:r>
              <a:rPr lang="pt-BR" sz="1800" dirty="0"/>
              <a:t>;</a:t>
            </a:r>
          </a:p>
          <a:p>
            <a:pPr algn="just">
              <a:lnSpc>
                <a:spcPct val="150000"/>
              </a:lnSpc>
              <a:spcBef>
                <a:spcPts val="0"/>
              </a:spcBef>
            </a:pPr>
            <a:r>
              <a:rPr lang="pt-BR" sz="1800" dirty="0"/>
              <a:t>V - estar acompanhada de </a:t>
            </a:r>
            <a:r>
              <a:rPr lang="pt-BR" sz="1800" b="1" dirty="0"/>
              <a:t>tradução oficial</a:t>
            </a:r>
            <a:r>
              <a:rPr lang="pt-BR" sz="1800" dirty="0"/>
              <a:t>, salvo disposição que a dispense prevista em tratado;</a:t>
            </a:r>
          </a:p>
          <a:p>
            <a:pPr algn="just">
              <a:lnSpc>
                <a:spcPct val="150000"/>
              </a:lnSpc>
              <a:spcBef>
                <a:spcPts val="0"/>
              </a:spcBef>
            </a:pPr>
            <a:r>
              <a:rPr lang="pt-BR" sz="1800" dirty="0"/>
              <a:t>VI - não conter manifesta </a:t>
            </a:r>
            <a:r>
              <a:rPr lang="pt-BR" sz="1800" b="1" dirty="0"/>
              <a:t>ofensa à ordem pública</a:t>
            </a:r>
            <a:r>
              <a:rPr lang="pt-BR" sz="1800" dirty="0" smtClean="0"/>
              <a:t>. [...]</a:t>
            </a:r>
            <a:endParaRPr lang="pt-BR" sz="1800" dirty="0"/>
          </a:p>
          <a:p>
            <a:pPr algn="just">
              <a:lnSpc>
                <a:spcPct val="150000"/>
              </a:lnSpc>
              <a:spcBef>
                <a:spcPts val="0"/>
              </a:spcBef>
            </a:pPr>
            <a:endParaRPr lang="pt-BR" sz="1800" dirty="0"/>
          </a:p>
          <a:p>
            <a:pPr algn="just">
              <a:lnSpc>
                <a:spcPct val="150000"/>
              </a:lnSpc>
              <a:spcBef>
                <a:spcPts val="0"/>
              </a:spcBef>
            </a:pPr>
            <a:r>
              <a:rPr lang="pt-BR" sz="1800" dirty="0" smtClean="0"/>
              <a:t>Art</a:t>
            </a:r>
            <a:r>
              <a:rPr lang="pt-BR" sz="1800" dirty="0"/>
              <a:t>. </a:t>
            </a:r>
            <a:r>
              <a:rPr lang="pt-BR" sz="1800" dirty="0" smtClean="0"/>
              <a:t>15 da LINDB:</a:t>
            </a:r>
            <a:r>
              <a:rPr lang="pt-BR" sz="1800" dirty="0"/>
              <a:t> </a:t>
            </a:r>
            <a:r>
              <a:rPr lang="pt-BR" sz="1800" dirty="0" smtClean="0"/>
              <a:t>Será </a:t>
            </a:r>
            <a:r>
              <a:rPr lang="pt-BR" sz="1800" dirty="0"/>
              <a:t>executada no Brasil a sentença proferida no estrangeiro, que reúna os seguintes </a:t>
            </a:r>
            <a:r>
              <a:rPr lang="pt-BR" sz="1800" b="1" dirty="0"/>
              <a:t>requisitos</a:t>
            </a:r>
            <a:r>
              <a:rPr lang="pt-BR" sz="1800" dirty="0"/>
              <a:t>: a) haver sido proferida por </a:t>
            </a:r>
            <a:r>
              <a:rPr lang="pt-BR" sz="1800" b="1" dirty="0"/>
              <a:t>juiz competente</a:t>
            </a:r>
            <a:r>
              <a:rPr lang="pt-BR" sz="1800" dirty="0"/>
              <a:t>; </a:t>
            </a:r>
            <a:r>
              <a:rPr lang="pt-BR" sz="1800" i="1" dirty="0"/>
              <a:t>b) </a:t>
            </a:r>
            <a:r>
              <a:rPr lang="pt-BR" sz="1800" dirty="0"/>
              <a:t>terem sido os partes </a:t>
            </a:r>
            <a:r>
              <a:rPr lang="pt-BR" sz="1800" b="1" dirty="0"/>
              <a:t>citadas ou haver-se legalmente verificado a</a:t>
            </a:r>
            <a:r>
              <a:rPr lang="pt-BR" sz="1800" b="1" dirty="0" smtClean="0"/>
              <a:t> </a:t>
            </a:r>
            <a:r>
              <a:rPr lang="pt-BR" sz="1800" b="1" dirty="0"/>
              <a:t>revelia</a:t>
            </a:r>
            <a:r>
              <a:rPr lang="pt-BR" sz="1800" dirty="0"/>
              <a:t>; c) ter </a:t>
            </a:r>
            <a:r>
              <a:rPr lang="pt-BR" sz="1800" b="1" dirty="0"/>
              <a:t>passado em julgado</a:t>
            </a:r>
            <a:r>
              <a:rPr lang="pt-BR" sz="1800" dirty="0"/>
              <a:t> e estar revestida das formalidades necessárias para a execução no lugar em que foi proferida; d) estar traduzida por </a:t>
            </a:r>
            <a:r>
              <a:rPr lang="pt-BR" sz="1800" b="1" dirty="0"/>
              <a:t>intérprete autorizado</a:t>
            </a:r>
            <a:r>
              <a:rPr lang="pt-BR" sz="1800" dirty="0"/>
              <a:t>; e) ter sido </a:t>
            </a:r>
            <a:r>
              <a:rPr lang="pt-BR" sz="1800" b="1" dirty="0"/>
              <a:t>homologada</a:t>
            </a:r>
            <a:r>
              <a:rPr lang="pt-BR" sz="1800" dirty="0"/>
              <a:t> pelo </a:t>
            </a:r>
            <a:r>
              <a:rPr lang="pt-BR" sz="1800" strike="sngStrike" dirty="0"/>
              <a:t>Supremo Tribunal Federal</a:t>
            </a:r>
            <a:r>
              <a:rPr lang="pt-BR" sz="1800" dirty="0"/>
              <a:t>. </a:t>
            </a:r>
            <a:r>
              <a:rPr lang="pt-BR" sz="1800" dirty="0">
                <a:sym typeface="Wingdings"/>
              </a:rPr>
              <a:t></a:t>
            </a:r>
            <a:r>
              <a:rPr lang="pt-BR" sz="1800" dirty="0"/>
              <a:t> Art. </a:t>
            </a:r>
            <a:r>
              <a:rPr lang="pt-BR" sz="1800" dirty="0" smtClean="0"/>
              <a:t>105, CF. </a:t>
            </a:r>
            <a:r>
              <a:rPr lang="pt-BR" sz="1800" dirty="0"/>
              <a:t>Compete ao </a:t>
            </a:r>
            <a:r>
              <a:rPr lang="pt-BR" sz="1800" b="1" dirty="0"/>
              <a:t>Superior Tribunal de Justiça</a:t>
            </a:r>
            <a:r>
              <a:rPr lang="pt-BR" sz="1800" dirty="0"/>
              <a:t>: I - processar e julgar, originariamente: [...] i) a </a:t>
            </a:r>
            <a:r>
              <a:rPr lang="pt-BR" sz="1800" b="1" dirty="0"/>
              <a:t>homologação de sentenças estrangeiras</a:t>
            </a:r>
            <a:r>
              <a:rPr lang="pt-BR" sz="1800" dirty="0"/>
              <a:t> e a </a:t>
            </a:r>
            <a:r>
              <a:rPr lang="pt-BR" sz="1800" b="1" dirty="0"/>
              <a:t>concessão de </a:t>
            </a:r>
            <a:r>
              <a:rPr lang="pt-BR" sz="1800" b="1" dirty="0" err="1"/>
              <a:t>exequatur</a:t>
            </a:r>
            <a:r>
              <a:rPr lang="pt-BR" sz="1800" b="1" dirty="0"/>
              <a:t> às cartas rogatórias</a:t>
            </a:r>
            <a:r>
              <a:rPr lang="pt-BR" sz="1800" dirty="0"/>
              <a:t> (EC 45/04</a:t>
            </a:r>
            <a:r>
              <a:rPr lang="pt-BR" sz="1800" dirty="0" smtClean="0"/>
              <a:t>).</a:t>
            </a:r>
            <a:endParaRPr lang="pt-BR" sz="1800" dirty="0"/>
          </a:p>
        </p:txBody>
      </p:sp>
    </p:spTree>
    <p:extLst>
      <p:ext uri="{BB962C8B-B14F-4D97-AF65-F5344CB8AC3E}">
        <p14:creationId xmlns:p14="http://schemas.microsoft.com/office/powerpoint/2010/main" val="1628562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143184"/>
            <a:ext cx="11578441" cy="6714816"/>
          </a:xfrm>
        </p:spPr>
        <p:txBody>
          <a:bodyPr>
            <a:noAutofit/>
          </a:bodyPr>
          <a:lstStyle/>
          <a:p>
            <a:pPr algn="just">
              <a:lnSpc>
                <a:spcPct val="150000"/>
              </a:lnSpc>
              <a:spcBef>
                <a:spcPts val="0"/>
              </a:spcBef>
            </a:pPr>
            <a:r>
              <a:rPr lang="pt-BR" sz="1800" dirty="0" smtClean="0"/>
              <a:t>Art</a:t>
            </a:r>
            <a:r>
              <a:rPr lang="pt-BR" sz="1800" dirty="0"/>
              <a:t>. </a:t>
            </a:r>
            <a:r>
              <a:rPr lang="pt-BR" sz="1800" dirty="0" smtClean="0"/>
              <a:t>17 da LINDB:</a:t>
            </a:r>
            <a:r>
              <a:rPr lang="pt-BR" sz="1800" dirty="0"/>
              <a:t>  As leis, atos e sentenças de outro país, bem como quaisquer declarações de vontade, não terão eficácia no Brasil, quando ofenderem a </a:t>
            </a:r>
            <a:r>
              <a:rPr lang="pt-BR" sz="1800" b="1" dirty="0"/>
              <a:t>soberania nacional, a ordem pública e os bons </a:t>
            </a:r>
            <a:r>
              <a:rPr lang="pt-BR" sz="1800" b="1" dirty="0" smtClean="0"/>
              <a:t>costumes</a:t>
            </a:r>
            <a:r>
              <a:rPr lang="pt-BR" sz="1800" dirty="0" smtClean="0"/>
              <a:t>.</a:t>
            </a:r>
          </a:p>
          <a:p>
            <a:pPr algn="just">
              <a:lnSpc>
                <a:spcPct val="150000"/>
              </a:lnSpc>
              <a:spcBef>
                <a:spcPts val="0"/>
              </a:spcBef>
            </a:pPr>
            <a:endParaRPr lang="pt-BR" sz="1800" dirty="0"/>
          </a:p>
          <a:p>
            <a:pPr algn="just">
              <a:lnSpc>
                <a:spcPct val="150000"/>
              </a:lnSpc>
              <a:spcBef>
                <a:spcPts val="0"/>
              </a:spcBef>
            </a:pPr>
            <a:r>
              <a:rPr lang="pt-BR" sz="1800" dirty="0" smtClean="0"/>
              <a:t>Art</a:t>
            </a:r>
            <a:r>
              <a:rPr lang="pt-BR" sz="1800" dirty="0"/>
              <a:t>. 964. Não será homologada a decisão estrangeira na hipótese de </a:t>
            </a:r>
            <a:r>
              <a:rPr lang="pt-BR" sz="1800" b="1" dirty="0"/>
              <a:t>competência exclusiva da autoridade judiciária brasileira</a:t>
            </a:r>
            <a:r>
              <a:rPr lang="pt-BR" sz="1800" b="1" dirty="0" smtClean="0"/>
              <a:t>. </a:t>
            </a:r>
            <a:r>
              <a:rPr lang="pt-BR" sz="1800" b="1" u="sng" dirty="0" smtClean="0"/>
              <a:t>-&gt; art. 23 do CPC (imóveis no BR)</a:t>
            </a:r>
            <a:r>
              <a:rPr lang="pt-BR" sz="1800" b="1" u="sng" dirty="0"/>
              <a:t> </a:t>
            </a:r>
            <a:r>
              <a:rPr lang="pt-BR" sz="1800" dirty="0" smtClean="0"/>
              <a:t>Parágrafo </a:t>
            </a:r>
            <a:r>
              <a:rPr lang="pt-BR" sz="1800" dirty="0"/>
              <a:t>único. O dispositivo também se aplica à concessão do </a:t>
            </a:r>
            <a:r>
              <a:rPr lang="pt-BR" sz="1800" dirty="0" err="1"/>
              <a:t>exequatur</a:t>
            </a:r>
            <a:r>
              <a:rPr lang="pt-BR" sz="1800" dirty="0"/>
              <a:t> à carta rogatória</a:t>
            </a:r>
            <a:r>
              <a:rPr lang="pt-BR" sz="1800" dirty="0" smtClean="0"/>
              <a:t>.</a:t>
            </a:r>
          </a:p>
          <a:p>
            <a:pPr algn="just">
              <a:lnSpc>
                <a:spcPct val="150000"/>
              </a:lnSpc>
              <a:spcBef>
                <a:spcPts val="0"/>
              </a:spcBef>
            </a:pPr>
            <a:r>
              <a:rPr lang="pt-BR" sz="1800" dirty="0" smtClean="0"/>
              <a:t>Art</a:t>
            </a:r>
            <a:r>
              <a:rPr lang="pt-BR" sz="1800" dirty="0"/>
              <a:t>. 965. O cumprimento de decisão estrangeira far-se-á perante o </a:t>
            </a:r>
            <a:r>
              <a:rPr lang="pt-BR" sz="1800" b="1" dirty="0"/>
              <a:t>juízo federal competente</a:t>
            </a:r>
            <a:r>
              <a:rPr lang="pt-BR" sz="1800" dirty="0"/>
              <a:t>, a requerimento da parte, conforme as normas estabelecidas para o cumprimento de decisão </a:t>
            </a:r>
            <a:r>
              <a:rPr lang="pt-BR" sz="1800" dirty="0" smtClean="0"/>
              <a:t>nacional. Parágrafo </a:t>
            </a:r>
            <a:r>
              <a:rPr lang="pt-BR" sz="1800" dirty="0"/>
              <a:t>único. O pedido de execução deverá ser instruído com cópia autenticada da decisão homologatória ou do </a:t>
            </a:r>
            <a:r>
              <a:rPr lang="pt-BR" sz="1800" dirty="0" err="1"/>
              <a:t>exequatur</a:t>
            </a:r>
            <a:r>
              <a:rPr lang="pt-BR" sz="1800" dirty="0"/>
              <a:t>, conforme o caso</a:t>
            </a:r>
            <a:r>
              <a:rPr lang="pt-BR" sz="1800" dirty="0" smtClean="0"/>
              <a:t>.</a:t>
            </a:r>
          </a:p>
          <a:p>
            <a:pPr algn="just">
              <a:lnSpc>
                <a:spcPct val="150000"/>
              </a:lnSpc>
              <a:spcBef>
                <a:spcPts val="0"/>
              </a:spcBef>
            </a:pPr>
            <a:r>
              <a:rPr lang="pt-BR" sz="1800" dirty="0" smtClean="0"/>
              <a:t>Art. 109, inc. X, CF: Aos juízes federais compete processar e julgar: [...] </a:t>
            </a:r>
            <a:r>
              <a:rPr lang="pt-BR" sz="1800" dirty="0"/>
              <a:t>X </a:t>
            </a:r>
            <a:r>
              <a:rPr lang="pt-BR" sz="1800" dirty="0" smtClean="0"/>
              <a:t>– [...] </a:t>
            </a:r>
            <a:r>
              <a:rPr lang="pt-BR" sz="1800" dirty="0"/>
              <a:t>a execução de carta rogatória, após o </a:t>
            </a:r>
            <a:r>
              <a:rPr lang="pt-BR" sz="1800" dirty="0" err="1" smtClean="0"/>
              <a:t>exequatur</a:t>
            </a:r>
            <a:r>
              <a:rPr lang="pt-BR" sz="1800" dirty="0" smtClean="0"/>
              <a:t>, </a:t>
            </a:r>
            <a:r>
              <a:rPr lang="pt-BR" sz="1800" dirty="0"/>
              <a:t>e de sentença estrangeira, após a homologação, </a:t>
            </a:r>
            <a:r>
              <a:rPr lang="pt-BR" sz="1800" dirty="0" smtClean="0"/>
              <a:t>[...].</a:t>
            </a:r>
          </a:p>
          <a:p>
            <a:pPr algn="just">
              <a:lnSpc>
                <a:spcPct val="150000"/>
              </a:lnSpc>
              <a:spcBef>
                <a:spcPts val="0"/>
              </a:spcBef>
            </a:pPr>
            <a:endParaRPr lang="pt-BR" sz="1800" dirty="0" smtClean="0"/>
          </a:p>
          <a:p>
            <a:pPr algn="just">
              <a:lnSpc>
                <a:spcPct val="150000"/>
              </a:lnSpc>
              <a:spcBef>
                <a:spcPts val="0"/>
              </a:spcBef>
            </a:pPr>
            <a:r>
              <a:rPr lang="pt-BR" sz="1800" dirty="0"/>
              <a:t>* </a:t>
            </a:r>
            <a:r>
              <a:rPr lang="pt-BR" sz="1800" b="1" dirty="0"/>
              <a:t>Cumprimento de sentença</a:t>
            </a:r>
            <a:r>
              <a:rPr lang="pt-BR" sz="1800" dirty="0"/>
              <a:t> estrangeira homologada pelo STJ: art. 515, inc. VIII: São </a:t>
            </a:r>
            <a:r>
              <a:rPr lang="pt-BR" sz="1800" b="1" dirty="0"/>
              <a:t>títulos executivos judiciais</a:t>
            </a:r>
            <a:r>
              <a:rPr lang="pt-BR" sz="1800" dirty="0"/>
              <a:t>, cujo cumprimento dar-se-á de acordo com os artigos previstos neste Título: [...] VIII - a sentença estrangeira homologada pelo Superior Tribunal de Justiça; IX - a decisão interlocutória estrangeira, após a concessão do </a:t>
            </a:r>
            <a:r>
              <a:rPr lang="pt-BR" sz="1800" dirty="0" err="1"/>
              <a:t>exequatur</a:t>
            </a:r>
            <a:r>
              <a:rPr lang="pt-BR" sz="1800" dirty="0"/>
              <a:t> à carta rogatória pelo Superior Tribunal de </a:t>
            </a:r>
            <a:r>
              <a:rPr lang="pt-BR" sz="1800" dirty="0" smtClean="0"/>
              <a:t>Justiça</a:t>
            </a:r>
            <a:r>
              <a:rPr lang="pt-BR" sz="1800" dirty="0"/>
              <a:t>.</a:t>
            </a:r>
            <a:endParaRPr lang="pt-BR" sz="1800" dirty="0" smtClean="0"/>
          </a:p>
          <a:p>
            <a:pPr algn="just"/>
            <a:endParaRPr lang="pt-BR" sz="1800" dirty="0" smtClean="0"/>
          </a:p>
          <a:p>
            <a:pPr algn="just"/>
            <a:endParaRPr lang="pt-BR" sz="1800" dirty="0"/>
          </a:p>
        </p:txBody>
      </p:sp>
    </p:spTree>
    <p:extLst>
      <p:ext uri="{BB962C8B-B14F-4D97-AF65-F5344CB8AC3E}">
        <p14:creationId xmlns:p14="http://schemas.microsoft.com/office/powerpoint/2010/main" val="34742726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143184"/>
            <a:ext cx="11578441" cy="6714816"/>
          </a:xfrm>
        </p:spPr>
        <p:txBody>
          <a:bodyPr>
            <a:noAutofit/>
          </a:bodyPr>
          <a:lstStyle/>
          <a:p>
            <a:pPr algn="just">
              <a:lnSpc>
                <a:spcPct val="100000"/>
              </a:lnSpc>
              <a:spcBef>
                <a:spcPts val="0"/>
              </a:spcBef>
            </a:pPr>
            <a:r>
              <a:rPr lang="pt-BR" sz="1800" b="1" dirty="0" smtClean="0"/>
              <a:t>(TRF2, IBFC, 2018) </a:t>
            </a:r>
            <a:r>
              <a:rPr lang="pt-BR" sz="1800" dirty="0"/>
              <a:t>Para a homologação de laudo arbitral proferido no exterior, envolvendo réu domiciliado no Brasil</a:t>
            </a:r>
            <a:r>
              <a:rPr lang="pt-BR" sz="1800" dirty="0" smtClean="0"/>
              <a:t>:</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smtClean="0"/>
              <a:t>A) </a:t>
            </a:r>
            <a:r>
              <a:rPr lang="pt-BR" sz="1800" dirty="0" smtClean="0"/>
              <a:t>A </a:t>
            </a:r>
            <a:r>
              <a:rPr lang="pt-BR" sz="1800" dirty="0"/>
              <a:t>citação para o procedimento </a:t>
            </a:r>
            <a:r>
              <a:rPr lang="pt-BR" sz="1800" dirty="0" smtClean="0"/>
              <a:t>arbitral </a:t>
            </a:r>
            <a:r>
              <a:rPr lang="pt-BR" sz="1800" dirty="0"/>
              <a:t>deve ter sido feita pela via de carta rogatória citatória.</a:t>
            </a:r>
          </a:p>
          <a:p>
            <a:pPr algn="just">
              <a:lnSpc>
                <a:spcPct val="100000"/>
              </a:lnSpc>
              <a:spcBef>
                <a:spcPts val="0"/>
              </a:spcBef>
            </a:pPr>
            <a:r>
              <a:rPr lang="pt-BR" sz="1800" b="1" cap="all" dirty="0" smtClean="0"/>
              <a:t>B) </a:t>
            </a:r>
            <a:r>
              <a:rPr lang="pt-BR" sz="1800" dirty="0" smtClean="0"/>
              <a:t>A </a:t>
            </a:r>
            <a:r>
              <a:rPr lang="pt-BR" sz="1800" dirty="0"/>
              <a:t>citação para o procedimento </a:t>
            </a:r>
            <a:r>
              <a:rPr lang="pt-BR" sz="1800" dirty="0" smtClean="0"/>
              <a:t>arbitral </a:t>
            </a:r>
            <a:r>
              <a:rPr lang="pt-BR" sz="1800" dirty="0"/>
              <a:t>pode ter sido feita pela via postal, com prova inequívoca de recebimento.</a:t>
            </a:r>
          </a:p>
          <a:p>
            <a:pPr algn="just">
              <a:lnSpc>
                <a:spcPct val="100000"/>
              </a:lnSpc>
              <a:spcBef>
                <a:spcPts val="0"/>
              </a:spcBef>
            </a:pPr>
            <a:r>
              <a:rPr lang="pt-BR" sz="1800" b="1" cap="all" dirty="0" smtClean="0"/>
              <a:t>C) </a:t>
            </a:r>
            <a:r>
              <a:rPr lang="pt-BR" sz="1800" dirty="0" smtClean="0"/>
              <a:t>A </a:t>
            </a:r>
            <a:r>
              <a:rPr lang="pt-BR" sz="1800" dirty="0"/>
              <a:t>citação para o procedimento </a:t>
            </a:r>
            <a:r>
              <a:rPr lang="pt-BR" sz="1800" dirty="0" smtClean="0"/>
              <a:t>arbitral </a:t>
            </a:r>
            <a:r>
              <a:rPr lang="pt-BR" sz="1800" dirty="0"/>
              <a:t>é presumida pelo comparecimento do réu ao procedimento de </a:t>
            </a:r>
            <a:r>
              <a:rPr lang="pt-BR" sz="1800" i="1" dirty="0" err="1"/>
              <a:t>exequatur</a:t>
            </a:r>
            <a:r>
              <a:rPr lang="pt-BR" sz="1800" dirty="0"/>
              <a:t>.</a:t>
            </a:r>
          </a:p>
          <a:p>
            <a:pPr algn="just">
              <a:lnSpc>
                <a:spcPct val="100000"/>
              </a:lnSpc>
              <a:spcBef>
                <a:spcPts val="0"/>
              </a:spcBef>
            </a:pPr>
            <a:r>
              <a:rPr lang="pt-BR" sz="1800" b="1" cap="all" dirty="0" smtClean="0"/>
              <a:t>D) </a:t>
            </a:r>
            <a:r>
              <a:rPr lang="pt-BR" sz="1800" dirty="0" smtClean="0"/>
              <a:t>A </a:t>
            </a:r>
            <a:r>
              <a:rPr lang="pt-BR" sz="1800" dirty="0"/>
              <a:t>citação para o procedimento </a:t>
            </a:r>
            <a:r>
              <a:rPr lang="pt-BR" sz="1800" dirty="0" smtClean="0"/>
              <a:t>arbitral </a:t>
            </a:r>
            <a:r>
              <a:rPr lang="pt-BR" sz="1800" dirty="0"/>
              <a:t>deve ter observado a legislação aplicável ao mérito da arbitragem.</a:t>
            </a:r>
          </a:p>
          <a:p>
            <a:pPr algn="just">
              <a:lnSpc>
                <a:spcPct val="100000"/>
              </a:lnSpc>
              <a:spcBef>
                <a:spcPts val="0"/>
              </a:spcBef>
            </a:pPr>
            <a:r>
              <a:rPr lang="pt-BR" sz="1800" b="1" cap="all" dirty="0" smtClean="0"/>
              <a:t>E) </a:t>
            </a:r>
            <a:r>
              <a:rPr lang="pt-BR" sz="1800" dirty="0" smtClean="0"/>
              <a:t>A </a:t>
            </a:r>
            <a:r>
              <a:rPr lang="pt-BR" sz="1800" dirty="0"/>
              <a:t>citação para o procedimento </a:t>
            </a:r>
            <a:r>
              <a:rPr lang="pt-BR" sz="1800" dirty="0" smtClean="0"/>
              <a:t>arbitral </a:t>
            </a:r>
            <a:r>
              <a:rPr lang="pt-BR" sz="1800" dirty="0"/>
              <a:t>deve ter sido feita por edital</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dirty="0" smtClean="0"/>
              <a:t>(TRF2</a:t>
            </a:r>
            <a:r>
              <a:rPr lang="pt-BR" sz="1800" b="1" dirty="0"/>
              <a:t>, 2017) </a:t>
            </a:r>
            <a:r>
              <a:rPr lang="pt-BR" sz="1800" dirty="0"/>
              <a:t>Analise as assertivas e, depois, assinale a opção correta</a:t>
            </a:r>
            <a:r>
              <a:rPr lang="pt-BR" sz="1800" dirty="0" smtClean="0"/>
              <a:t>:</a:t>
            </a:r>
          </a:p>
          <a:p>
            <a:pPr algn="just">
              <a:lnSpc>
                <a:spcPct val="100000"/>
              </a:lnSpc>
              <a:spcBef>
                <a:spcPts val="0"/>
              </a:spcBef>
            </a:pPr>
            <a:r>
              <a:rPr lang="pt-BR" sz="1800" dirty="0" smtClean="0"/>
              <a:t> </a:t>
            </a:r>
            <a:r>
              <a:rPr lang="pt-BR" sz="1800" dirty="0"/>
              <a:t/>
            </a:r>
            <a:br>
              <a:rPr lang="pt-BR" sz="1800" dirty="0"/>
            </a:br>
            <a:r>
              <a:rPr lang="pt-BR" sz="1800" dirty="0"/>
              <a:t>I- Decisão de urgência, proferida pelo juiz estrangeiro antes da sentença, poderá ser executada no Brasil por meio de carta rogatória. </a:t>
            </a:r>
            <a:r>
              <a:rPr lang="pt-BR" sz="1800" dirty="0" smtClean="0"/>
              <a:t>II- </a:t>
            </a:r>
            <a:r>
              <a:rPr lang="pt-BR" sz="1800" dirty="0"/>
              <a:t>Ainda que o litígio envolva apenas pessoas de direito privado e interesses privados, a carta rogatória deve ser cumprida por juiz </a:t>
            </a:r>
            <a:r>
              <a:rPr lang="pt-BR" sz="1800" dirty="0" smtClean="0"/>
              <a:t>federal. III- </a:t>
            </a:r>
            <a:r>
              <a:rPr lang="pt-BR" sz="1800" dirty="0"/>
              <a:t>Mesmo quando a matéria envolva tema de competência exclusiva da jurisdição nacional, é juridicamente viável a concessão de </a:t>
            </a:r>
            <a:r>
              <a:rPr lang="pt-BR" sz="1800" i="1" dirty="0" err="1" smtClean="0"/>
              <a:t>exequatur</a:t>
            </a:r>
            <a:r>
              <a:rPr lang="pt-BR" sz="1800" dirty="0"/>
              <a:t> à carta rogatória estrangeira, que não vincula posterior homologação da sentença a ser proferida</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Apenas </a:t>
            </a:r>
            <a:r>
              <a:rPr lang="pt-BR" sz="1800" dirty="0"/>
              <a:t>a assertiva I é falsa.</a:t>
            </a:r>
          </a:p>
          <a:p>
            <a:pPr algn="just">
              <a:lnSpc>
                <a:spcPct val="100000"/>
              </a:lnSpc>
              <a:spcBef>
                <a:spcPts val="0"/>
              </a:spcBef>
            </a:pPr>
            <a:r>
              <a:rPr lang="pt-BR" sz="1800" b="1" cap="all" dirty="0" smtClean="0"/>
              <a:t>B) </a:t>
            </a:r>
            <a:r>
              <a:rPr lang="pt-BR" sz="1800" dirty="0" smtClean="0"/>
              <a:t>Apenas </a:t>
            </a:r>
            <a:r>
              <a:rPr lang="pt-BR" sz="1800" dirty="0"/>
              <a:t>a assertiva II é falsa.</a:t>
            </a:r>
          </a:p>
          <a:p>
            <a:pPr algn="just">
              <a:lnSpc>
                <a:spcPct val="100000"/>
              </a:lnSpc>
              <a:spcBef>
                <a:spcPts val="0"/>
              </a:spcBef>
            </a:pPr>
            <a:r>
              <a:rPr lang="pt-BR" sz="1800" b="1" cap="all" dirty="0" smtClean="0"/>
              <a:t>C) </a:t>
            </a:r>
            <a:r>
              <a:rPr lang="pt-BR" sz="1800" dirty="0" smtClean="0"/>
              <a:t>Apenas </a:t>
            </a:r>
            <a:r>
              <a:rPr lang="pt-BR" sz="1800" dirty="0"/>
              <a:t>a assertiva III é falsa.</a:t>
            </a:r>
          </a:p>
          <a:p>
            <a:pPr algn="just">
              <a:lnSpc>
                <a:spcPct val="100000"/>
              </a:lnSpc>
              <a:spcBef>
                <a:spcPts val="0"/>
              </a:spcBef>
            </a:pPr>
            <a:r>
              <a:rPr lang="pt-BR" sz="1800" b="1" cap="all" dirty="0" smtClean="0"/>
              <a:t>D) </a:t>
            </a:r>
            <a:r>
              <a:rPr lang="pt-BR" sz="1800" dirty="0" smtClean="0"/>
              <a:t>Todas </a:t>
            </a:r>
            <a:r>
              <a:rPr lang="pt-BR" sz="1800" dirty="0"/>
              <a:t>as assertivas são falsas.</a:t>
            </a:r>
          </a:p>
          <a:p>
            <a:pPr algn="just">
              <a:lnSpc>
                <a:spcPct val="100000"/>
              </a:lnSpc>
              <a:spcBef>
                <a:spcPts val="0"/>
              </a:spcBef>
            </a:pPr>
            <a:r>
              <a:rPr lang="pt-BR" sz="1800" b="1" cap="all" dirty="0" smtClean="0"/>
              <a:t>E) </a:t>
            </a:r>
            <a:r>
              <a:rPr lang="pt-BR" sz="1800" dirty="0" smtClean="0"/>
              <a:t>Todas </a:t>
            </a:r>
            <a:r>
              <a:rPr lang="pt-BR" sz="1800" dirty="0"/>
              <a:t>as assertivas estão corretas</a:t>
            </a:r>
            <a:r>
              <a:rPr lang="pt-BR" sz="1800" dirty="0" smtClean="0"/>
              <a:t>.</a:t>
            </a:r>
            <a:endParaRPr lang="pt-BR" sz="1800" dirty="0"/>
          </a:p>
        </p:txBody>
      </p:sp>
    </p:spTree>
    <p:extLst>
      <p:ext uri="{BB962C8B-B14F-4D97-AF65-F5344CB8AC3E}">
        <p14:creationId xmlns:p14="http://schemas.microsoft.com/office/powerpoint/2010/main" val="16632431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smtClean="0"/>
              <a:t>7. DA AÇÃO RESCISÓRIA</a:t>
            </a:r>
          </a:p>
          <a:p>
            <a:pPr>
              <a:lnSpc>
                <a:spcPct val="150000"/>
              </a:lnSpc>
              <a:spcBef>
                <a:spcPts val="0"/>
              </a:spcBef>
            </a:pPr>
            <a:endParaRPr lang="pt-BR" sz="1800" dirty="0"/>
          </a:p>
          <a:p>
            <a:pPr algn="just">
              <a:lnSpc>
                <a:spcPct val="150000"/>
              </a:lnSpc>
              <a:spcBef>
                <a:spcPts val="0"/>
              </a:spcBef>
            </a:pPr>
            <a:r>
              <a:rPr lang="pt-BR" sz="1800" dirty="0" smtClean="0"/>
              <a:t>Art</a:t>
            </a:r>
            <a:r>
              <a:rPr lang="pt-BR" sz="1800" dirty="0"/>
              <a:t>. 966. A </a:t>
            </a:r>
            <a:r>
              <a:rPr lang="pt-BR" sz="1800" b="1" dirty="0"/>
              <a:t>decisão de mérito</a:t>
            </a:r>
            <a:r>
              <a:rPr lang="pt-BR" sz="1800" dirty="0"/>
              <a:t>, </a:t>
            </a:r>
            <a:r>
              <a:rPr lang="pt-BR" sz="1800" b="1" dirty="0"/>
              <a:t>transitada em julgado</a:t>
            </a:r>
            <a:r>
              <a:rPr lang="pt-BR" sz="1800" dirty="0"/>
              <a:t>, pode ser rescindida quando</a:t>
            </a:r>
            <a:r>
              <a:rPr lang="pt-BR" sz="1800" dirty="0" smtClean="0"/>
              <a:t>: (-&gt; DESCONSTITUIR DECISÃO JUDICIAL QUE TENHA GERADO COISA JULGADA MATERIAL)</a:t>
            </a:r>
            <a:endParaRPr lang="pt-BR" sz="1800" dirty="0"/>
          </a:p>
          <a:p>
            <a:pPr algn="just">
              <a:lnSpc>
                <a:spcPct val="150000"/>
              </a:lnSpc>
              <a:spcBef>
                <a:spcPts val="0"/>
              </a:spcBef>
            </a:pPr>
            <a:r>
              <a:rPr lang="pt-BR" sz="1800" dirty="0"/>
              <a:t>I - se verificar que foi proferida por força de </a:t>
            </a:r>
            <a:r>
              <a:rPr lang="pt-BR" sz="1800" b="1" dirty="0"/>
              <a:t>prevaricação, concussão ou corrupção do juiz</a:t>
            </a:r>
            <a:r>
              <a:rPr lang="pt-BR" sz="1800" dirty="0"/>
              <a:t>;</a:t>
            </a:r>
          </a:p>
          <a:p>
            <a:pPr algn="just">
              <a:lnSpc>
                <a:spcPct val="150000"/>
              </a:lnSpc>
              <a:spcBef>
                <a:spcPts val="0"/>
              </a:spcBef>
            </a:pPr>
            <a:r>
              <a:rPr lang="pt-BR" sz="1800" dirty="0"/>
              <a:t>II - for proferida por </a:t>
            </a:r>
            <a:r>
              <a:rPr lang="pt-BR" sz="1800" b="1" dirty="0"/>
              <a:t>juiz impedido ou por juízo absolutamente incompetente</a:t>
            </a:r>
            <a:r>
              <a:rPr lang="pt-BR" sz="1800" dirty="0"/>
              <a:t>;</a:t>
            </a:r>
          </a:p>
          <a:p>
            <a:pPr algn="just">
              <a:lnSpc>
                <a:spcPct val="150000"/>
              </a:lnSpc>
              <a:spcBef>
                <a:spcPts val="0"/>
              </a:spcBef>
            </a:pPr>
            <a:r>
              <a:rPr lang="pt-BR" sz="1800" dirty="0"/>
              <a:t>III - resultar de </a:t>
            </a:r>
            <a:r>
              <a:rPr lang="pt-BR" sz="1800" b="1" dirty="0"/>
              <a:t>dolo ou coação da parte vencedora em detrimento da parte vencida</a:t>
            </a:r>
            <a:r>
              <a:rPr lang="pt-BR" sz="1800" dirty="0"/>
              <a:t> ou, ainda, de </a:t>
            </a:r>
            <a:r>
              <a:rPr lang="pt-BR" sz="1800" b="1" dirty="0"/>
              <a:t>simulação ou colusão entre as partes, a fim de fraudar a lei</a:t>
            </a:r>
            <a:r>
              <a:rPr lang="pt-BR" sz="1800" dirty="0"/>
              <a:t>;</a:t>
            </a:r>
          </a:p>
          <a:p>
            <a:pPr algn="just">
              <a:lnSpc>
                <a:spcPct val="150000"/>
              </a:lnSpc>
              <a:spcBef>
                <a:spcPts val="0"/>
              </a:spcBef>
            </a:pPr>
            <a:r>
              <a:rPr lang="pt-BR" sz="1800" dirty="0"/>
              <a:t>IV - ofender a </a:t>
            </a:r>
            <a:r>
              <a:rPr lang="pt-BR" sz="1800" b="1" dirty="0"/>
              <a:t>coisa julgada</a:t>
            </a:r>
            <a:r>
              <a:rPr lang="pt-BR" sz="1800" dirty="0"/>
              <a:t>;</a:t>
            </a:r>
          </a:p>
          <a:p>
            <a:pPr algn="just">
              <a:lnSpc>
                <a:spcPct val="150000"/>
              </a:lnSpc>
              <a:spcBef>
                <a:spcPts val="0"/>
              </a:spcBef>
            </a:pPr>
            <a:r>
              <a:rPr lang="pt-BR" sz="1800" dirty="0"/>
              <a:t>V - violar manifestamente </a:t>
            </a:r>
            <a:r>
              <a:rPr lang="pt-BR" sz="1800" b="1" dirty="0"/>
              <a:t>norma jurídica</a:t>
            </a:r>
            <a:r>
              <a:rPr lang="pt-BR" sz="1800" dirty="0"/>
              <a:t>;</a:t>
            </a:r>
          </a:p>
          <a:p>
            <a:pPr algn="just">
              <a:lnSpc>
                <a:spcPct val="150000"/>
              </a:lnSpc>
              <a:spcBef>
                <a:spcPts val="0"/>
              </a:spcBef>
            </a:pPr>
            <a:r>
              <a:rPr lang="pt-BR" sz="1800" dirty="0"/>
              <a:t>VI - for fundada em prova cuja </a:t>
            </a:r>
            <a:r>
              <a:rPr lang="pt-BR" sz="1800" b="1" dirty="0"/>
              <a:t>falsidade</a:t>
            </a:r>
            <a:r>
              <a:rPr lang="pt-BR" sz="1800" dirty="0"/>
              <a:t> tenha sido apurada em processo criminal ou venha a ser demonstrada na própria ação rescisória;</a:t>
            </a:r>
          </a:p>
          <a:p>
            <a:pPr algn="just">
              <a:lnSpc>
                <a:spcPct val="150000"/>
              </a:lnSpc>
              <a:spcBef>
                <a:spcPts val="0"/>
              </a:spcBef>
            </a:pPr>
            <a:r>
              <a:rPr lang="pt-BR" sz="1800" dirty="0"/>
              <a:t>VII - obtiver o autor, posteriormente ao trânsito em julgado, </a:t>
            </a:r>
            <a:r>
              <a:rPr lang="pt-BR" sz="1800" b="1" dirty="0"/>
              <a:t>prova nova</a:t>
            </a:r>
            <a:r>
              <a:rPr lang="pt-BR" sz="1800" dirty="0"/>
              <a:t> cuja existência ignorava ou de que não pôde fazer uso, capaz, </a:t>
            </a:r>
            <a:r>
              <a:rPr lang="pt-BR" sz="1800" b="1" dirty="0"/>
              <a:t>por si só</a:t>
            </a:r>
            <a:r>
              <a:rPr lang="pt-BR" sz="1800" dirty="0"/>
              <a:t>, de lhe assegurar pronunciamento favorável;</a:t>
            </a:r>
          </a:p>
          <a:p>
            <a:pPr algn="just">
              <a:lnSpc>
                <a:spcPct val="150000"/>
              </a:lnSpc>
              <a:spcBef>
                <a:spcPts val="0"/>
              </a:spcBef>
            </a:pPr>
            <a:r>
              <a:rPr lang="pt-BR" sz="1800" dirty="0"/>
              <a:t>VIII - for fundada em </a:t>
            </a:r>
            <a:r>
              <a:rPr lang="pt-BR" sz="1800" b="1" dirty="0"/>
              <a:t>erro de fato</a:t>
            </a:r>
            <a:r>
              <a:rPr lang="pt-BR" sz="1800" dirty="0"/>
              <a:t> verificável do exame dos autos</a:t>
            </a:r>
            <a:r>
              <a:rPr lang="pt-BR" sz="1800" dirty="0" smtClean="0"/>
              <a:t>.</a:t>
            </a:r>
            <a:endParaRPr lang="pt-BR" sz="1800" dirty="0"/>
          </a:p>
        </p:txBody>
      </p:sp>
    </p:spTree>
    <p:extLst>
      <p:ext uri="{BB962C8B-B14F-4D97-AF65-F5344CB8AC3E}">
        <p14:creationId xmlns:p14="http://schemas.microsoft.com/office/powerpoint/2010/main" val="2970509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19406" y="345059"/>
            <a:ext cx="10794662" cy="5331374"/>
          </a:xfrm>
        </p:spPr>
        <p:txBody>
          <a:bodyPr>
            <a:normAutofit fontScale="85000" lnSpcReduction="20000"/>
          </a:bodyPr>
          <a:lstStyle/>
          <a:p>
            <a:pPr algn="just">
              <a:lnSpc>
                <a:spcPct val="150000"/>
              </a:lnSpc>
              <a:spcBef>
                <a:spcPts val="0"/>
              </a:spcBef>
            </a:pPr>
            <a:r>
              <a:rPr lang="pt-BR" sz="3100" b="1" dirty="0" smtClean="0"/>
              <a:t>1. Disposições gerais</a:t>
            </a:r>
          </a:p>
          <a:p>
            <a:pPr algn="just">
              <a:lnSpc>
                <a:spcPct val="150000"/>
              </a:lnSpc>
              <a:spcBef>
                <a:spcPts val="0"/>
              </a:spcBef>
            </a:pPr>
            <a:r>
              <a:rPr lang="pt-BR" sz="3100" b="1" dirty="0" smtClean="0"/>
              <a:t>2. Da ordem dos processos no Tribunal</a:t>
            </a:r>
          </a:p>
          <a:p>
            <a:pPr algn="just">
              <a:lnSpc>
                <a:spcPct val="150000"/>
              </a:lnSpc>
              <a:spcBef>
                <a:spcPts val="0"/>
              </a:spcBef>
            </a:pPr>
            <a:r>
              <a:rPr lang="pt-BR" sz="3100" b="1" dirty="0" smtClean="0"/>
              <a:t>3. Do incidente de assunção de competência</a:t>
            </a:r>
          </a:p>
          <a:p>
            <a:pPr algn="just">
              <a:lnSpc>
                <a:spcPct val="150000"/>
              </a:lnSpc>
              <a:spcBef>
                <a:spcPts val="0"/>
              </a:spcBef>
            </a:pPr>
            <a:r>
              <a:rPr lang="pt-BR" sz="3100" b="1" dirty="0" smtClean="0"/>
              <a:t>4. Do incidente de arguição de inconstitucionalidade</a:t>
            </a:r>
          </a:p>
          <a:p>
            <a:pPr algn="just">
              <a:lnSpc>
                <a:spcPct val="150000"/>
              </a:lnSpc>
              <a:spcBef>
                <a:spcPts val="0"/>
              </a:spcBef>
            </a:pPr>
            <a:r>
              <a:rPr lang="pt-BR" sz="3100" b="1" dirty="0" smtClean="0"/>
              <a:t>5. Do conflito de competência</a:t>
            </a:r>
          </a:p>
          <a:p>
            <a:pPr algn="just">
              <a:lnSpc>
                <a:spcPct val="150000"/>
              </a:lnSpc>
              <a:spcBef>
                <a:spcPts val="0"/>
              </a:spcBef>
            </a:pPr>
            <a:r>
              <a:rPr lang="pt-BR" sz="3100" b="1" dirty="0" smtClean="0"/>
              <a:t>6. Da homologação de decisão estrangeira e da concessão do </a:t>
            </a:r>
            <a:r>
              <a:rPr lang="pt-BR" sz="3100" b="1" dirty="0" err="1" smtClean="0"/>
              <a:t>exequatur</a:t>
            </a:r>
            <a:r>
              <a:rPr lang="pt-BR" sz="3100" b="1" dirty="0" smtClean="0"/>
              <a:t> à carta rogatória</a:t>
            </a:r>
          </a:p>
          <a:p>
            <a:pPr algn="just">
              <a:lnSpc>
                <a:spcPct val="150000"/>
              </a:lnSpc>
              <a:spcBef>
                <a:spcPts val="0"/>
              </a:spcBef>
            </a:pPr>
            <a:r>
              <a:rPr lang="pt-BR" sz="3100" b="1" dirty="0" smtClean="0"/>
              <a:t>7. Da ação rescisória</a:t>
            </a:r>
          </a:p>
          <a:p>
            <a:pPr algn="just">
              <a:lnSpc>
                <a:spcPct val="150000"/>
              </a:lnSpc>
              <a:spcBef>
                <a:spcPts val="0"/>
              </a:spcBef>
            </a:pPr>
            <a:r>
              <a:rPr lang="pt-BR" sz="3100" b="1" dirty="0" smtClean="0"/>
              <a:t>8. Do incidente de resolução de demandas repetitivas (IRDR)</a:t>
            </a:r>
          </a:p>
          <a:p>
            <a:pPr algn="just">
              <a:lnSpc>
                <a:spcPct val="150000"/>
              </a:lnSpc>
              <a:spcBef>
                <a:spcPts val="0"/>
              </a:spcBef>
            </a:pPr>
            <a:r>
              <a:rPr lang="pt-BR" sz="3100" b="1" dirty="0" smtClean="0"/>
              <a:t>9. Da reclamação</a:t>
            </a:r>
            <a:endParaRPr lang="pt-BR" b="1" dirty="0">
              <a:solidFill>
                <a:schemeClr val="accent5">
                  <a:lumMod val="75000"/>
                </a:schemeClr>
              </a:solidFill>
            </a:endParaRPr>
          </a:p>
        </p:txBody>
      </p:sp>
    </p:spTree>
    <p:extLst>
      <p:ext uri="{BB962C8B-B14F-4D97-AF65-F5344CB8AC3E}">
        <p14:creationId xmlns:p14="http://schemas.microsoft.com/office/powerpoint/2010/main" val="28591898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smtClean="0"/>
              <a:t>§ </a:t>
            </a:r>
            <a:r>
              <a:rPr lang="pt-BR" sz="1800" dirty="0"/>
              <a:t>1º Há erro de fato quando a decisão rescindenda admitir fato inexistente ou quando considerar inexistente fato efetivamente ocorrido, sendo indispensável, em ambos os casos, que o fato não represente ponto controvertido sobre o qual o juiz deveria ter se pronunciado.</a:t>
            </a:r>
          </a:p>
          <a:p>
            <a:pPr algn="just">
              <a:lnSpc>
                <a:spcPct val="150000"/>
              </a:lnSpc>
              <a:spcBef>
                <a:spcPts val="0"/>
              </a:spcBef>
            </a:pPr>
            <a:r>
              <a:rPr lang="pt-BR" sz="1800" dirty="0"/>
              <a:t>§ 2º Nas hipóteses previstas nos incisos do </a:t>
            </a:r>
            <a:r>
              <a:rPr lang="pt-BR" sz="1800" i="1" dirty="0" smtClean="0"/>
              <a:t>caput</a:t>
            </a:r>
            <a:r>
              <a:rPr lang="pt-BR" sz="1800" dirty="0" smtClean="0"/>
              <a:t>, </a:t>
            </a:r>
            <a:r>
              <a:rPr lang="pt-BR" sz="1800" dirty="0"/>
              <a:t>será rescindível a decisão transitada em julgado que, </a:t>
            </a:r>
            <a:r>
              <a:rPr lang="pt-BR" sz="1800" b="1" dirty="0"/>
              <a:t>embora não seja de mérito, impeça</a:t>
            </a:r>
            <a:r>
              <a:rPr lang="pt-BR" sz="1800" b="1" dirty="0" smtClean="0"/>
              <a:t>: </a:t>
            </a:r>
            <a:r>
              <a:rPr lang="pt-BR" sz="1800" dirty="0" smtClean="0"/>
              <a:t>I </a:t>
            </a:r>
            <a:r>
              <a:rPr lang="pt-BR" sz="1800" dirty="0"/>
              <a:t>- nova propositura da demanda; </a:t>
            </a:r>
            <a:r>
              <a:rPr lang="pt-BR" sz="1800" dirty="0" smtClean="0"/>
              <a:t>ou II </a:t>
            </a:r>
            <a:r>
              <a:rPr lang="pt-BR" sz="1800" dirty="0"/>
              <a:t>- admissibilidade do recurso correspondente.</a:t>
            </a:r>
          </a:p>
          <a:p>
            <a:pPr algn="just">
              <a:lnSpc>
                <a:spcPct val="150000"/>
              </a:lnSpc>
              <a:spcBef>
                <a:spcPts val="0"/>
              </a:spcBef>
            </a:pPr>
            <a:r>
              <a:rPr lang="pt-BR" sz="1800" dirty="0"/>
              <a:t>§ 3º A ação rescisória pode ter por objeto apenas 1 (um) capítulo da decisão.</a:t>
            </a:r>
          </a:p>
          <a:p>
            <a:pPr algn="just">
              <a:lnSpc>
                <a:spcPct val="150000"/>
              </a:lnSpc>
              <a:spcBef>
                <a:spcPts val="0"/>
              </a:spcBef>
            </a:pPr>
            <a:r>
              <a:rPr lang="pt-BR" sz="1800" dirty="0"/>
              <a:t>§ 4º Os atos de disposição de direitos, praticados pelas partes ou por outros participantes do processo e homologados pelo juízo, bem como os atos homologatórios praticados no curso da execução, estão sujeitos à </a:t>
            </a:r>
            <a:r>
              <a:rPr lang="pt-BR" sz="1800" b="1" dirty="0"/>
              <a:t>anulação</a:t>
            </a:r>
            <a:r>
              <a:rPr lang="pt-BR" sz="1800" dirty="0"/>
              <a:t>, nos termos da lei.</a:t>
            </a:r>
          </a:p>
          <a:p>
            <a:pPr algn="just">
              <a:lnSpc>
                <a:spcPct val="150000"/>
              </a:lnSpc>
              <a:spcBef>
                <a:spcPts val="0"/>
              </a:spcBef>
            </a:pPr>
            <a:r>
              <a:rPr lang="pt-BR" sz="1800" dirty="0"/>
              <a:t>§ 5º Cabe ação rescisória, com fundamento no inciso V do </a:t>
            </a:r>
            <a:r>
              <a:rPr lang="pt-BR" sz="1800" i="1" dirty="0"/>
              <a:t>caput</a:t>
            </a:r>
            <a:r>
              <a:rPr lang="pt-BR" sz="1800" b="1" dirty="0"/>
              <a:t> </a:t>
            </a:r>
            <a:r>
              <a:rPr lang="pt-BR" sz="1800" dirty="0"/>
              <a:t>deste artigo, contra decisão baseada em enunciado de </a:t>
            </a:r>
            <a:r>
              <a:rPr lang="pt-BR" sz="1800" b="1" dirty="0"/>
              <a:t>súmula ou acórdão proferido em julgamento de casos repetitivos</a:t>
            </a:r>
            <a:r>
              <a:rPr lang="pt-BR" sz="1800" dirty="0"/>
              <a:t> que não tenha considerado a existência de </a:t>
            </a:r>
            <a:r>
              <a:rPr lang="pt-BR" sz="1800" b="1" dirty="0"/>
              <a:t>distinção</a:t>
            </a:r>
            <a:r>
              <a:rPr lang="pt-BR" sz="1800" dirty="0"/>
              <a:t> entre a questão discutida no processo e o padrão decisório que lhe deu fundamento</a:t>
            </a:r>
            <a:r>
              <a:rPr lang="pt-BR" sz="1800" dirty="0" smtClean="0"/>
              <a:t>. </a:t>
            </a:r>
            <a:r>
              <a:rPr lang="pt-BR" sz="1800" b="1" u="sng" dirty="0" smtClean="0"/>
              <a:t>-&gt; </a:t>
            </a:r>
            <a:r>
              <a:rPr lang="pt-BR" sz="1800" b="1" i="1" u="sng" dirty="0" err="1" smtClean="0"/>
              <a:t>distinguishing</a:t>
            </a:r>
            <a:endParaRPr lang="pt-BR" sz="1800" b="1" u="sng" dirty="0" smtClean="0"/>
          </a:p>
          <a:p>
            <a:pPr algn="just">
              <a:lnSpc>
                <a:spcPct val="150000"/>
              </a:lnSpc>
              <a:spcBef>
                <a:spcPts val="0"/>
              </a:spcBef>
            </a:pPr>
            <a:r>
              <a:rPr lang="pt-BR" sz="1800" dirty="0" smtClean="0"/>
              <a:t> § </a:t>
            </a:r>
            <a:r>
              <a:rPr lang="pt-BR" sz="1800" dirty="0"/>
              <a:t>6º Quando a ação rescisória fundar-se na hipótese do § 5º deste artigo, caberá ao autor, sob pena de inépcia, demonstrar, fundamentadamente, tratar-se de situação particularizada por hipótese fática distinta ou de questão jurídica não examinada, a impor outra solução jurídica. </a:t>
            </a:r>
            <a:r>
              <a:rPr lang="pt-BR" sz="1800" dirty="0" smtClean="0"/>
              <a:t> </a:t>
            </a:r>
            <a:r>
              <a:rPr lang="pt-BR" sz="1800" dirty="0"/>
              <a:t> </a:t>
            </a:r>
          </a:p>
        </p:txBody>
      </p:sp>
    </p:spTree>
    <p:extLst>
      <p:ext uri="{BB962C8B-B14F-4D97-AF65-F5344CB8AC3E}">
        <p14:creationId xmlns:p14="http://schemas.microsoft.com/office/powerpoint/2010/main" val="1562995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47504"/>
            <a:ext cx="11483439" cy="6662055"/>
          </a:xfrm>
        </p:spPr>
        <p:txBody>
          <a:bodyPr>
            <a:noAutofit/>
          </a:bodyPr>
          <a:lstStyle/>
          <a:p>
            <a:pPr algn="just">
              <a:lnSpc>
                <a:spcPct val="150000"/>
              </a:lnSpc>
              <a:spcBef>
                <a:spcPts val="0"/>
              </a:spcBef>
            </a:pPr>
            <a:r>
              <a:rPr lang="pt-BR" sz="1800" dirty="0"/>
              <a:t>Art. 968. A petição inicial será elaborada com observância dos requisitos essenciais do </a:t>
            </a:r>
            <a:r>
              <a:rPr lang="pt-BR" sz="1800" dirty="0">
                <a:hlinkClick r:id="rId2"/>
              </a:rPr>
              <a:t>art. 319 </a:t>
            </a:r>
            <a:r>
              <a:rPr lang="pt-BR" sz="1800" dirty="0"/>
              <a:t>, devendo o autor:</a:t>
            </a:r>
          </a:p>
          <a:p>
            <a:pPr algn="just">
              <a:lnSpc>
                <a:spcPct val="150000"/>
              </a:lnSpc>
              <a:spcBef>
                <a:spcPts val="0"/>
              </a:spcBef>
            </a:pPr>
            <a:r>
              <a:rPr lang="pt-BR" sz="1800" dirty="0"/>
              <a:t>I - cumular ao pedido de rescisão, se for o caso, o de novo julgamento do processo</a:t>
            </a:r>
            <a:r>
              <a:rPr lang="pt-BR" sz="1800" dirty="0" smtClean="0"/>
              <a:t>; </a:t>
            </a:r>
            <a:r>
              <a:rPr lang="pt-BR" sz="1800" b="1" u="sng" dirty="0" smtClean="0"/>
              <a:t>-&gt; juízo rescindendo + rescisório</a:t>
            </a:r>
            <a:endParaRPr lang="pt-BR" sz="1800" b="1" u="sng" dirty="0"/>
          </a:p>
          <a:p>
            <a:pPr algn="just">
              <a:lnSpc>
                <a:spcPct val="150000"/>
              </a:lnSpc>
              <a:spcBef>
                <a:spcPts val="0"/>
              </a:spcBef>
            </a:pPr>
            <a:r>
              <a:rPr lang="pt-BR" sz="1800" dirty="0"/>
              <a:t>II - depositar a importância de </a:t>
            </a:r>
            <a:r>
              <a:rPr lang="pt-BR" sz="1800" b="1" dirty="0"/>
              <a:t>cinco por cento sobre o valor da causa</a:t>
            </a:r>
            <a:r>
              <a:rPr lang="pt-BR" sz="1800" dirty="0"/>
              <a:t>, que se converterá em multa caso a ação seja, por unanimidade de votos, declarada inadmissível ou improcedente.</a:t>
            </a:r>
          </a:p>
          <a:p>
            <a:pPr algn="just">
              <a:lnSpc>
                <a:spcPct val="150000"/>
              </a:lnSpc>
              <a:spcBef>
                <a:spcPts val="0"/>
              </a:spcBef>
            </a:pPr>
            <a:r>
              <a:rPr lang="pt-BR" sz="1800" dirty="0"/>
              <a:t>§ 1º Não se aplica o disposto no inciso II à União, aos Estados, ao Distrito Federal, aos Municípios, às suas respectivas autarquias e fundações de direito público, ao Ministério Público, à Defensoria Pública e aos que tenham obtido o benefício de gratuidade da justiça.</a:t>
            </a:r>
          </a:p>
          <a:p>
            <a:pPr algn="just">
              <a:lnSpc>
                <a:spcPct val="150000"/>
              </a:lnSpc>
              <a:spcBef>
                <a:spcPts val="0"/>
              </a:spcBef>
            </a:pPr>
            <a:r>
              <a:rPr lang="pt-BR" sz="1800" dirty="0"/>
              <a:t>§ 2º O depósito previsto no inciso II do caput deste artigo não será superior a 1.000 (mil) salários-mínimos.</a:t>
            </a:r>
          </a:p>
          <a:p>
            <a:pPr algn="just">
              <a:lnSpc>
                <a:spcPct val="150000"/>
              </a:lnSpc>
              <a:spcBef>
                <a:spcPts val="0"/>
              </a:spcBef>
            </a:pPr>
            <a:r>
              <a:rPr lang="pt-BR" sz="1800" dirty="0"/>
              <a:t>§ 3º Além dos casos previstos no </a:t>
            </a:r>
            <a:r>
              <a:rPr lang="pt-BR" sz="1800" dirty="0">
                <a:hlinkClick r:id="rId3"/>
              </a:rPr>
              <a:t>art. 330 </a:t>
            </a:r>
            <a:r>
              <a:rPr lang="pt-BR" sz="1800" dirty="0"/>
              <a:t>, a petição inicial será indeferida quando não efetuado o depósito exigido pelo inciso II do caput deste artigo.</a:t>
            </a:r>
          </a:p>
          <a:p>
            <a:pPr algn="just">
              <a:lnSpc>
                <a:spcPct val="150000"/>
              </a:lnSpc>
              <a:spcBef>
                <a:spcPts val="0"/>
              </a:spcBef>
            </a:pPr>
            <a:r>
              <a:rPr lang="pt-BR" sz="1800" dirty="0"/>
              <a:t>§ 4º Aplica-se à ação rescisória o disposto no art. 332 </a:t>
            </a:r>
            <a:r>
              <a:rPr lang="pt-BR" sz="1800" dirty="0" smtClean="0"/>
              <a:t>. [...] -&gt; </a:t>
            </a:r>
            <a:r>
              <a:rPr lang="pt-BR" sz="1800" b="1" u="sng" dirty="0" smtClean="0"/>
              <a:t>improcedência liminar do pedido</a:t>
            </a:r>
            <a:endParaRPr lang="pt-BR" sz="1800" b="1" u="sng" dirty="0"/>
          </a:p>
          <a:p>
            <a:pPr algn="just">
              <a:lnSpc>
                <a:spcPct val="150000"/>
              </a:lnSpc>
              <a:spcBef>
                <a:spcPts val="0"/>
              </a:spcBef>
            </a:pPr>
            <a:r>
              <a:rPr lang="pt-BR" sz="1800" dirty="0"/>
              <a:t> </a:t>
            </a:r>
            <a:r>
              <a:rPr lang="pt-BR" sz="1800" dirty="0" smtClean="0"/>
              <a:t>Art</a:t>
            </a:r>
            <a:r>
              <a:rPr lang="pt-BR" sz="1800" dirty="0"/>
              <a:t>. 969. A propositura da ação rescisória não impede o cumprimento da decisão rescindenda, ressalvada a concessão de </a:t>
            </a:r>
            <a:r>
              <a:rPr lang="pt-BR" sz="1800" b="1" dirty="0"/>
              <a:t>tutela </a:t>
            </a:r>
            <a:r>
              <a:rPr lang="pt-BR" sz="1800" b="1" dirty="0" smtClean="0"/>
              <a:t>provisória</a:t>
            </a:r>
            <a:r>
              <a:rPr lang="pt-BR" sz="1800" dirty="0" smtClean="0"/>
              <a:t>.</a:t>
            </a:r>
          </a:p>
          <a:p>
            <a:pPr algn="just">
              <a:lnSpc>
                <a:spcPct val="150000"/>
              </a:lnSpc>
              <a:spcBef>
                <a:spcPts val="0"/>
              </a:spcBef>
            </a:pPr>
            <a:r>
              <a:rPr lang="pt-BR" sz="1800" dirty="0" smtClean="0"/>
              <a:t>Art</a:t>
            </a:r>
            <a:r>
              <a:rPr lang="pt-BR" sz="1800" dirty="0"/>
              <a:t>. 970. O relator ordenará a citação do réu, designando-lhe prazo nunca inferior a 15 (quinze) dias nem superior a 30 (trinta) dias para, querendo, apresentar resposta, ao fim do qual, com ou sem contestação, observar-se-á, no que couber, o procedimento comum.</a:t>
            </a:r>
          </a:p>
          <a:p>
            <a:pPr algn="just">
              <a:lnSpc>
                <a:spcPct val="150000"/>
              </a:lnSpc>
              <a:spcBef>
                <a:spcPts val="0"/>
              </a:spcBef>
            </a:pPr>
            <a:endParaRPr lang="pt-BR" sz="1800" dirty="0"/>
          </a:p>
        </p:txBody>
      </p:sp>
    </p:spTree>
    <p:extLst>
      <p:ext uri="{BB962C8B-B14F-4D97-AF65-F5344CB8AC3E}">
        <p14:creationId xmlns:p14="http://schemas.microsoft.com/office/powerpoint/2010/main" val="1386042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25631" y="83129"/>
            <a:ext cx="11649693" cy="6662055"/>
          </a:xfrm>
        </p:spPr>
        <p:txBody>
          <a:bodyPr>
            <a:noAutofit/>
          </a:bodyPr>
          <a:lstStyle/>
          <a:p>
            <a:pPr algn="just">
              <a:lnSpc>
                <a:spcPct val="150000"/>
              </a:lnSpc>
              <a:spcBef>
                <a:spcPts val="0"/>
              </a:spcBef>
            </a:pPr>
            <a:r>
              <a:rPr lang="pt-BR" sz="1800" b="1" dirty="0" smtClean="0"/>
              <a:t>Obs.: (i) </a:t>
            </a:r>
            <a:r>
              <a:rPr lang="pt-BR" sz="1800" dirty="0" smtClean="0"/>
              <a:t>Não cabe ação rescisória por expressa vedação legal: ADI/ADC/ADPF (art. 26, LF 9.868 e art. 12, LF 9.882) e Juizados Especiais (art. 59 da LF 9.099/95); </a:t>
            </a:r>
            <a:r>
              <a:rPr lang="pt-BR" sz="1800" b="1" dirty="0" smtClean="0"/>
              <a:t>(</a:t>
            </a:r>
            <a:r>
              <a:rPr lang="pt-BR" sz="1800" b="1" dirty="0" err="1" smtClean="0"/>
              <a:t>ii</a:t>
            </a:r>
            <a:r>
              <a:rPr lang="pt-BR" sz="1800" b="1" dirty="0" smtClean="0"/>
              <a:t>) </a:t>
            </a:r>
            <a:r>
              <a:rPr lang="pt-BR" sz="1800" dirty="0" smtClean="0"/>
              <a:t>Não há coisa julgada material na jurisdição voluntária, por isso a doutrina majoritária entende que não cabe rescisória no caso;</a:t>
            </a:r>
            <a:r>
              <a:rPr lang="pt-BR" sz="1800" b="1" dirty="0" smtClean="0"/>
              <a:t> (</a:t>
            </a:r>
            <a:r>
              <a:rPr lang="pt-BR" sz="1800" b="1" dirty="0" err="1" smtClean="0"/>
              <a:t>iii</a:t>
            </a:r>
            <a:r>
              <a:rPr lang="pt-BR" sz="1800" b="1" dirty="0" smtClean="0"/>
              <a:t>) </a:t>
            </a:r>
            <a:r>
              <a:rPr lang="pt-BR" sz="1800" dirty="0"/>
              <a:t>N</a:t>
            </a:r>
            <a:r>
              <a:rPr lang="pt-BR" sz="1800" dirty="0" smtClean="0"/>
              <a:t>ÃO É PRECISO ESGOTAR RECURSOS; </a:t>
            </a:r>
            <a:r>
              <a:rPr lang="pt-BR" sz="1800" b="1" dirty="0" smtClean="0"/>
              <a:t>(</a:t>
            </a:r>
            <a:r>
              <a:rPr lang="pt-BR" sz="1800" b="1" dirty="0" err="1" smtClean="0"/>
              <a:t>iv</a:t>
            </a:r>
            <a:r>
              <a:rPr lang="pt-BR" sz="1800" b="1" dirty="0" smtClean="0"/>
              <a:t>) </a:t>
            </a:r>
            <a:r>
              <a:rPr lang="pt-BR" sz="1800" dirty="0" smtClean="0"/>
              <a:t>ROL TAXATIVO; (v) PROVA NOVA: ginástica hermenêutica do STJ nas ações de investigação de paternidade (exame de DNA, quando não houve recusa pelo investigado): princípio da verdade real (</a:t>
            </a:r>
            <a:r>
              <a:rPr lang="pt-BR" sz="1800" dirty="0" err="1" smtClean="0"/>
              <a:t>AgInt</a:t>
            </a:r>
            <a:r>
              <a:rPr lang="pt-BR" sz="1800" dirty="0" smtClean="0"/>
              <a:t> no </a:t>
            </a:r>
            <a:r>
              <a:rPr lang="pt-BR" sz="1800" dirty="0" err="1" smtClean="0"/>
              <a:t>REsp</a:t>
            </a:r>
            <a:r>
              <a:rPr lang="pt-BR" sz="1800" dirty="0" smtClean="0"/>
              <a:t> 1.417.628) e não se aplica a favor do investigado que se recusou a fazer o exame (</a:t>
            </a:r>
            <a:r>
              <a:rPr lang="pt-BR" sz="1800" dirty="0" err="1" smtClean="0"/>
              <a:t>REsp</a:t>
            </a:r>
            <a:r>
              <a:rPr lang="pt-BR" sz="1800" dirty="0" smtClean="0"/>
              <a:t> 1.562.731); (vi) Legitimidade passiva: todos os que figuraram como parte no processo originário; (</a:t>
            </a:r>
            <a:r>
              <a:rPr lang="pt-BR" sz="1800" dirty="0" err="1" smtClean="0"/>
              <a:t>vii</a:t>
            </a:r>
            <a:r>
              <a:rPr lang="pt-BR" sz="1800" dirty="0" smtClean="0"/>
              <a:t>) Ação rescisória x </a:t>
            </a:r>
            <a:r>
              <a:rPr lang="pt-BR" sz="1800" i="1" dirty="0" smtClean="0"/>
              <a:t>querela </a:t>
            </a:r>
            <a:r>
              <a:rPr lang="pt-BR" sz="1800" i="1" dirty="0" err="1" smtClean="0"/>
              <a:t>nulitatis</a:t>
            </a:r>
            <a:r>
              <a:rPr lang="pt-BR" sz="1800" i="1" dirty="0" smtClean="0"/>
              <a:t> </a:t>
            </a:r>
            <a:r>
              <a:rPr lang="pt-BR" sz="1800" i="1" dirty="0" err="1" smtClean="0"/>
              <a:t>insanabilis</a:t>
            </a:r>
            <a:r>
              <a:rPr lang="pt-BR" sz="1800" i="1" dirty="0" smtClean="0"/>
              <a:t>.</a:t>
            </a:r>
            <a:r>
              <a:rPr lang="pt-BR" sz="1800" dirty="0" smtClean="0"/>
              <a:t> </a:t>
            </a:r>
          </a:p>
          <a:p>
            <a:pPr algn="just">
              <a:lnSpc>
                <a:spcPct val="150000"/>
              </a:lnSpc>
              <a:spcBef>
                <a:spcPts val="0"/>
              </a:spcBef>
            </a:pPr>
            <a:endParaRPr lang="pt-BR" sz="1800" dirty="0"/>
          </a:p>
          <a:p>
            <a:pPr algn="just">
              <a:lnSpc>
                <a:spcPct val="150000"/>
              </a:lnSpc>
              <a:spcBef>
                <a:spcPts val="0"/>
              </a:spcBef>
            </a:pPr>
            <a:r>
              <a:rPr lang="pt-BR" sz="1800" dirty="0"/>
              <a:t>Art. 972. Se os fatos alegados pelas partes dependerem de prova, o relator poderá delegar a competência ao órgão que proferiu a decisão rescindenda, fixando prazo de 1 (um) a 3 (três) meses para a devolução dos autos.</a:t>
            </a:r>
          </a:p>
          <a:p>
            <a:pPr algn="just">
              <a:lnSpc>
                <a:spcPct val="150000"/>
              </a:lnSpc>
              <a:spcBef>
                <a:spcPts val="0"/>
              </a:spcBef>
            </a:pPr>
            <a:r>
              <a:rPr lang="pt-BR" sz="1800" dirty="0"/>
              <a:t>Art. 975. O direito à rescisão se extingue em </a:t>
            </a:r>
            <a:r>
              <a:rPr lang="pt-BR" sz="1800" b="1" dirty="0"/>
              <a:t>2 (dois) anos contados do trânsito em julgado da última decisão proferida no processo. </a:t>
            </a:r>
            <a:r>
              <a:rPr lang="pt-BR" sz="1800" dirty="0"/>
              <a:t>[...] § 2º Se fundada a ação no inciso VII do art. 966, o termo inicial do prazo será a data de descoberta da prova nova, observado o prazo máximo de 5 (cinco) anos, contado do trânsito em julgado da última decisão proferida no processo. § 3º Nas hipóteses de simulação ou de colusão das partes, o prazo começa a contar, para o terceiro prejudicado e para o Ministério Público, que não interveio no processo, a partir do momento em que têm ciência da simulação ou da </a:t>
            </a:r>
            <a:r>
              <a:rPr lang="pt-BR" sz="1800" dirty="0" smtClean="0"/>
              <a:t>colusão</a:t>
            </a:r>
            <a:r>
              <a:rPr lang="pt-BR" sz="1800" dirty="0"/>
              <a:t>.</a:t>
            </a:r>
          </a:p>
        </p:txBody>
      </p:sp>
    </p:spTree>
    <p:extLst>
      <p:ext uri="{BB962C8B-B14F-4D97-AF65-F5344CB8AC3E}">
        <p14:creationId xmlns:p14="http://schemas.microsoft.com/office/powerpoint/2010/main" val="1386042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smtClean="0"/>
              <a:t>(TJSC, 2017, FCC) </a:t>
            </a:r>
            <a:r>
              <a:rPr lang="pt-BR" sz="1800" dirty="0"/>
              <a:t>Em relação à ação rescisória</a:t>
            </a:r>
            <a:r>
              <a:rPr lang="pt-BR" sz="1800" dirty="0" smtClean="0"/>
              <a:t>,</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smtClean="0"/>
              <a:t>A) </a:t>
            </a:r>
            <a:r>
              <a:rPr lang="pt-BR" sz="1800" dirty="0" smtClean="0"/>
              <a:t>não </a:t>
            </a:r>
            <a:r>
              <a:rPr lang="pt-BR" sz="1800" dirty="0"/>
              <a:t>é cabível, por violação manifesta à norma jurídica, contra decisão baseada em enunciado de súmula ou acórdão proferido em julgamento de casos repetitivos, que não tenha considerado a existência de distinção entre a questão discutida no processo e o padrão decisório que lhe deu fundamento.</a:t>
            </a:r>
          </a:p>
          <a:p>
            <a:pPr algn="just">
              <a:lnSpc>
                <a:spcPct val="100000"/>
              </a:lnSpc>
              <a:spcBef>
                <a:spcPts val="0"/>
              </a:spcBef>
            </a:pPr>
            <a:r>
              <a:rPr lang="pt-BR" sz="1800" b="1" cap="all" dirty="0" smtClean="0"/>
              <a:t>B) </a:t>
            </a:r>
            <a:r>
              <a:rPr lang="pt-BR" sz="1800" dirty="0" smtClean="0"/>
              <a:t>só </a:t>
            </a:r>
            <a:r>
              <a:rPr lang="pt-BR" sz="1800" dirty="0"/>
              <a:t>se pode ajuizá-la de decisões que tenham resolvido o mérito e transitadas em julgado.</a:t>
            </a:r>
          </a:p>
          <a:p>
            <a:pPr algn="just">
              <a:lnSpc>
                <a:spcPct val="100000"/>
              </a:lnSpc>
              <a:spcBef>
                <a:spcPts val="0"/>
              </a:spcBef>
            </a:pPr>
            <a:r>
              <a:rPr lang="pt-BR" sz="1800" b="1" cap="all" dirty="0" smtClean="0"/>
              <a:t>C) </a:t>
            </a:r>
            <a:r>
              <a:rPr lang="pt-BR" sz="1800" dirty="0" smtClean="0"/>
              <a:t>há </a:t>
            </a:r>
            <a:r>
              <a:rPr lang="pt-BR" sz="1800" dirty="0"/>
              <a:t>erro de fato quando a decisão rescindenda admitir fato inexistente ou quando considerar inexistente fato efetivamente ocorrido, sendo dispensável que o fato não represente ponto controvertido sobre o qual o juiz deveria ter-se pronunciado.</a:t>
            </a:r>
          </a:p>
          <a:p>
            <a:pPr algn="just">
              <a:lnSpc>
                <a:spcPct val="100000"/>
              </a:lnSpc>
              <a:spcBef>
                <a:spcPts val="0"/>
              </a:spcBef>
            </a:pPr>
            <a:r>
              <a:rPr lang="pt-BR" sz="1800" b="1" cap="all" dirty="0" smtClean="0"/>
              <a:t>D) </a:t>
            </a:r>
            <a:r>
              <a:rPr lang="pt-BR" sz="1800" dirty="0" smtClean="0"/>
              <a:t>pode </a:t>
            </a:r>
            <a:r>
              <a:rPr lang="pt-BR" sz="1800" dirty="0"/>
              <a:t>ter por objeto apenas um capítulo da decisão.</a:t>
            </a:r>
          </a:p>
          <a:p>
            <a:pPr algn="just">
              <a:lnSpc>
                <a:spcPct val="100000"/>
              </a:lnSpc>
              <a:spcBef>
                <a:spcPts val="0"/>
              </a:spcBef>
            </a:pPr>
            <a:r>
              <a:rPr lang="pt-BR" sz="1800" b="1" cap="all" dirty="0" smtClean="0"/>
              <a:t>E) </a:t>
            </a:r>
            <a:r>
              <a:rPr lang="pt-BR" sz="1800" dirty="0" smtClean="0"/>
              <a:t>sua </a:t>
            </a:r>
            <a:r>
              <a:rPr lang="pt-BR" sz="1800" dirty="0"/>
              <a:t>propositura impede como regra o cumprimento da decisão rescindenda, até seu final julgamento</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dirty="0" smtClean="0"/>
              <a:t>(PGE-MA</a:t>
            </a:r>
            <a:r>
              <a:rPr lang="pt-BR" sz="1800" b="1" dirty="0"/>
              <a:t>, 2016) </a:t>
            </a:r>
            <a:r>
              <a:rPr lang="pt-BR" sz="1800" dirty="0"/>
              <a:t>A ação rescisória se presta a rescindir</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somente a sentença de mérito como um todo, não podendo ter por objeto apenas um de seus capítulos.</a:t>
            </a:r>
          </a:p>
          <a:p>
            <a:pPr algn="just">
              <a:lnSpc>
                <a:spcPct val="100000"/>
              </a:lnSpc>
              <a:spcBef>
                <a:spcPts val="0"/>
              </a:spcBef>
            </a:pPr>
            <a:r>
              <a:rPr lang="pt-BR" sz="1800" b="1" cap="all" dirty="0"/>
              <a:t>B) </a:t>
            </a:r>
            <a:r>
              <a:rPr lang="pt-BR" sz="1800" dirty="0"/>
              <a:t>os atos homologatórios praticados no curso de execução, mas não os atos de disposição de direitos praticados pelas partes, ainda que homologados pelo juiz antes da prolação de sentença.</a:t>
            </a:r>
          </a:p>
          <a:p>
            <a:pPr algn="just">
              <a:lnSpc>
                <a:spcPct val="100000"/>
              </a:lnSpc>
              <a:spcBef>
                <a:spcPts val="0"/>
              </a:spcBef>
            </a:pPr>
            <a:r>
              <a:rPr lang="pt-BR" sz="1800" b="1" cap="all" dirty="0"/>
              <a:t>C) </a:t>
            </a:r>
            <a:r>
              <a:rPr lang="pt-BR" sz="1800" dirty="0"/>
              <a:t>apenas sentença de mérito transitada em julgado.</a:t>
            </a:r>
          </a:p>
          <a:p>
            <a:pPr algn="just">
              <a:lnSpc>
                <a:spcPct val="100000"/>
              </a:lnSpc>
              <a:spcBef>
                <a:spcPts val="0"/>
              </a:spcBef>
            </a:pPr>
            <a:r>
              <a:rPr lang="pt-BR" sz="1800" b="1" cap="all" dirty="0"/>
              <a:t>D) </a:t>
            </a:r>
            <a:r>
              <a:rPr lang="pt-BR" sz="1800" dirty="0"/>
              <a:t>qualquer decisão que violar manifestamente norma jurídica.</a:t>
            </a:r>
          </a:p>
          <a:p>
            <a:pPr algn="just">
              <a:lnSpc>
                <a:spcPct val="100000"/>
              </a:lnSpc>
              <a:spcBef>
                <a:spcPts val="0"/>
              </a:spcBef>
            </a:pPr>
            <a:r>
              <a:rPr lang="pt-BR" sz="1800" b="1" cap="all" dirty="0"/>
              <a:t>E) </a:t>
            </a:r>
            <a:r>
              <a:rPr lang="pt-BR" sz="1800" dirty="0"/>
              <a:t>decisão transitada em julgado que, embora não seja de mérito, impeça nova propositura da demanda ou admissibilidade de recurso </a:t>
            </a:r>
            <a:r>
              <a:rPr lang="pt-BR" sz="1800" dirty="0" smtClean="0"/>
              <a:t>correspondente</a:t>
            </a:r>
            <a:r>
              <a:rPr lang="pt-BR" sz="1800" dirty="0"/>
              <a:t>.</a:t>
            </a:r>
          </a:p>
        </p:txBody>
      </p:sp>
    </p:spTree>
    <p:extLst>
      <p:ext uri="{BB962C8B-B14F-4D97-AF65-F5344CB8AC3E}">
        <p14:creationId xmlns:p14="http://schemas.microsoft.com/office/powerpoint/2010/main" val="39745542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smtClean="0"/>
              <a:t>8. DO INCIDENTE DE RESOLUÇÃO DE DEMANDAS REPETITIVAS</a:t>
            </a:r>
          </a:p>
          <a:p>
            <a:pPr algn="just">
              <a:lnSpc>
                <a:spcPct val="150000"/>
              </a:lnSpc>
              <a:spcBef>
                <a:spcPts val="0"/>
              </a:spcBef>
            </a:pPr>
            <a:endParaRPr lang="pt-BR" sz="1800" b="1" dirty="0"/>
          </a:p>
          <a:p>
            <a:pPr algn="just">
              <a:lnSpc>
                <a:spcPct val="150000"/>
              </a:lnSpc>
              <a:spcBef>
                <a:spcPts val="0"/>
              </a:spcBef>
            </a:pPr>
            <a:r>
              <a:rPr lang="pt-BR" sz="1800" dirty="0"/>
              <a:t>Art. 976. É cabível a instauração do incidente de resolução de demandas repetitivas quando houver, </a:t>
            </a:r>
            <a:r>
              <a:rPr lang="pt-BR" sz="1800" b="1" dirty="0"/>
              <a:t>simultaneamente</a:t>
            </a:r>
            <a:r>
              <a:rPr lang="pt-BR" sz="1800" dirty="0"/>
              <a:t>:</a:t>
            </a:r>
          </a:p>
          <a:p>
            <a:pPr algn="just">
              <a:lnSpc>
                <a:spcPct val="150000"/>
              </a:lnSpc>
              <a:spcBef>
                <a:spcPts val="0"/>
              </a:spcBef>
            </a:pPr>
            <a:r>
              <a:rPr lang="pt-BR" sz="1800" dirty="0"/>
              <a:t>I - </a:t>
            </a:r>
            <a:r>
              <a:rPr lang="pt-BR" sz="1800" b="1" dirty="0"/>
              <a:t>efetiva repetição de processos</a:t>
            </a:r>
            <a:r>
              <a:rPr lang="pt-BR" sz="1800" dirty="0"/>
              <a:t> que contenham controvérsia sobre a mesma </a:t>
            </a:r>
            <a:r>
              <a:rPr lang="pt-BR" sz="1800" b="1" dirty="0"/>
              <a:t>questão unicamente de direito</a:t>
            </a:r>
            <a:r>
              <a:rPr lang="pt-BR" sz="1800" dirty="0"/>
              <a:t>;</a:t>
            </a:r>
          </a:p>
          <a:p>
            <a:pPr algn="just">
              <a:lnSpc>
                <a:spcPct val="150000"/>
              </a:lnSpc>
              <a:spcBef>
                <a:spcPts val="0"/>
              </a:spcBef>
            </a:pPr>
            <a:r>
              <a:rPr lang="pt-BR" sz="1800" dirty="0"/>
              <a:t>II - </a:t>
            </a:r>
            <a:r>
              <a:rPr lang="pt-BR" sz="1800" b="1" dirty="0"/>
              <a:t>risco de ofensa à isonomia e à segurança jurídica</a:t>
            </a:r>
            <a:r>
              <a:rPr lang="pt-BR" sz="1800" dirty="0"/>
              <a:t>.</a:t>
            </a:r>
          </a:p>
          <a:p>
            <a:pPr algn="just">
              <a:lnSpc>
                <a:spcPct val="150000"/>
              </a:lnSpc>
              <a:spcBef>
                <a:spcPts val="0"/>
              </a:spcBef>
            </a:pPr>
            <a:r>
              <a:rPr lang="pt-BR" sz="1800" dirty="0"/>
              <a:t>§ 1º </a:t>
            </a:r>
            <a:r>
              <a:rPr lang="pt-BR" sz="1800" b="1" dirty="0"/>
              <a:t>A desistência ou o abandono do processo não impede o exame de mérito do incidente</a:t>
            </a:r>
            <a:r>
              <a:rPr lang="pt-BR" sz="1800" dirty="0" smtClean="0"/>
              <a:t>. </a:t>
            </a:r>
            <a:r>
              <a:rPr lang="pt-BR" sz="1800" b="1" u="sng" dirty="0" smtClean="0"/>
              <a:t>-&gt; procedimento-modelo</a:t>
            </a:r>
            <a:endParaRPr lang="pt-BR" sz="1800" b="1" u="sng" dirty="0"/>
          </a:p>
          <a:p>
            <a:pPr algn="just">
              <a:lnSpc>
                <a:spcPct val="150000"/>
              </a:lnSpc>
              <a:spcBef>
                <a:spcPts val="0"/>
              </a:spcBef>
            </a:pPr>
            <a:r>
              <a:rPr lang="pt-BR" sz="1800" dirty="0"/>
              <a:t>§ 2º Se não for o requerente, o Ministério Público intervirá obrigatoriamente no incidente e deverá assumir sua titularidade em caso de desistência ou de abandono.</a:t>
            </a:r>
          </a:p>
          <a:p>
            <a:pPr algn="just">
              <a:lnSpc>
                <a:spcPct val="150000"/>
              </a:lnSpc>
              <a:spcBef>
                <a:spcPts val="0"/>
              </a:spcBef>
            </a:pPr>
            <a:r>
              <a:rPr lang="pt-BR" sz="1800" dirty="0"/>
              <a:t>§ 3º A inadmissão do incidente de resolução de demandas repetitivas por ausência de qualquer de seus pressupostos de admissibilidade não impede que, uma vez satisfeito o requisito, seja o incidente novamente suscitado.</a:t>
            </a:r>
          </a:p>
          <a:p>
            <a:pPr algn="just">
              <a:lnSpc>
                <a:spcPct val="150000"/>
              </a:lnSpc>
              <a:spcBef>
                <a:spcPts val="0"/>
              </a:spcBef>
            </a:pPr>
            <a:r>
              <a:rPr lang="pt-BR" sz="1800" dirty="0"/>
              <a:t>§ 4º É incabível o incidente de resolução de demandas repetitivas quando um dos tribunais superiores, no âmbito de sua respectiva competência, já tiver afetado recurso para definição de tese sobre questão de direito material ou processual repetitiva.</a:t>
            </a:r>
          </a:p>
          <a:p>
            <a:pPr algn="just">
              <a:lnSpc>
                <a:spcPct val="150000"/>
              </a:lnSpc>
              <a:spcBef>
                <a:spcPts val="0"/>
              </a:spcBef>
            </a:pPr>
            <a:r>
              <a:rPr lang="pt-BR" sz="1800" dirty="0"/>
              <a:t>§ 5º Não serão exigidas custas processuais no incidente de resolução de demandas repetitivas</a:t>
            </a:r>
            <a:r>
              <a:rPr lang="pt-BR" sz="1800" dirty="0" smtClean="0"/>
              <a:t>.</a:t>
            </a:r>
            <a:endParaRPr lang="pt-BR" sz="1800" b="1" dirty="0"/>
          </a:p>
        </p:txBody>
      </p:sp>
    </p:spTree>
    <p:extLst>
      <p:ext uri="{BB962C8B-B14F-4D97-AF65-F5344CB8AC3E}">
        <p14:creationId xmlns:p14="http://schemas.microsoft.com/office/powerpoint/2010/main" val="15723753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 </a:t>
            </a:r>
            <a:r>
              <a:rPr lang="pt-BR" sz="1800" dirty="0" smtClean="0"/>
              <a:t>Art</a:t>
            </a:r>
            <a:r>
              <a:rPr lang="pt-BR" sz="1800" dirty="0"/>
              <a:t>. 977. O pedido de instauração do incidente será dirigido ao presidente de tribunal:</a:t>
            </a:r>
          </a:p>
          <a:p>
            <a:pPr algn="just">
              <a:lnSpc>
                <a:spcPct val="150000"/>
              </a:lnSpc>
              <a:spcBef>
                <a:spcPts val="0"/>
              </a:spcBef>
            </a:pPr>
            <a:r>
              <a:rPr lang="pt-BR" sz="1800" dirty="0"/>
              <a:t>I - pelo juiz ou relator, por ofício;</a:t>
            </a:r>
          </a:p>
          <a:p>
            <a:pPr algn="just">
              <a:lnSpc>
                <a:spcPct val="150000"/>
              </a:lnSpc>
              <a:spcBef>
                <a:spcPts val="0"/>
              </a:spcBef>
            </a:pPr>
            <a:r>
              <a:rPr lang="pt-BR" sz="1800" dirty="0"/>
              <a:t>II - pelas partes, por petição;</a:t>
            </a:r>
          </a:p>
          <a:p>
            <a:pPr algn="just">
              <a:lnSpc>
                <a:spcPct val="150000"/>
              </a:lnSpc>
              <a:spcBef>
                <a:spcPts val="0"/>
              </a:spcBef>
            </a:pPr>
            <a:r>
              <a:rPr lang="pt-BR" sz="1800" dirty="0"/>
              <a:t>III - pelo Ministério Público ou pela Defensoria Pública, por petição.</a:t>
            </a:r>
          </a:p>
          <a:p>
            <a:pPr algn="just">
              <a:lnSpc>
                <a:spcPct val="150000"/>
              </a:lnSpc>
              <a:spcBef>
                <a:spcPts val="0"/>
              </a:spcBef>
            </a:pPr>
            <a:r>
              <a:rPr lang="pt-BR" sz="1800" dirty="0"/>
              <a:t>Parágrafo único. O ofício ou a petição será instruído com os documentos necessários à demonstração do preenchimento dos pressupostos para a instauração do incidente.</a:t>
            </a:r>
          </a:p>
          <a:p>
            <a:pPr algn="just">
              <a:lnSpc>
                <a:spcPct val="150000"/>
              </a:lnSpc>
              <a:spcBef>
                <a:spcPts val="0"/>
              </a:spcBef>
            </a:pPr>
            <a:r>
              <a:rPr lang="pt-BR" sz="1800" dirty="0"/>
              <a:t> </a:t>
            </a:r>
          </a:p>
          <a:p>
            <a:pPr algn="just">
              <a:lnSpc>
                <a:spcPct val="150000"/>
              </a:lnSpc>
              <a:spcBef>
                <a:spcPts val="0"/>
              </a:spcBef>
            </a:pPr>
            <a:r>
              <a:rPr lang="pt-BR" sz="1800" dirty="0"/>
              <a:t>Art. 978. O julgamento do incidente caberá ao </a:t>
            </a:r>
            <a:r>
              <a:rPr lang="pt-BR" sz="1800" b="1" dirty="0"/>
              <a:t>órgão indicado pelo regimento interno</a:t>
            </a:r>
            <a:r>
              <a:rPr lang="pt-BR" sz="1800" dirty="0"/>
              <a:t> dentre aqueles responsáveis pela </a:t>
            </a:r>
            <a:r>
              <a:rPr lang="pt-BR" sz="1800" b="1" dirty="0"/>
              <a:t>uniformização de jurisprudência do tribunal</a:t>
            </a:r>
            <a:r>
              <a:rPr lang="pt-BR" sz="1800" dirty="0"/>
              <a:t>.</a:t>
            </a:r>
          </a:p>
          <a:p>
            <a:pPr algn="just">
              <a:lnSpc>
                <a:spcPct val="150000"/>
              </a:lnSpc>
              <a:spcBef>
                <a:spcPts val="0"/>
              </a:spcBef>
            </a:pPr>
            <a:r>
              <a:rPr lang="pt-BR" sz="1800" dirty="0"/>
              <a:t>Parágrafo único. O órgão colegiado incumbido de julgar o incidente e de fixar a tese jurídica </a:t>
            </a:r>
            <a:r>
              <a:rPr lang="pt-BR" sz="1800" b="1" dirty="0"/>
              <a:t>julgará igualmente o recurso, a remessa necessária ou o processo de competência originária de onde se originou o incidente</a:t>
            </a:r>
            <a:r>
              <a:rPr lang="pt-BR" sz="1800" b="1" dirty="0" smtClean="0"/>
              <a:t>.</a:t>
            </a:r>
          </a:p>
          <a:p>
            <a:pPr algn="just">
              <a:lnSpc>
                <a:spcPct val="150000"/>
              </a:lnSpc>
              <a:spcBef>
                <a:spcPts val="0"/>
              </a:spcBef>
            </a:pPr>
            <a:endParaRPr lang="pt-BR" sz="1800" dirty="0"/>
          </a:p>
          <a:p>
            <a:pPr algn="just">
              <a:lnSpc>
                <a:spcPct val="150000"/>
              </a:lnSpc>
              <a:spcBef>
                <a:spcPts val="0"/>
              </a:spcBef>
            </a:pPr>
            <a:r>
              <a:rPr lang="pt-BR" sz="1800" dirty="0" smtClean="0"/>
              <a:t>* </a:t>
            </a:r>
            <a:r>
              <a:rPr lang="pt-BR" sz="1800" b="1" dirty="0" smtClean="0"/>
              <a:t>CABE IRDR NOS JUIZADOS ESPECIAIS? </a:t>
            </a:r>
            <a:r>
              <a:rPr lang="pt-BR" sz="1800" dirty="0" smtClean="0"/>
              <a:t>COMO COMPATIBILIZAR (Colégio Recursal não é Tribunal e o TJ/TRF não tem competência para julgar recurso inominado)</a:t>
            </a:r>
            <a:endParaRPr lang="pt-BR" sz="1800" dirty="0"/>
          </a:p>
        </p:txBody>
      </p:sp>
    </p:spTree>
    <p:extLst>
      <p:ext uri="{BB962C8B-B14F-4D97-AF65-F5344CB8AC3E}">
        <p14:creationId xmlns:p14="http://schemas.microsoft.com/office/powerpoint/2010/main" val="15723753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979. A instauração e o julgamento do incidente serão sucedidos da mais ampla e específica divulgação e publicidade, por meio de registro eletrônico no Conselho Nacional de Justiça</a:t>
            </a:r>
            <a:r>
              <a:rPr lang="pt-BR" sz="1800" dirty="0" smtClean="0"/>
              <a:t>. § </a:t>
            </a:r>
            <a:r>
              <a:rPr lang="pt-BR" sz="1800" dirty="0"/>
              <a:t>1º Os tribunais manterão banco eletrônico de dados atualizados com informações específicas sobre questões de direito submetidas ao incidente, comunicando-o imediatamente ao Conselho Nacional de Justiça para inclusão no cadastro</a:t>
            </a:r>
            <a:r>
              <a:rPr lang="pt-BR" sz="1800" dirty="0" smtClean="0"/>
              <a:t>. § </a:t>
            </a:r>
            <a:r>
              <a:rPr lang="pt-BR" sz="1800" dirty="0"/>
              <a:t>2º Para possibilitar a identificação dos processos abrangidos pela decisão do incidente, o registro eletrônico das teses jurídicas constantes do cadastro conterá, no mínimo, os fundamentos determinantes da decisão e os dispositivos normativos a ela relacionados</a:t>
            </a:r>
            <a:r>
              <a:rPr lang="pt-BR" sz="1800" dirty="0" smtClean="0"/>
              <a:t>. § </a:t>
            </a:r>
            <a:r>
              <a:rPr lang="pt-BR" sz="1800" dirty="0"/>
              <a:t>3º Aplica-se o disposto neste artigo ao julgamento de recursos repetitivos e da repercussão geral em recurso extraordinário</a:t>
            </a:r>
            <a:r>
              <a:rPr lang="pt-BR" sz="1800" dirty="0" smtClean="0"/>
              <a:t>.</a:t>
            </a:r>
          </a:p>
          <a:p>
            <a:pPr algn="just">
              <a:lnSpc>
                <a:spcPct val="150000"/>
              </a:lnSpc>
              <a:spcBef>
                <a:spcPts val="0"/>
              </a:spcBef>
            </a:pPr>
            <a:endParaRPr lang="pt-BR" sz="1800" dirty="0" smtClean="0"/>
          </a:p>
          <a:p>
            <a:pPr algn="just">
              <a:lnSpc>
                <a:spcPct val="150000"/>
              </a:lnSpc>
              <a:spcBef>
                <a:spcPts val="0"/>
              </a:spcBef>
            </a:pPr>
            <a:r>
              <a:rPr lang="pt-BR" sz="1800" dirty="0" smtClean="0"/>
              <a:t>Art</a:t>
            </a:r>
            <a:r>
              <a:rPr lang="pt-BR" sz="1800" dirty="0"/>
              <a:t>. 980. O incidente será julgado no prazo de </a:t>
            </a:r>
            <a:r>
              <a:rPr lang="pt-BR" sz="1800" b="1" dirty="0"/>
              <a:t>1 (um) ano</a:t>
            </a:r>
            <a:r>
              <a:rPr lang="pt-BR" sz="1800" dirty="0"/>
              <a:t> e terá preferência sobre os demais feitos, ressalvados os que envolvam réu preso e os pedidos de habeas </a:t>
            </a:r>
            <a:r>
              <a:rPr lang="pt-BR" sz="1800" dirty="0" smtClean="0"/>
              <a:t>corpus. Parágrafo </a:t>
            </a:r>
            <a:r>
              <a:rPr lang="pt-BR" sz="1800" dirty="0"/>
              <a:t>único. </a:t>
            </a:r>
            <a:r>
              <a:rPr lang="pt-BR" sz="1800" b="1" dirty="0"/>
              <a:t>Superado o prazo previsto no </a:t>
            </a:r>
            <a:r>
              <a:rPr lang="pt-BR" sz="1800" b="1" i="1" dirty="0" smtClean="0"/>
              <a:t>caput</a:t>
            </a:r>
            <a:r>
              <a:rPr lang="pt-BR" sz="1800" b="1" dirty="0" smtClean="0"/>
              <a:t>, </a:t>
            </a:r>
            <a:r>
              <a:rPr lang="pt-BR" sz="1800" b="1" dirty="0"/>
              <a:t>cessa a suspensão dos processos</a:t>
            </a:r>
            <a:r>
              <a:rPr lang="pt-BR" sz="1800" dirty="0"/>
              <a:t> prevista no </a:t>
            </a:r>
            <a:r>
              <a:rPr lang="pt-BR" sz="1800" dirty="0">
                <a:hlinkClick r:id="rId2"/>
              </a:rPr>
              <a:t>art. 982 </a:t>
            </a:r>
            <a:r>
              <a:rPr lang="pt-BR" sz="1800" dirty="0"/>
              <a:t>, </a:t>
            </a:r>
            <a:r>
              <a:rPr lang="pt-BR" sz="1800" b="1" dirty="0"/>
              <a:t>salvo decisão fundamentada do relator em sentido contrário</a:t>
            </a:r>
            <a:r>
              <a:rPr lang="pt-BR" sz="1800" dirty="0"/>
              <a:t>.</a:t>
            </a:r>
          </a:p>
          <a:p>
            <a:pPr algn="just">
              <a:lnSpc>
                <a:spcPct val="150000"/>
              </a:lnSpc>
              <a:spcBef>
                <a:spcPts val="0"/>
              </a:spcBef>
            </a:pPr>
            <a:r>
              <a:rPr lang="pt-BR" sz="1800" dirty="0"/>
              <a:t> </a:t>
            </a:r>
          </a:p>
          <a:p>
            <a:pPr algn="just">
              <a:lnSpc>
                <a:spcPct val="150000"/>
              </a:lnSpc>
              <a:spcBef>
                <a:spcPts val="0"/>
              </a:spcBef>
            </a:pPr>
            <a:r>
              <a:rPr lang="pt-BR" sz="1800" dirty="0"/>
              <a:t>Art. 981. Após a distribuição, o órgão colegiado competente para julgar o incidente procederá ao seu </a:t>
            </a:r>
            <a:r>
              <a:rPr lang="pt-BR" sz="1800" b="1" dirty="0"/>
              <a:t>juízo de admissibilidade</a:t>
            </a:r>
            <a:r>
              <a:rPr lang="pt-BR" sz="1800" dirty="0"/>
              <a:t>, considerando a presença dos </a:t>
            </a:r>
            <a:r>
              <a:rPr lang="pt-BR" sz="1800" b="1" dirty="0"/>
              <a:t>pressupostos </a:t>
            </a:r>
            <a:r>
              <a:rPr lang="pt-BR" sz="1800" dirty="0"/>
              <a:t>do </a:t>
            </a:r>
            <a:r>
              <a:rPr lang="pt-BR" sz="1800" dirty="0">
                <a:hlinkClick r:id="rId3"/>
              </a:rPr>
              <a:t>art. 976</a:t>
            </a:r>
            <a:r>
              <a:rPr lang="pt-BR" sz="1800" dirty="0" smtClean="0">
                <a:hlinkClick r:id="rId3"/>
              </a:rPr>
              <a:t>.</a:t>
            </a: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9701409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982. </a:t>
            </a:r>
            <a:r>
              <a:rPr lang="pt-BR" sz="1800" b="1" dirty="0"/>
              <a:t>Admitido o incidente</a:t>
            </a:r>
            <a:r>
              <a:rPr lang="pt-BR" sz="1800" dirty="0"/>
              <a:t>, o relator:</a:t>
            </a:r>
          </a:p>
          <a:p>
            <a:pPr algn="just">
              <a:lnSpc>
                <a:spcPct val="150000"/>
              </a:lnSpc>
              <a:spcBef>
                <a:spcPts val="0"/>
              </a:spcBef>
            </a:pPr>
            <a:r>
              <a:rPr lang="pt-BR" sz="1800" dirty="0"/>
              <a:t>I - suspenderá os processos pendentes, individuais ou coletivos, que tramitam no Estado ou na região, conforme o caso;</a:t>
            </a:r>
          </a:p>
          <a:p>
            <a:pPr algn="just">
              <a:lnSpc>
                <a:spcPct val="150000"/>
              </a:lnSpc>
              <a:spcBef>
                <a:spcPts val="0"/>
              </a:spcBef>
            </a:pPr>
            <a:r>
              <a:rPr lang="pt-BR" sz="1800" dirty="0"/>
              <a:t>II - poderá requisitar informações a órgãos em cujo juízo tramita processo no qual se discute o objeto do incidente, que as prestarão no prazo de 15 (quinze) dias;</a:t>
            </a:r>
          </a:p>
          <a:p>
            <a:pPr algn="just">
              <a:lnSpc>
                <a:spcPct val="150000"/>
              </a:lnSpc>
              <a:spcBef>
                <a:spcPts val="0"/>
              </a:spcBef>
            </a:pPr>
            <a:r>
              <a:rPr lang="pt-BR" sz="1800" dirty="0"/>
              <a:t>III - intimará o Ministério Público para, querendo, manifestar-se no prazo de 15 (quinze) dias.</a:t>
            </a:r>
          </a:p>
          <a:p>
            <a:pPr algn="just">
              <a:lnSpc>
                <a:spcPct val="150000"/>
              </a:lnSpc>
              <a:spcBef>
                <a:spcPts val="0"/>
              </a:spcBef>
            </a:pPr>
            <a:r>
              <a:rPr lang="pt-BR" sz="1800" dirty="0"/>
              <a:t>§ 1º A suspensão será comunicada aos órgãos jurisdicionais competentes.</a:t>
            </a:r>
          </a:p>
          <a:p>
            <a:pPr algn="just">
              <a:lnSpc>
                <a:spcPct val="150000"/>
              </a:lnSpc>
              <a:spcBef>
                <a:spcPts val="0"/>
              </a:spcBef>
            </a:pPr>
            <a:r>
              <a:rPr lang="pt-BR" sz="1800" dirty="0"/>
              <a:t>§ 2º Durante a suspensão, o pedido de tutela de urgência deverá ser dirigido ao juízo onde tramita o processo suspenso.</a:t>
            </a:r>
          </a:p>
          <a:p>
            <a:pPr algn="just">
              <a:lnSpc>
                <a:spcPct val="150000"/>
              </a:lnSpc>
              <a:spcBef>
                <a:spcPts val="0"/>
              </a:spcBef>
            </a:pPr>
            <a:r>
              <a:rPr lang="pt-BR" sz="1800" dirty="0"/>
              <a:t>§ 3º Visando à garantia da segurança jurídica, qualquer legitimado mencionado no </a:t>
            </a:r>
            <a:r>
              <a:rPr lang="pt-BR" sz="1800" dirty="0">
                <a:hlinkClick r:id="rId2"/>
              </a:rPr>
              <a:t>art. 977, incisos II e III </a:t>
            </a:r>
            <a:r>
              <a:rPr lang="pt-BR" sz="1800" dirty="0"/>
              <a:t>, poderá requerer, ao tribunal competente para conhecer do recurso extraordinário ou especial, a suspensão de todos os processos individuais ou coletivos em curso no território nacional que versem sobre a questão objeto do incidente já instaurado.</a:t>
            </a:r>
          </a:p>
          <a:p>
            <a:pPr algn="just">
              <a:lnSpc>
                <a:spcPct val="150000"/>
              </a:lnSpc>
              <a:spcBef>
                <a:spcPts val="0"/>
              </a:spcBef>
            </a:pPr>
            <a:r>
              <a:rPr lang="pt-BR" sz="1800" dirty="0"/>
              <a:t>§ 4º Independentemente dos limites da competência territorial, a parte no processo em curso no qual se discuta a mesma questão objeto do incidente é legitimada para requerer a providência prevista no § 3º deste artigo.</a:t>
            </a:r>
          </a:p>
          <a:p>
            <a:pPr algn="just">
              <a:lnSpc>
                <a:spcPct val="150000"/>
              </a:lnSpc>
              <a:spcBef>
                <a:spcPts val="0"/>
              </a:spcBef>
            </a:pPr>
            <a:r>
              <a:rPr lang="pt-BR" sz="1800" dirty="0"/>
              <a:t>§ 5º Cessa a suspensão a que se refere o inciso I do caput deste artigo se não for interposto recurso especial ou recurso extraordinário contra a decisão proferida no incidente.</a:t>
            </a:r>
          </a:p>
        </p:txBody>
      </p:sp>
    </p:spTree>
    <p:extLst>
      <p:ext uri="{BB962C8B-B14F-4D97-AF65-F5344CB8AC3E}">
        <p14:creationId xmlns:p14="http://schemas.microsoft.com/office/powerpoint/2010/main" val="23045654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96883" y="23754"/>
            <a:ext cx="11578441" cy="6662055"/>
          </a:xfrm>
        </p:spPr>
        <p:txBody>
          <a:bodyPr>
            <a:noAutofit/>
          </a:bodyPr>
          <a:lstStyle/>
          <a:p>
            <a:pPr algn="just">
              <a:lnSpc>
                <a:spcPct val="150000"/>
              </a:lnSpc>
              <a:spcBef>
                <a:spcPts val="0"/>
              </a:spcBef>
            </a:pPr>
            <a:r>
              <a:rPr lang="pt-BR" sz="1800" dirty="0"/>
              <a:t>Art. 985. Julgado o incidente, a </a:t>
            </a:r>
            <a:r>
              <a:rPr lang="pt-BR" sz="1800" b="1" dirty="0"/>
              <a:t>tese jurídica</a:t>
            </a:r>
            <a:r>
              <a:rPr lang="pt-BR" sz="1800" dirty="0"/>
              <a:t> será aplicada:</a:t>
            </a:r>
          </a:p>
          <a:p>
            <a:pPr algn="just">
              <a:lnSpc>
                <a:spcPct val="150000"/>
              </a:lnSpc>
              <a:spcBef>
                <a:spcPts val="0"/>
              </a:spcBef>
            </a:pPr>
            <a:r>
              <a:rPr lang="pt-BR" sz="1800" dirty="0"/>
              <a:t>I - a todos os </a:t>
            </a:r>
            <a:r>
              <a:rPr lang="pt-BR" sz="1800" b="1" dirty="0"/>
              <a:t>processos individuais ou coletivos</a:t>
            </a:r>
            <a:r>
              <a:rPr lang="pt-BR" sz="1800" dirty="0"/>
              <a:t> que versem sobre idêntica questão de direito e que tramitem na área de jurisdição do respectivo tribunal, inclusive àqueles que tramitem nos juizados especiais do respectivo Estado ou região;</a:t>
            </a:r>
          </a:p>
          <a:p>
            <a:pPr algn="just">
              <a:lnSpc>
                <a:spcPct val="150000"/>
              </a:lnSpc>
              <a:spcBef>
                <a:spcPts val="0"/>
              </a:spcBef>
            </a:pPr>
            <a:r>
              <a:rPr lang="pt-BR" sz="1800" dirty="0"/>
              <a:t>II - aos </a:t>
            </a:r>
            <a:r>
              <a:rPr lang="pt-BR" sz="1800" b="1" dirty="0"/>
              <a:t>casos futuros</a:t>
            </a:r>
            <a:r>
              <a:rPr lang="pt-BR" sz="1800" dirty="0"/>
              <a:t> que versem idêntica questão de direito e que venham a tramitar no território de competência do tribunal, salvo revisão na forma do </a:t>
            </a:r>
            <a:r>
              <a:rPr lang="pt-BR" sz="1800" dirty="0">
                <a:hlinkClick r:id="rId2"/>
              </a:rPr>
              <a:t>art. 986 </a:t>
            </a:r>
            <a:r>
              <a:rPr lang="pt-BR" sz="1800" dirty="0"/>
              <a:t>.</a:t>
            </a:r>
          </a:p>
          <a:p>
            <a:pPr algn="just">
              <a:lnSpc>
                <a:spcPct val="150000"/>
              </a:lnSpc>
              <a:spcBef>
                <a:spcPts val="0"/>
              </a:spcBef>
            </a:pPr>
            <a:r>
              <a:rPr lang="pt-BR" sz="1800" dirty="0"/>
              <a:t>§ 1º Não observada a tese adotada no incidente, caberá </a:t>
            </a:r>
            <a:r>
              <a:rPr lang="pt-BR" sz="1800" b="1" dirty="0"/>
              <a:t>reclamação</a:t>
            </a:r>
            <a:r>
              <a:rPr lang="pt-BR" sz="1800" dirty="0"/>
              <a:t>.</a:t>
            </a:r>
          </a:p>
          <a:p>
            <a:pPr algn="just">
              <a:lnSpc>
                <a:spcPct val="150000"/>
              </a:lnSpc>
              <a:spcBef>
                <a:spcPts val="0"/>
              </a:spcBef>
            </a:pPr>
            <a:r>
              <a:rPr lang="pt-BR" sz="1800" dirty="0"/>
              <a:t>§ 2º Se o incidente tiver por objeto questão relativa a </a:t>
            </a:r>
            <a:r>
              <a:rPr lang="pt-BR" sz="1800" b="1" dirty="0"/>
              <a:t>prestação de serviço concedido, permitido ou autorizado</a:t>
            </a:r>
            <a:r>
              <a:rPr lang="pt-BR" sz="1800" dirty="0"/>
              <a:t>, o resultado do julgamento será comunicado ao </a:t>
            </a:r>
            <a:r>
              <a:rPr lang="pt-BR" sz="1800" b="1" dirty="0"/>
              <a:t>órgão, ao ente ou à agência reguladora</a:t>
            </a:r>
            <a:r>
              <a:rPr lang="pt-BR" sz="1800" dirty="0"/>
              <a:t> competente para fiscalização da efetiva aplicação, por parte dos entes sujeitos a regulação, da tese adotada.</a:t>
            </a:r>
          </a:p>
          <a:p>
            <a:pPr algn="just">
              <a:lnSpc>
                <a:spcPct val="150000"/>
              </a:lnSpc>
              <a:spcBef>
                <a:spcPts val="0"/>
              </a:spcBef>
            </a:pPr>
            <a:r>
              <a:rPr lang="pt-BR" sz="1800" dirty="0" smtClean="0"/>
              <a:t>Art</a:t>
            </a:r>
            <a:r>
              <a:rPr lang="pt-BR" sz="1800" dirty="0"/>
              <a:t>. 986. A </a:t>
            </a:r>
            <a:r>
              <a:rPr lang="pt-BR" sz="1800" b="1" dirty="0"/>
              <a:t>revisão da tese jurídica</a:t>
            </a:r>
            <a:r>
              <a:rPr lang="pt-BR" sz="1800" dirty="0"/>
              <a:t> firmada no incidente far-se-á pelo mesmo tribunal, de ofício ou mediante requerimento dos legitimados mencionados no </a:t>
            </a:r>
            <a:r>
              <a:rPr lang="pt-BR" sz="1800" dirty="0">
                <a:hlinkClick r:id="rId3"/>
              </a:rPr>
              <a:t>art. 977, inciso III </a:t>
            </a:r>
            <a:r>
              <a:rPr lang="pt-BR" sz="1800" dirty="0" smtClean="0"/>
              <a:t>.</a:t>
            </a:r>
          </a:p>
          <a:p>
            <a:pPr algn="just">
              <a:lnSpc>
                <a:spcPct val="150000"/>
              </a:lnSpc>
              <a:spcBef>
                <a:spcPts val="0"/>
              </a:spcBef>
            </a:pPr>
            <a:r>
              <a:rPr lang="pt-BR" sz="1800" dirty="0"/>
              <a:t>Art. 987. Do julgamento do mérito do incidente caberá </a:t>
            </a:r>
            <a:r>
              <a:rPr lang="pt-BR" sz="1800" b="1" dirty="0"/>
              <a:t>recurso extraordinário ou especial</a:t>
            </a:r>
            <a:r>
              <a:rPr lang="pt-BR" sz="1800" dirty="0"/>
              <a:t>, conforme o caso</a:t>
            </a:r>
            <a:r>
              <a:rPr lang="pt-BR" sz="1800" dirty="0" smtClean="0"/>
              <a:t>. § </a:t>
            </a:r>
            <a:r>
              <a:rPr lang="pt-BR" sz="1800" dirty="0"/>
              <a:t>1º O recurso tem </a:t>
            </a:r>
            <a:r>
              <a:rPr lang="pt-BR" sz="1800" b="1" dirty="0"/>
              <a:t>efeito suspensivo, presumindo-se a repercussão geral de questão constitucional eventualmente discutida</a:t>
            </a:r>
            <a:r>
              <a:rPr lang="pt-BR" sz="1800" b="1" dirty="0" smtClean="0"/>
              <a:t>.</a:t>
            </a:r>
            <a:r>
              <a:rPr lang="pt-BR" sz="1800" dirty="0" smtClean="0"/>
              <a:t> § </a:t>
            </a:r>
            <a:r>
              <a:rPr lang="pt-BR" sz="1800" dirty="0"/>
              <a:t>2º Apreciado o mérito do recurso, a tese jurídica adotada pelo Supremo Tribunal Federal ou pelo Superior Tribunal de Justiça será aplicada no território nacional a todos os processos individuais ou coletivos que versem sobre idêntica questão de direito</a:t>
            </a:r>
            <a:r>
              <a:rPr lang="pt-BR" sz="1800" dirty="0" smtClean="0"/>
              <a:t>.</a:t>
            </a: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27223064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95004"/>
            <a:ext cx="11483439" cy="6662055"/>
          </a:xfrm>
        </p:spPr>
        <p:txBody>
          <a:bodyPr>
            <a:noAutofit/>
          </a:bodyPr>
          <a:lstStyle/>
          <a:p>
            <a:pPr algn="just">
              <a:lnSpc>
                <a:spcPct val="150000"/>
              </a:lnSpc>
              <a:spcBef>
                <a:spcPts val="0"/>
              </a:spcBef>
            </a:pPr>
            <a:r>
              <a:rPr lang="pt-BR" sz="1800" dirty="0" smtClean="0"/>
              <a:t>* “A </a:t>
            </a:r>
            <a:r>
              <a:rPr lang="pt-BR" sz="1800" dirty="0"/>
              <a:t>isonomia é ofendida quando a mesma situação fática, num dado momento histórico, é decidida de forma discrepante. Essa violação, que já seria indesejável sem qualquer outra circunstância, mostra-se qualificada quando o Poder Judiciário vacila na aplicação da lei diante de casos idênticos repetitivos. Isso porque a multiplicidade de casos realça a incoerência do Poder Judiciário, que é uno, embora composto por milhares de juízes. Realmente, como pode o mesmo tributo, ao mesmo tempo, ser e não ser inconstitucional, conforme o sabor da opinião de cada juiz?! (WAMBIER, Teresa Arruda Alvim et al. </a:t>
            </a:r>
            <a:r>
              <a:rPr lang="pt-BR" sz="1800" i="1" dirty="0"/>
              <a:t>Breves Comentários ao Novo Código de Processo Civil</a:t>
            </a:r>
            <a:r>
              <a:rPr lang="pt-BR" sz="1800" dirty="0"/>
              <a:t>, 1. ed. São Paulo: RT, 2015. p. 2181</a:t>
            </a:r>
            <a:r>
              <a:rPr lang="pt-BR" sz="1800" dirty="0" smtClean="0"/>
              <a:t>).</a:t>
            </a:r>
          </a:p>
          <a:p>
            <a:pPr marL="285750" indent="-285750" algn="just">
              <a:lnSpc>
                <a:spcPct val="150000"/>
              </a:lnSpc>
              <a:spcBef>
                <a:spcPts val="0"/>
              </a:spcBef>
              <a:buFont typeface="Arial" charset="0"/>
              <a:buChar char="•"/>
            </a:pPr>
            <a:endParaRPr lang="pt-BR" sz="1800" dirty="0" smtClean="0"/>
          </a:p>
          <a:p>
            <a:pPr algn="just">
              <a:lnSpc>
                <a:spcPct val="150000"/>
              </a:lnSpc>
              <a:spcBef>
                <a:spcPts val="0"/>
              </a:spcBef>
            </a:pPr>
            <a:r>
              <a:rPr lang="pt-BR" sz="1800" dirty="0" smtClean="0"/>
              <a:t>* A </a:t>
            </a:r>
            <a:r>
              <a:rPr lang="pt-BR" sz="1800" dirty="0"/>
              <a:t>doutrina diverge acerca da </a:t>
            </a:r>
            <a:r>
              <a:rPr lang="pt-BR" sz="1800" b="1" dirty="0"/>
              <a:t>possibilidade, ou não, de se instaurar o IRDR sem que haja causa pendente no tribunal</a:t>
            </a:r>
            <a:r>
              <a:rPr lang="pt-BR" sz="1800" dirty="0"/>
              <a:t>, isto é, há controvérsia acerca da possibilidade de se iniciar um IRDR sem a existência, no tribunal, de processo que verse sobre a matéria em discussão.</a:t>
            </a:r>
          </a:p>
          <a:p>
            <a:pPr algn="just">
              <a:lnSpc>
                <a:spcPct val="150000"/>
              </a:lnSpc>
              <a:spcBef>
                <a:spcPts val="0"/>
              </a:spcBef>
            </a:pPr>
            <a:r>
              <a:rPr lang="pt-BR" sz="1800" b="1" dirty="0" smtClean="0"/>
              <a:t>1) </a:t>
            </a:r>
            <a:r>
              <a:rPr lang="pt-BR" sz="1800" dirty="0" smtClean="0"/>
              <a:t>De </a:t>
            </a:r>
            <a:r>
              <a:rPr lang="pt-BR" sz="1800" dirty="0"/>
              <a:t>acordo com o entendimento doutrinário </a:t>
            </a:r>
            <a:r>
              <a:rPr lang="pt-BR" sz="1800" dirty="0" smtClean="0"/>
              <a:t>majoritário (</a:t>
            </a:r>
            <a:r>
              <a:rPr lang="pt-BR" sz="1800" dirty="0" err="1" smtClean="0"/>
              <a:t>Fredie</a:t>
            </a:r>
            <a:r>
              <a:rPr lang="pt-BR" sz="1800" dirty="0" smtClean="0"/>
              <a:t> </a:t>
            </a:r>
            <a:r>
              <a:rPr lang="pt-BR" sz="1800" dirty="0"/>
              <a:t>Didier Jr</a:t>
            </a:r>
            <a:r>
              <a:rPr lang="pt-BR" sz="1800" dirty="0" smtClean="0"/>
              <a:t>., </a:t>
            </a:r>
            <a:r>
              <a:rPr lang="pt-BR" sz="1800" dirty="0"/>
              <a:t>Leonardo Carneiro da Cunha</a:t>
            </a:r>
            <a:r>
              <a:rPr lang="pt-BR" sz="1800" dirty="0" smtClean="0"/>
              <a:t>, Alexandre Freitas Câmara, Antônio do Passo Cabral, Daniel Amorim Assumpção Neves), </a:t>
            </a:r>
            <a:r>
              <a:rPr lang="pt-BR" sz="1800" dirty="0"/>
              <a:t>o IRDR não pode ser instaurado sem que haja causa pendente no tribunal, motivo pelo qual também se aplica o sistema da “causa-piloto” ao referido instituto. </a:t>
            </a:r>
            <a:r>
              <a:rPr lang="pt-BR" sz="1800" dirty="0" smtClean="0"/>
              <a:t>Enunciado 344 </a:t>
            </a:r>
            <a:r>
              <a:rPr lang="pt-BR" sz="1800" dirty="0"/>
              <a:t>do Fórum Permanente de Processualistas </a:t>
            </a:r>
            <a:r>
              <a:rPr lang="pt-BR" sz="1800" dirty="0" smtClean="0"/>
              <a:t>Civis (FPPC): </a:t>
            </a:r>
            <a:r>
              <a:rPr lang="pt-BR" sz="1800" dirty="0"/>
              <a:t>“A instauração do incidente pressupõe a existência de processo pendente no respectivo </a:t>
            </a:r>
            <a:r>
              <a:rPr lang="pt-BR" sz="1800" dirty="0" smtClean="0"/>
              <a:t>tribunal”.</a:t>
            </a:r>
            <a:endParaRPr lang="pt-BR" sz="1800" dirty="0"/>
          </a:p>
        </p:txBody>
      </p:sp>
    </p:spTree>
    <p:extLst>
      <p:ext uri="{BB962C8B-B14F-4D97-AF65-F5344CB8AC3E}">
        <p14:creationId xmlns:p14="http://schemas.microsoft.com/office/powerpoint/2010/main" val="4169032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49383" y="166933"/>
            <a:ext cx="11744696" cy="6352625"/>
          </a:xfrm>
        </p:spPr>
        <p:txBody>
          <a:bodyPr>
            <a:noAutofit/>
          </a:bodyPr>
          <a:lstStyle/>
          <a:p>
            <a:pPr marL="514350" indent="-514350">
              <a:lnSpc>
                <a:spcPct val="150000"/>
              </a:lnSpc>
              <a:spcBef>
                <a:spcPts val="0"/>
              </a:spcBef>
              <a:buAutoNum type="arabicPeriod"/>
            </a:pPr>
            <a:r>
              <a:rPr lang="pt-BR" sz="1800" b="1" dirty="0" smtClean="0"/>
              <a:t>DISPOSIÇÕES GERAIS</a:t>
            </a:r>
          </a:p>
          <a:p>
            <a:pPr algn="just">
              <a:lnSpc>
                <a:spcPct val="150000"/>
              </a:lnSpc>
            </a:pPr>
            <a:r>
              <a:rPr lang="pt-BR" sz="1800" dirty="0" smtClean="0"/>
              <a:t>Art</a:t>
            </a:r>
            <a:r>
              <a:rPr lang="pt-BR" sz="1800" dirty="0"/>
              <a:t>. 926. Os tribunais devem </a:t>
            </a:r>
            <a:r>
              <a:rPr lang="pt-BR" sz="1800" b="1" dirty="0"/>
              <a:t>uniformizar sua jurisprudência</a:t>
            </a:r>
            <a:r>
              <a:rPr lang="pt-BR" sz="1800" dirty="0"/>
              <a:t> e mantê-la estável, íntegra e coerente. § 1º Na forma estabelecida e segundo os pressupostos fixados no regimento interno, os tribunais editarão enunciados de súmula correspondentes a sua jurisprudência dominante. § 2º Ao editar enunciados de súmula, os tribunais devem ater-se às circunstâncias fáticas dos precedentes que motivaram sua criação</a:t>
            </a:r>
            <a:r>
              <a:rPr lang="pt-BR" sz="1800" dirty="0" smtClean="0"/>
              <a:t>. </a:t>
            </a:r>
            <a:r>
              <a:rPr lang="pt-BR" sz="1800" b="1" u="sng" dirty="0" smtClean="0"/>
              <a:t>-&gt; isonomia/segurança jurídica</a:t>
            </a:r>
            <a:endParaRPr lang="pt-BR" sz="1800" b="1" u="sng" dirty="0"/>
          </a:p>
          <a:p>
            <a:pPr algn="just">
              <a:lnSpc>
                <a:spcPct val="150000"/>
              </a:lnSpc>
            </a:pPr>
            <a:r>
              <a:rPr lang="pt-BR" sz="1800" dirty="0" smtClean="0"/>
              <a:t>Art</a:t>
            </a:r>
            <a:r>
              <a:rPr lang="pt-BR" sz="1800" dirty="0"/>
              <a:t>. 927. Os juízes e os tribunais </a:t>
            </a:r>
            <a:r>
              <a:rPr lang="pt-BR" sz="1800" b="1" dirty="0"/>
              <a:t>observarão</a:t>
            </a:r>
            <a:r>
              <a:rPr lang="pt-BR" sz="1800" dirty="0" smtClean="0"/>
              <a:t>: </a:t>
            </a:r>
            <a:r>
              <a:rPr lang="pt-BR" sz="1800" b="1" u="sng" dirty="0" smtClean="0"/>
              <a:t>-&gt; dever x faculdade</a:t>
            </a:r>
            <a:endParaRPr lang="pt-BR" sz="1800" b="1" u="sng" dirty="0"/>
          </a:p>
          <a:p>
            <a:pPr algn="just">
              <a:lnSpc>
                <a:spcPct val="150000"/>
              </a:lnSpc>
            </a:pPr>
            <a:r>
              <a:rPr lang="pt-BR" sz="1800" dirty="0"/>
              <a:t>I - as decisões do </a:t>
            </a:r>
            <a:r>
              <a:rPr lang="pt-BR" sz="1800" b="1" dirty="0"/>
              <a:t>Supremo Tribunal Federal</a:t>
            </a:r>
            <a:r>
              <a:rPr lang="pt-BR" sz="1800" dirty="0"/>
              <a:t> em controle </a:t>
            </a:r>
            <a:r>
              <a:rPr lang="pt-BR" sz="1800" b="1" dirty="0"/>
              <a:t>concentrado</a:t>
            </a:r>
            <a:r>
              <a:rPr lang="pt-BR" sz="1800" dirty="0"/>
              <a:t> de constitucionalidade</a:t>
            </a:r>
            <a:r>
              <a:rPr lang="pt-BR" sz="1800" dirty="0" smtClean="0"/>
              <a:t>;</a:t>
            </a:r>
            <a:r>
              <a:rPr lang="pt-BR" sz="1800" b="1" dirty="0" smtClean="0"/>
              <a:t> </a:t>
            </a:r>
            <a:r>
              <a:rPr lang="pt-BR" sz="1800" b="1" u="sng" dirty="0" smtClean="0"/>
              <a:t>(ADI/ADC/ADPF)</a:t>
            </a:r>
            <a:endParaRPr lang="pt-BR" sz="1800" b="1" u="sng" dirty="0"/>
          </a:p>
          <a:p>
            <a:pPr algn="just">
              <a:lnSpc>
                <a:spcPct val="150000"/>
              </a:lnSpc>
            </a:pPr>
            <a:r>
              <a:rPr lang="pt-BR" sz="1800" dirty="0"/>
              <a:t>II - os enunciados de </a:t>
            </a:r>
            <a:r>
              <a:rPr lang="pt-BR" sz="1800" b="1" dirty="0"/>
              <a:t>súmula vinculante</a:t>
            </a:r>
            <a:r>
              <a:rPr lang="pt-BR" sz="1800" dirty="0" smtClean="0"/>
              <a:t>; </a:t>
            </a:r>
            <a:r>
              <a:rPr lang="pt-BR" sz="1800" b="1" u="sng" dirty="0" smtClean="0"/>
              <a:t>(SV, LF 11.417/06, art. 103-A, CF)</a:t>
            </a:r>
            <a:endParaRPr lang="pt-BR" sz="1800" b="1" u="sng" dirty="0"/>
          </a:p>
          <a:p>
            <a:pPr algn="just">
              <a:lnSpc>
                <a:spcPct val="150000"/>
              </a:lnSpc>
            </a:pPr>
            <a:r>
              <a:rPr lang="pt-BR" sz="1800" dirty="0"/>
              <a:t>III - os acórdãos em </a:t>
            </a:r>
            <a:r>
              <a:rPr lang="pt-BR" sz="1800" b="1" dirty="0"/>
              <a:t>incidente de assunção de competência </a:t>
            </a:r>
            <a:r>
              <a:rPr lang="pt-BR" sz="1800" dirty="0"/>
              <a:t>ou de </a:t>
            </a:r>
            <a:r>
              <a:rPr lang="pt-BR" sz="1800" b="1" dirty="0"/>
              <a:t>resolução de demandas repetitivas </a:t>
            </a:r>
            <a:r>
              <a:rPr lang="pt-BR" sz="1800" dirty="0"/>
              <a:t>e em julgamento de recursos extraordinário e especial </a:t>
            </a:r>
            <a:r>
              <a:rPr lang="pt-BR" sz="1800" b="1" dirty="0"/>
              <a:t>repetitivos</a:t>
            </a:r>
            <a:r>
              <a:rPr lang="pt-BR" sz="1800" dirty="0" smtClean="0"/>
              <a:t>; </a:t>
            </a:r>
            <a:r>
              <a:rPr lang="pt-BR" sz="1800" b="1" u="sng" dirty="0" smtClean="0"/>
              <a:t>(IAC/IRDR/Repetitivos)</a:t>
            </a:r>
            <a:endParaRPr lang="pt-BR" sz="1800" b="1" u="sng" dirty="0"/>
          </a:p>
          <a:p>
            <a:pPr algn="just">
              <a:lnSpc>
                <a:spcPct val="150000"/>
              </a:lnSpc>
            </a:pPr>
            <a:r>
              <a:rPr lang="pt-BR" sz="1800" dirty="0"/>
              <a:t>IV - os enunciados das </a:t>
            </a:r>
            <a:r>
              <a:rPr lang="pt-BR" sz="1800" b="1" dirty="0"/>
              <a:t>súmulas</a:t>
            </a:r>
            <a:r>
              <a:rPr lang="pt-BR" sz="1800" dirty="0"/>
              <a:t> do Supremo Tribunal Federal em matéria constitucional e do Superior Tribunal de Justiça em matéria infraconstitucional</a:t>
            </a:r>
            <a:r>
              <a:rPr lang="pt-BR" sz="1800" dirty="0" smtClean="0"/>
              <a:t>; </a:t>
            </a:r>
            <a:r>
              <a:rPr lang="pt-BR" sz="1800" b="1" u="sng" dirty="0" smtClean="0"/>
              <a:t>-&gt; o problema das súmulas superadas, quer por lei, quer por mudança de entendimento</a:t>
            </a:r>
            <a:endParaRPr lang="pt-BR" sz="1800" b="1" u="sng" dirty="0"/>
          </a:p>
          <a:p>
            <a:pPr algn="just">
              <a:lnSpc>
                <a:spcPct val="150000"/>
              </a:lnSpc>
            </a:pPr>
            <a:r>
              <a:rPr lang="pt-BR" sz="1800" dirty="0"/>
              <a:t>V - a orientação do </a:t>
            </a:r>
            <a:r>
              <a:rPr lang="pt-BR" sz="1800" b="1" dirty="0"/>
              <a:t>plenário</a:t>
            </a:r>
            <a:r>
              <a:rPr lang="pt-BR" sz="1800" dirty="0"/>
              <a:t> ou do </a:t>
            </a:r>
            <a:r>
              <a:rPr lang="pt-BR" sz="1800" b="1" dirty="0"/>
              <a:t>órgão especial</a:t>
            </a:r>
            <a:r>
              <a:rPr lang="pt-BR" sz="1800" dirty="0"/>
              <a:t> aos quais estiverem vinculados.</a:t>
            </a:r>
          </a:p>
          <a:p>
            <a:pPr algn="just">
              <a:lnSpc>
                <a:spcPct val="150000"/>
              </a:lnSpc>
              <a:spcBef>
                <a:spcPts val="0"/>
              </a:spcBef>
            </a:pPr>
            <a:endParaRPr lang="pt-BR" sz="1400" b="1" dirty="0" smtClean="0"/>
          </a:p>
          <a:p>
            <a:pPr marL="342900" indent="-342900" algn="just">
              <a:lnSpc>
                <a:spcPct val="150000"/>
              </a:lnSpc>
              <a:spcBef>
                <a:spcPts val="0"/>
              </a:spcBef>
              <a:buFontTx/>
              <a:buChar char="-"/>
            </a:pPr>
            <a:endParaRPr lang="pt-BR" sz="1400" dirty="0" smtClean="0"/>
          </a:p>
          <a:p>
            <a:pPr marL="342900" indent="-342900" algn="just">
              <a:lnSpc>
                <a:spcPct val="150000"/>
              </a:lnSpc>
              <a:spcBef>
                <a:spcPts val="0"/>
              </a:spcBef>
              <a:buFontTx/>
              <a:buChar char="-"/>
            </a:pPr>
            <a:endParaRPr lang="pt-BR" sz="1400" dirty="0"/>
          </a:p>
        </p:txBody>
      </p:sp>
    </p:spTree>
    <p:extLst>
      <p:ext uri="{BB962C8B-B14F-4D97-AF65-F5344CB8AC3E}">
        <p14:creationId xmlns:p14="http://schemas.microsoft.com/office/powerpoint/2010/main" val="20567329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b="1" dirty="0" smtClean="0"/>
              <a:t>2) </a:t>
            </a:r>
            <a:r>
              <a:rPr lang="pt-BR" sz="1800" dirty="0" smtClean="0"/>
              <a:t>Em </a:t>
            </a:r>
            <a:r>
              <a:rPr lang="pt-BR" sz="1800" dirty="0"/>
              <a:t>sentido contrário, entendendo que o IRDR se caracteriza como espécie de “procedimento-modelo”, destaca José Miguel Medina</a:t>
            </a:r>
            <a:r>
              <a:rPr lang="pt-BR" sz="1800" i="1" dirty="0"/>
              <a:t>: </a:t>
            </a:r>
            <a:r>
              <a:rPr lang="pt-BR" sz="1800" dirty="0"/>
              <a:t>“O incidente emerge de processos que se repetem, mas não faz com que se desloque algum processo para o tribunal. Não há, pois, uma causa ou recurso selecionado para julgamento, a ser remetido ao tribunal, enquanto os demais ficam sobrestados”. </a:t>
            </a:r>
            <a:r>
              <a:rPr lang="pt-BR" sz="1800" dirty="0" smtClean="0"/>
              <a:t>Seguem </a:t>
            </a:r>
            <a:r>
              <a:rPr lang="pt-BR" sz="1800" dirty="0"/>
              <a:t>o mesmo entendimento: </a:t>
            </a:r>
            <a:r>
              <a:rPr lang="pt-BR" sz="1800" dirty="0" err="1"/>
              <a:t>Dierle</a:t>
            </a:r>
            <a:r>
              <a:rPr lang="pt-BR" sz="1800" dirty="0"/>
              <a:t> Nunes e Sofia Temer.</a:t>
            </a:r>
          </a:p>
          <a:p>
            <a:pPr algn="just">
              <a:lnSpc>
                <a:spcPct val="150000"/>
              </a:lnSpc>
              <a:spcBef>
                <a:spcPts val="0"/>
              </a:spcBef>
            </a:pPr>
            <a:endParaRPr lang="pt-BR" sz="1800" dirty="0" smtClean="0"/>
          </a:p>
          <a:p>
            <a:pPr algn="just">
              <a:lnSpc>
                <a:spcPct val="150000"/>
              </a:lnSpc>
              <a:spcBef>
                <a:spcPts val="0"/>
              </a:spcBef>
            </a:pPr>
            <a:r>
              <a:rPr lang="pt-BR" sz="1800" dirty="0" smtClean="0"/>
              <a:t>Tem-se</a:t>
            </a:r>
            <a:r>
              <a:rPr lang="pt-BR" sz="1800" dirty="0"/>
              <a:t>, portanto, </a:t>
            </a:r>
            <a:r>
              <a:rPr lang="pt-BR" sz="1800" dirty="0" smtClean="0"/>
              <a:t>que:</a:t>
            </a:r>
          </a:p>
          <a:p>
            <a:pPr algn="just">
              <a:lnSpc>
                <a:spcPct val="150000"/>
              </a:lnSpc>
              <a:spcBef>
                <a:spcPts val="0"/>
              </a:spcBef>
            </a:pPr>
            <a:endParaRPr lang="pt-BR" sz="1800" dirty="0" smtClean="0"/>
          </a:p>
          <a:p>
            <a:pPr marL="400050" indent="-400050" algn="just">
              <a:lnSpc>
                <a:spcPct val="150000"/>
              </a:lnSpc>
              <a:spcBef>
                <a:spcPts val="0"/>
              </a:spcBef>
              <a:buAutoNum type="romanLcParenBoth"/>
            </a:pPr>
            <a:r>
              <a:rPr lang="pt-BR" sz="1800" b="1" dirty="0" smtClean="0"/>
              <a:t>quanto </a:t>
            </a:r>
            <a:r>
              <a:rPr lang="pt-BR" sz="1800" b="1" dirty="0"/>
              <a:t>aos recursos </a:t>
            </a:r>
            <a:r>
              <a:rPr lang="pt-BR" sz="1800" b="1" dirty="0" smtClean="0"/>
              <a:t>repetitivos, </a:t>
            </a:r>
            <a:r>
              <a:rPr lang="pt-BR" sz="1800" b="1" dirty="0"/>
              <a:t>o sistema adotado foi o da “causa-piloto”, não havendo maiores discussões sobre a matéria; </a:t>
            </a:r>
            <a:r>
              <a:rPr lang="pt-BR" sz="1800" b="1" dirty="0" smtClean="0"/>
              <a:t>e</a:t>
            </a:r>
          </a:p>
          <a:p>
            <a:pPr marL="400050" indent="-400050" algn="just">
              <a:lnSpc>
                <a:spcPct val="150000"/>
              </a:lnSpc>
              <a:spcBef>
                <a:spcPts val="0"/>
              </a:spcBef>
              <a:buAutoNum type="romanLcParenBoth"/>
            </a:pPr>
            <a:r>
              <a:rPr lang="pt-BR" sz="1800" b="1" dirty="0" smtClean="0"/>
              <a:t>(</a:t>
            </a:r>
            <a:r>
              <a:rPr lang="pt-BR" sz="1800" b="1" dirty="0" err="1" smtClean="0"/>
              <a:t>ii</a:t>
            </a:r>
            <a:r>
              <a:rPr lang="pt-BR" sz="1800" b="1" dirty="0"/>
              <a:t>) já no tocante ao IRDR, a doutrina diverge sobre o tema, tendo em vista a existência de controvérsia acerca da viabilidade, ou não, de se instaurar o IRDR sem que haja causa pendente no tribunal</a:t>
            </a:r>
            <a:r>
              <a:rPr lang="pt-BR" sz="1800" b="1" dirty="0" smtClean="0"/>
              <a:t>. </a:t>
            </a:r>
            <a:r>
              <a:rPr lang="pt-BR" sz="1800" dirty="0" smtClean="0"/>
              <a:t>Por fim, quando </a:t>
            </a:r>
            <a:r>
              <a:rPr lang="pt-BR" sz="1800" dirty="0"/>
              <a:t>houver desistência da ação ou recurso afetado para julgamento, o IRDR ou recurso repetitivo pode prosseguir para a definição da questão comum, nos termos dos artigos 976 e 998, do </a:t>
            </a:r>
            <a:r>
              <a:rPr lang="pt-BR" sz="1800" dirty="0" smtClean="0"/>
              <a:t>CPC, casos em que o CPC adota o sistema da “causa-modelo”, excepcionalmente. </a:t>
            </a:r>
            <a:endParaRPr lang="pt-BR" sz="1800" dirty="0"/>
          </a:p>
        </p:txBody>
      </p:sp>
    </p:spTree>
    <p:extLst>
      <p:ext uri="{BB962C8B-B14F-4D97-AF65-F5344CB8AC3E}">
        <p14:creationId xmlns:p14="http://schemas.microsoft.com/office/powerpoint/2010/main" val="20075682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smtClean="0"/>
              <a:t>NÚCLEO ESPECIALIZADO DE 2ª INSTÂNCIA E TRIBUNAIS SUPERIORES DA DPE-SP + </a:t>
            </a:r>
          </a:p>
          <a:p>
            <a:pPr>
              <a:lnSpc>
                <a:spcPct val="150000"/>
              </a:lnSpc>
              <a:spcBef>
                <a:spcPts val="0"/>
              </a:spcBef>
            </a:pPr>
            <a:r>
              <a:rPr lang="pt-BR" sz="1800" b="1" dirty="0" smtClean="0"/>
              <a:t>NÚCLEO ESPECIALIZADO DE SITUAÇÃO CARCERÁRIA</a:t>
            </a:r>
          </a:p>
          <a:p>
            <a:pPr algn="just">
              <a:lnSpc>
                <a:spcPct val="150000"/>
              </a:lnSpc>
              <a:spcBef>
                <a:spcPts val="0"/>
              </a:spcBef>
            </a:pPr>
            <a:endParaRPr lang="pt-BR" sz="1800" b="1" dirty="0"/>
          </a:p>
          <a:p>
            <a:pPr algn="just">
              <a:lnSpc>
                <a:spcPct val="150000"/>
              </a:lnSpc>
              <a:spcBef>
                <a:spcPts val="0"/>
              </a:spcBef>
            </a:pPr>
            <a:r>
              <a:rPr lang="pt-BR" sz="1800" b="1" dirty="0" smtClean="0"/>
              <a:t>IRDR 2103746-20.2018.8.26.0000 -&gt; foi admitido </a:t>
            </a:r>
            <a:r>
              <a:rPr lang="pt-BR" sz="1800" dirty="0" smtClean="0"/>
              <a:t>(Turma Especial Criminal do TJSP), sem suspensão dos processos: </a:t>
            </a:r>
          </a:p>
          <a:p>
            <a:pPr marL="285750" indent="-285750" algn="just">
              <a:lnSpc>
                <a:spcPct val="150000"/>
              </a:lnSpc>
              <a:spcBef>
                <a:spcPts val="0"/>
              </a:spcBef>
              <a:buFontTx/>
              <a:buChar char="-"/>
            </a:pPr>
            <a:r>
              <a:rPr lang="pt-BR" sz="1800" dirty="0" smtClean="0"/>
              <a:t>a DPE-SP requer a fixação da seguinte tese: “é declaratória a decisão que defere a progressão de regime de cumprimento de pena, constituindo-se como marco inicial para a próxima progressão a data do preenchimento do requisito objetivo no regime anterior”;</a:t>
            </a:r>
            <a:endParaRPr lang="pt-BR" sz="1800" dirty="0"/>
          </a:p>
          <a:p>
            <a:pPr marL="285750" indent="-285750" algn="just">
              <a:lnSpc>
                <a:spcPct val="150000"/>
              </a:lnSpc>
              <a:spcBef>
                <a:spcPts val="0"/>
              </a:spcBef>
              <a:buFontTx/>
              <a:buChar char="-"/>
            </a:pPr>
            <a:r>
              <a:rPr lang="pt-BR" sz="1800" dirty="0" smtClean="0"/>
              <a:t>Art. 112 da LEP: </a:t>
            </a:r>
            <a:r>
              <a:rPr lang="pt-BR" sz="1800" dirty="0"/>
              <a:t>A pena privativa de liberdade será executada em forma progressiva com a transferência para regime menos rigoroso, a ser determinada pelo juiz, quando o preso tiver cumprido ao menos </a:t>
            </a:r>
            <a:r>
              <a:rPr lang="pt-BR" sz="1800" b="1" dirty="0"/>
              <a:t>um sexto da pena no regime anterior</a:t>
            </a:r>
            <a:r>
              <a:rPr lang="pt-BR" sz="1800" dirty="0"/>
              <a:t> e ostentar </a:t>
            </a:r>
            <a:r>
              <a:rPr lang="pt-BR" sz="1800" b="1" dirty="0"/>
              <a:t>bom comportamento carcerário</a:t>
            </a:r>
            <a:r>
              <a:rPr lang="pt-BR" sz="1800" dirty="0"/>
              <a:t>, comprovado pelo diretor do estabelecimento, respeitadas as normas que vedam a </a:t>
            </a:r>
            <a:r>
              <a:rPr lang="pt-BR" sz="1800" dirty="0" smtClean="0"/>
              <a:t>progressão;</a:t>
            </a:r>
          </a:p>
          <a:p>
            <a:pPr marL="285750" indent="-285750" algn="just">
              <a:lnSpc>
                <a:spcPct val="150000"/>
              </a:lnSpc>
              <a:spcBef>
                <a:spcPts val="0"/>
              </a:spcBef>
              <a:buFontTx/>
              <a:buChar char="-"/>
            </a:pPr>
            <a:r>
              <a:rPr lang="pt-BR" sz="1800" dirty="0" smtClean="0"/>
              <a:t>Natureza da decisão judicial que defere a progressão do regime: </a:t>
            </a:r>
            <a:r>
              <a:rPr lang="pt-BR" sz="1800" b="1" dirty="0" smtClean="0"/>
              <a:t>declaratória ou constitutiva.</a:t>
            </a:r>
          </a:p>
          <a:p>
            <a:pPr algn="just">
              <a:lnSpc>
                <a:spcPct val="150000"/>
              </a:lnSpc>
              <a:spcBef>
                <a:spcPts val="0"/>
              </a:spcBef>
            </a:pPr>
            <a:endParaRPr lang="pt-BR" sz="1800" dirty="0"/>
          </a:p>
          <a:p>
            <a:pPr algn="just">
              <a:lnSpc>
                <a:spcPct val="150000"/>
              </a:lnSpc>
              <a:spcBef>
                <a:spcPts val="0"/>
              </a:spcBef>
            </a:pPr>
            <a:r>
              <a:rPr lang="pt-BR" sz="1800" b="1" dirty="0" smtClean="0"/>
              <a:t>* QUAL A DIFERENÇA PRINCIPAL ENTRE IAC E IRDR?</a:t>
            </a:r>
            <a:endParaRPr lang="pt-BR" sz="1800" b="1" dirty="0"/>
          </a:p>
        </p:txBody>
      </p:sp>
    </p:spTree>
    <p:extLst>
      <p:ext uri="{BB962C8B-B14F-4D97-AF65-F5344CB8AC3E}">
        <p14:creationId xmlns:p14="http://schemas.microsoft.com/office/powerpoint/2010/main" val="33896494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142504"/>
            <a:ext cx="11637818" cy="6662055"/>
          </a:xfrm>
        </p:spPr>
        <p:txBody>
          <a:bodyPr>
            <a:noAutofit/>
          </a:bodyPr>
          <a:lstStyle/>
          <a:p>
            <a:pPr algn="just">
              <a:lnSpc>
                <a:spcPct val="100000"/>
              </a:lnSpc>
              <a:spcBef>
                <a:spcPts val="0"/>
              </a:spcBef>
            </a:pPr>
            <a:r>
              <a:rPr lang="pt-BR" sz="1800" b="1" dirty="0" smtClean="0"/>
              <a:t>(TJSP, 2019, VUNESP)</a:t>
            </a:r>
            <a:r>
              <a:rPr lang="pt-BR" sz="1800" dirty="0" smtClean="0"/>
              <a:t> </a:t>
            </a:r>
            <a:r>
              <a:rPr lang="pt-BR" sz="1800" dirty="0"/>
              <a:t>É cabível a instauração do incidente de resolução de demandas repetitivas (IRDR) quando </a:t>
            </a:r>
            <a:r>
              <a:rPr lang="pt-BR" sz="1800" dirty="0" smtClean="0"/>
              <a:t>houver,</a:t>
            </a:r>
          </a:p>
          <a:p>
            <a:pPr algn="just">
              <a:lnSpc>
                <a:spcPct val="100000"/>
              </a:lnSpc>
              <a:spcBef>
                <a:spcPts val="0"/>
              </a:spcBef>
            </a:pPr>
            <a:r>
              <a:rPr lang="pt-BR" sz="1800" dirty="0" smtClean="0"/>
              <a:t>simultaneamente</a:t>
            </a:r>
            <a:r>
              <a:rPr lang="pt-BR" sz="1800" dirty="0"/>
              <a:t>, efetiva repetição de processos que contenham controvérsia sobre a mesma questão unicamente de direito, assim como risco de ofensa à isonomia e à segurança jurídica. No que diz respeito ao chamado IRDR, segundo os ditames literalmente dispostos no Código de Processo Civil, assinale a afirmação correta</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O</a:t>
            </a:r>
            <a:r>
              <a:rPr lang="pt-BR" sz="1800" dirty="0"/>
              <a:t> </a:t>
            </a:r>
            <a:r>
              <a:rPr lang="pt-BR" sz="1800" i="1" dirty="0" err="1"/>
              <a:t>amicus</a:t>
            </a:r>
            <a:r>
              <a:rPr lang="pt-BR" sz="1800" i="1" dirty="0"/>
              <a:t> </a:t>
            </a:r>
            <a:r>
              <a:rPr lang="pt-BR" sz="1800" i="1" dirty="0" err="1"/>
              <a:t>curiae</a:t>
            </a:r>
            <a:r>
              <a:rPr lang="pt-BR" sz="1800" dirty="0"/>
              <a:t> não pode recorrer da decisão que o julgar.</a:t>
            </a:r>
          </a:p>
          <a:p>
            <a:pPr algn="just">
              <a:lnSpc>
                <a:spcPct val="100000"/>
              </a:lnSpc>
              <a:spcBef>
                <a:spcPts val="0"/>
              </a:spcBef>
            </a:pPr>
            <a:r>
              <a:rPr lang="pt-BR" sz="1800" b="1" cap="all" dirty="0" smtClean="0"/>
              <a:t>B) </a:t>
            </a:r>
            <a:r>
              <a:rPr lang="pt-BR" sz="1800" dirty="0" smtClean="0"/>
              <a:t>A </a:t>
            </a:r>
            <a:r>
              <a:rPr lang="pt-BR" sz="1800" dirty="0"/>
              <a:t>apelação do feito, de onde adveio o incidente, deve ser julgada pela Câmara de origem, e não pelo órgão colegiado incumbido de julgar o IRDR.</a:t>
            </a:r>
          </a:p>
          <a:p>
            <a:pPr algn="just">
              <a:lnSpc>
                <a:spcPct val="100000"/>
              </a:lnSpc>
              <a:spcBef>
                <a:spcPts val="0"/>
              </a:spcBef>
            </a:pPr>
            <a:r>
              <a:rPr lang="pt-BR" sz="1800" b="1" cap="all" dirty="0" smtClean="0"/>
              <a:t>C) </a:t>
            </a:r>
            <a:r>
              <a:rPr lang="pt-BR" sz="1800" dirty="0" smtClean="0"/>
              <a:t>Tendo </a:t>
            </a:r>
            <a:r>
              <a:rPr lang="pt-BR" sz="1800" dirty="0"/>
              <a:t>como objeto questão relativa à prestação de serviço concedido, o resultado do julgamento será comunicado à entidade pública reguladora competente, para fiscalização da efetiva aplicação da tese adotada por parte dos entes sujeitos à regulação.</a:t>
            </a:r>
          </a:p>
          <a:p>
            <a:pPr algn="just">
              <a:lnSpc>
                <a:spcPct val="100000"/>
              </a:lnSpc>
              <a:spcBef>
                <a:spcPts val="0"/>
              </a:spcBef>
            </a:pPr>
            <a:r>
              <a:rPr lang="pt-BR" sz="1800" b="1" cap="all" dirty="0" smtClean="0"/>
              <a:t>D) </a:t>
            </a:r>
            <a:r>
              <a:rPr lang="pt-BR" sz="1800" dirty="0" smtClean="0"/>
              <a:t>O </a:t>
            </a:r>
            <a:r>
              <a:rPr lang="pt-BR" sz="1800" dirty="0"/>
              <a:t>Estado do Acre tem legitimidade para revisão da tese jurídica nele firmada</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dirty="0" smtClean="0"/>
              <a:t>(TRF2, 2018, IBFC)</a:t>
            </a:r>
            <a:r>
              <a:rPr lang="pt-BR" sz="1800" dirty="0" smtClean="0"/>
              <a:t> </a:t>
            </a:r>
            <a:r>
              <a:rPr lang="pt-BR" sz="1800" dirty="0"/>
              <a:t>O Código de Processo Civil de 2015 instituiu o Incidente de Resolução de Demandas Repetitivas (IRDR), sendo correta a afirmativa, em relação a este novo instituto processual, de que</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o </a:t>
            </a:r>
            <a:r>
              <a:rPr lang="pt-BR" sz="1800" dirty="0"/>
              <a:t>pedido de instauração somente poderá ser feito pelo relator, pelas partes, pelo Ministério Público e pela Defensoria Pública.</a:t>
            </a:r>
          </a:p>
          <a:p>
            <a:pPr algn="just">
              <a:lnSpc>
                <a:spcPct val="100000"/>
              </a:lnSpc>
              <a:spcBef>
                <a:spcPts val="0"/>
              </a:spcBef>
            </a:pPr>
            <a:r>
              <a:rPr lang="pt-BR" sz="1800" b="1" cap="all" dirty="0" smtClean="0"/>
              <a:t>B) </a:t>
            </a:r>
            <a:r>
              <a:rPr lang="pt-BR" sz="1800" dirty="0" smtClean="0"/>
              <a:t>a </a:t>
            </a:r>
            <a:r>
              <a:rPr lang="pt-BR" sz="1800" dirty="0"/>
              <a:t>sua admissibilidade é feita pelo respectivo relator.</a:t>
            </a:r>
          </a:p>
          <a:p>
            <a:pPr algn="just">
              <a:lnSpc>
                <a:spcPct val="100000"/>
              </a:lnSpc>
              <a:spcBef>
                <a:spcPts val="0"/>
              </a:spcBef>
            </a:pPr>
            <a:r>
              <a:rPr lang="pt-BR" sz="1800" b="1" cap="all" dirty="0" smtClean="0"/>
              <a:t>C) </a:t>
            </a:r>
            <a:r>
              <a:rPr lang="pt-BR" sz="1800" dirty="0" smtClean="0"/>
              <a:t>a </a:t>
            </a:r>
            <a:r>
              <a:rPr lang="pt-BR" sz="1800" dirty="0"/>
              <a:t>tese firmada no incidente diz respeito a questão unicamente de direito e será aplicada, com eficácia persuasiva, aos processos que tramitem no Estado ou região.</a:t>
            </a:r>
          </a:p>
          <a:p>
            <a:pPr algn="just">
              <a:lnSpc>
                <a:spcPct val="100000"/>
              </a:lnSpc>
              <a:spcBef>
                <a:spcPts val="0"/>
              </a:spcBef>
            </a:pPr>
            <a:r>
              <a:rPr lang="pt-BR" sz="1800" b="1" cap="all" dirty="0" smtClean="0"/>
              <a:t>D) </a:t>
            </a:r>
            <a:r>
              <a:rPr lang="pt-BR" sz="1800" dirty="0" smtClean="0"/>
              <a:t>a </a:t>
            </a:r>
            <a:r>
              <a:rPr lang="pt-BR" sz="1800" dirty="0"/>
              <a:t>suspensão dos processos pendentes somente pode ser estabelecida pelo colegiado.</a:t>
            </a:r>
          </a:p>
          <a:p>
            <a:pPr algn="just">
              <a:lnSpc>
                <a:spcPct val="100000"/>
              </a:lnSpc>
              <a:spcBef>
                <a:spcPts val="0"/>
              </a:spcBef>
            </a:pPr>
            <a:r>
              <a:rPr lang="pt-BR" sz="1800" b="1" cap="all" dirty="0" smtClean="0"/>
              <a:t>E) </a:t>
            </a:r>
            <a:r>
              <a:rPr lang="pt-BR" sz="1800" dirty="0" smtClean="0"/>
              <a:t>são </a:t>
            </a:r>
            <a:r>
              <a:rPr lang="pt-BR" sz="1800" dirty="0"/>
              <a:t>cabíveis os recursos especial e extraordinário, com efeito suspensivo, em relação ao julgamento do mérito do incidente</a:t>
            </a:r>
            <a:r>
              <a:rPr lang="pt-BR" sz="1800" dirty="0" smtClean="0"/>
              <a:t>.</a:t>
            </a:r>
            <a:endParaRPr lang="pt-BR" sz="1800" dirty="0"/>
          </a:p>
        </p:txBody>
      </p:sp>
    </p:spTree>
    <p:extLst>
      <p:ext uri="{BB962C8B-B14F-4D97-AF65-F5344CB8AC3E}">
        <p14:creationId xmlns:p14="http://schemas.microsoft.com/office/powerpoint/2010/main" val="15735003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smtClean="0"/>
              <a:t>(TJSP, 2017, VUNESP) </a:t>
            </a:r>
            <a:r>
              <a:rPr lang="pt-BR" sz="1800" dirty="0"/>
              <a:t>Quanto ao incidente de resolução de demandas repetitivas</a:t>
            </a:r>
            <a:r>
              <a:rPr lang="pt-BR" sz="1800" dirty="0" smtClean="0"/>
              <a:t>,</a:t>
            </a:r>
          </a:p>
          <a:p>
            <a:pPr algn="just">
              <a:lnSpc>
                <a:spcPct val="100000"/>
              </a:lnSpc>
              <a:spcBef>
                <a:spcPts val="0"/>
              </a:spcBef>
            </a:pPr>
            <a:endParaRPr lang="pt-BR" sz="1800" dirty="0"/>
          </a:p>
          <a:p>
            <a:pPr algn="just">
              <a:lnSpc>
                <a:spcPct val="100000"/>
              </a:lnSpc>
              <a:spcBef>
                <a:spcPts val="0"/>
              </a:spcBef>
            </a:pPr>
            <a:r>
              <a:rPr lang="pt-BR" sz="1800" b="1" cap="all" dirty="0" smtClean="0"/>
              <a:t>A) </a:t>
            </a:r>
            <a:r>
              <a:rPr lang="pt-BR" sz="1800" dirty="0" smtClean="0"/>
              <a:t>tanto </a:t>
            </a:r>
            <a:r>
              <a:rPr lang="pt-BR" sz="1800" dirty="0"/>
              <a:t>que seja admitido, a suspensão dos processos pendentes em que se discuta a questão controvertida poderá ser determinada pelo relator ou eventualmente pelo tribunal superior competente para conhecer do recurso extraordinário ou especial.</a:t>
            </a:r>
          </a:p>
          <a:p>
            <a:pPr algn="just">
              <a:lnSpc>
                <a:spcPct val="100000"/>
              </a:lnSpc>
              <a:spcBef>
                <a:spcPts val="0"/>
              </a:spcBef>
            </a:pPr>
            <a:r>
              <a:rPr lang="pt-BR" sz="1800" b="1" cap="all" dirty="0" smtClean="0"/>
              <a:t>B)</a:t>
            </a:r>
            <a:r>
              <a:rPr lang="pt-BR" sz="1800" dirty="0" smtClean="0"/>
              <a:t>poderá </a:t>
            </a:r>
            <a:r>
              <a:rPr lang="pt-BR" sz="1800" dirty="0"/>
              <a:t>ser instaurado quando houver risco de multiplicação de processos como decorrência de controvérsia sobre questão unicamente de direito, de que possa resultar prejuízo à isonomia e à segurança jurídica.</a:t>
            </a:r>
          </a:p>
          <a:p>
            <a:pPr algn="just">
              <a:lnSpc>
                <a:spcPct val="100000"/>
              </a:lnSpc>
              <a:spcBef>
                <a:spcPts val="0"/>
              </a:spcBef>
            </a:pPr>
            <a:r>
              <a:rPr lang="pt-BR" sz="1800" b="1" cap="all" dirty="0" smtClean="0"/>
              <a:t>C) </a:t>
            </a:r>
            <a:r>
              <a:rPr lang="pt-BR" sz="1800" dirty="0" smtClean="0"/>
              <a:t>pode </a:t>
            </a:r>
            <a:r>
              <a:rPr lang="pt-BR" sz="1800" dirty="0"/>
              <a:t>tramitar, paralela e concorrentemente, com a afetação, perante tribunal superior, de recurso para definição de tese sobre questão material ou processual repetitiva.</a:t>
            </a:r>
          </a:p>
          <a:p>
            <a:pPr algn="just">
              <a:lnSpc>
                <a:spcPct val="100000"/>
              </a:lnSpc>
              <a:spcBef>
                <a:spcPts val="0"/>
              </a:spcBef>
            </a:pPr>
            <a:r>
              <a:rPr lang="pt-BR" sz="1800" b="1" cap="all" dirty="0" smtClean="0"/>
              <a:t>D) </a:t>
            </a:r>
            <a:r>
              <a:rPr lang="pt-BR" sz="1800" dirty="0" smtClean="0"/>
              <a:t>o </a:t>
            </a:r>
            <a:r>
              <a:rPr lang="pt-BR" sz="1800" dirty="0"/>
              <a:t>órgão colegiado incumbido de julgá-lo fixará a tese e, para preservar o juiz natural, devolverá o julgamento do recurso, da remessa necessária ou do processo de competência originária para que se complete o julgamento perante o órgão de onde se originou o incidente.</a:t>
            </a:r>
          </a:p>
          <a:p>
            <a:pPr algn="just">
              <a:lnSpc>
                <a:spcPct val="100000"/>
              </a:lnSpc>
              <a:spcBef>
                <a:spcPts val="0"/>
              </a:spcBef>
            </a:pPr>
            <a:endParaRPr lang="pt-BR" sz="1800" b="1" dirty="0" smtClean="0"/>
          </a:p>
          <a:p>
            <a:pPr algn="just">
              <a:lnSpc>
                <a:spcPct val="100000"/>
              </a:lnSpc>
              <a:spcBef>
                <a:spcPts val="0"/>
              </a:spcBef>
            </a:pPr>
            <a:r>
              <a:rPr lang="pt-BR" sz="1800" b="1" dirty="0"/>
              <a:t>(</a:t>
            </a:r>
            <a:r>
              <a:rPr lang="pt-BR" sz="1800" b="1" dirty="0" smtClean="0"/>
              <a:t>PGM/FORTALEZA, 2017): </a:t>
            </a:r>
            <a:r>
              <a:rPr lang="pt-BR" sz="1800" dirty="0" smtClean="0"/>
              <a:t>Diferencie </a:t>
            </a:r>
            <a:r>
              <a:rPr lang="pt-BR" sz="1800" dirty="0"/>
              <a:t>os sistemas de causa-piloto e de </a:t>
            </a:r>
            <a:r>
              <a:rPr lang="pt-BR" sz="1800" dirty="0" smtClean="0"/>
              <a:t>procedimento-modelo.</a:t>
            </a:r>
            <a:endParaRPr lang="pt-BR" sz="1800" dirty="0"/>
          </a:p>
        </p:txBody>
      </p:sp>
    </p:spTree>
    <p:extLst>
      <p:ext uri="{BB962C8B-B14F-4D97-AF65-F5344CB8AC3E}">
        <p14:creationId xmlns:p14="http://schemas.microsoft.com/office/powerpoint/2010/main" val="37503265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smtClean="0"/>
              <a:t>9. DA RECLAMAÇÃO</a:t>
            </a:r>
          </a:p>
          <a:p>
            <a:pPr algn="just">
              <a:lnSpc>
                <a:spcPct val="150000"/>
              </a:lnSpc>
              <a:spcBef>
                <a:spcPts val="0"/>
              </a:spcBef>
            </a:pPr>
            <a:r>
              <a:rPr lang="pt-BR" sz="1800" dirty="0" smtClean="0"/>
              <a:t>Art</a:t>
            </a:r>
            <a:r>
              <a:rPr lang="pt-BR" sz="1800" dirty="0"/>
              <a:t>. </a:t>
            </a:r>
            <a:r>
              <a:rPr lang="pt-BR" sz="1800" dirty="0" smtClean="0"/>
              <a:t>102,CF. </a:t>
            </a:r>
            <a:r>
              <a:rPr lang="pt-BR" sz="1800" dirty="0"/>
              <a:t>Compete ao Supremo Tribunal Federal, precipuamente, a guarda da Constituição, cabendo-lhe:</a:t>
            </a:r>
          </a:p>
          <a:p>
            <a:pPr algn="just">
              <a:lnSpc>
                <a:spcPct val="150000"/>
              </a:lnSpc>
              <a:spcBef>
                <a:spcPts val="0"/>
              </a:spcBef>
            </a:pPr>
            <a:r>
              <a:rPr lang="pt-BR" sz="1800" dirty="0"/>
              <a:t>I - processar e julgar, originariamente</a:t>
            </a:r>
            <a:r>
              <a:rPr lang="pt-BR" sz="1800" dirty="0" smtClean="0"/>
              <a:t>: [...] </a:t>
            </a:r>
            <a:r>
              <a:rPr lang="pt-BR" sz="1800" dirty="0"/>
              <a:t>l) a reclamação para a preservação de sua competência e garantia da autoridade de suas decisões</a:t>
            </a:r>
            <a:r>
              <a:rPr lang="pt-BR" sz="1800" dirty="0" smtClean="0"/>
              <a:t>;</a:t>
            </a:r>
          </a:p>
          <a:p>
            <a:pPr algn="just">
              <a:lnSpc>
                <a:spcPct val="150000"/>
              </a:lnSpc>
              <a:spcBef>
                <a:spcPts val="0"/>
              </a:spcBef>
            </a:pPr>
            <a:r>
              <a:rPr lang="pt-BR" sz="1800" dirty="0" smtClean="0"/>
              <a:t>Art</a:t>
            </a:r>
            <a:r>
              <a:rPr lang="pt-BR" sz="1800" dirty="0"/>
              <a:t>. </a:t>
            </a:r>
            <a:r>
              <a:rPr lang="pt-BR" sz="1800" dirty="0" smtClean="0"/>
              <a:t>105, CF. </a:t>
            </a:r>
            <a:r>
              <a:rPr lang="pt-BR" sz="1800" dirty="0"/>
              <a:t>Compete ao Superior Tribunal de Justiça:</a:t>
            </a:r>
          </a:p>
          <a:p>
            <a:pPr algn="just">
              <a:lnSpc>
                <a:spcPct val="150000"/>
              </a:lnSpc>
              <a:spcBef>
                <a:spcPts val="0"/>
              </a:spcBef>
            </a:pPr>
            <a:r>
              <a:rPr lang="pt-BR" sz="1800" dirty="0"/>
              <a:t>I - processar e julgar, originariamente</a:t>
            </a:r>
            <a:r>
              <a:rPr lang="pt-BR" sz="1800" dirty="0" smtClean="0"/>
              <a:t>: [...] </a:t>
            </a:r>
            <a:r>
              <a:rPr lang="pt-BR" sz="1800" dirty="0"/>
              <a:t>f) a reclamação para a preservação de sua competência e garantia da autoridade de suas decisões</a:t>
            </a:r>
            <a:r>
              <a:rPr lang="pt-BR" sz="1800" dirty="0" smtClean="0"/>
              <a:t>;</a:t>
            </a:r>
            <a:endParaRPr lang="pt-BR" sz="1800" dirty="0"/>
          </a:p>
          <a:p>
            <a:pPr algn="just">
              <a:lnSpc>
                <a:spcPct val="150000"/>
              </a:lnSpc>
              <a:spcBef>
                <a:spcPts val="0"/>
              </a:spcBef>
            </a:pPr>
            <a:endParaRPr lang="pt-BR" sz="1800" dirty="0"/>
          </a:p>
          <a:p>
            <a:pPr algn="just">
              <a:lnSpc>
                <a:spcPct val="150000"/>
              </a:lnSpc>
              <a:spcBef>
                <a:spcPts val="0"/>
              </a:spcBef>
            </a:pPr>
            <a:r>
              <a:rPr lang="pt-BR" sz="1800" dirty="0"/>
              <a:t>Art. 988. Caberá reclamação da parte interessada ou do Ministério Público para</a:t>
            </a:r>
            <a:r>
              <a:rPr lang="pt-BR" sz="1800" dirty="0" smtClean="0"/>
              <a:t>: I </a:t>
            </a:r>
            <a:r>
              <a:rPr lang="pt-BR" sz="1800" dirty="0"/>
              <a:t>- preservar a competência do tribunal;</a:t>
            </a:r>
          </a:p>
          <a:p>
            <a:pPr algn="just">
              <a:lnSpc>
                <a:spcPct val="150000"/>
              </a:lnSpc>
              <a:spcBef>
                <a:spcPts val="0"/>
              </a:spcBef>
            </a:pPr>
            <a:r>
              <a:rPr lang="pt-BR" sz="1800" dirty="0"/>
              <a:t>II - garantir a autoridade das decisões do tribunal</a:t>
            </a:r>
            <a:r>
              <a:rPr lang="pt-BR" sz="1800" dirty="0" smtClean="0"/>
              <a:t>; III </a:t>
            </a:r>
            <a:r>
              <a:rPr lang="pt-BR" sz="1800" dirty="0"/>
              <a:t>– garantir a observância de enunciado de </a:t>
            </a:r>
            <a:r>
              <a:rPr lang="pt-BR" sz="1800" b="1" dirty="0"/>
              <a:t>súmula vinculante</a:t>
            </a:r>
            <a:r>
              <a:rPr lang="pt-BR" sz="1800" dirty="0"/>
              <a:t> e de decisão do Supremo Tribunal Federal em </a:t>
            </a:r>
            <a:r>
              <a:rPr lang="pt-BR" sz="1800" b="1" dirty="0"/>
              <a:t>controle concentrado de constitucionalidade</a:t>
            </a:r>
            <a:r>
              <a:rPr lang="pt-BR" sz="1800" dirty="0"/>
              <a:t>;  </a:t>
            </a:r>
            <a:r>
              <a:rPr lang="pt-BR" sz="1800" dirty="0" smtClean="0"/>
              <a:t>IV </a:t>
            </a:r>
            <a:r>
              <a:rPr lang="pt-BR" sz="1800" dirty="0"/>
              <a:t>– garantir a observância de acórdão proferido em julgamento de </a:t>
            </a:r>
            <a:r>
              <a:rPr lang="pt-BR" sz="1800" b="1" dirty="0"/>
              <a:t>incidente de resolução de demandas repetitivas</a:t>
            </a:r>
            <a:r>
              <a:rPr lang="pt-BR" sz="1800" dirty="0"/>
              <a:t> ou de </a:t>
            </a:r>
            <a:r>
              <a:rPr lang="pt-BR" sz="1800" b="1" dirty="0"/>
              <a:t>incidente de assunção de competência</a:t>
            </a:r>
            <a:r>
              <a:rPr lang="pt-BR" sz="1800" dirty="0"/>
              <a:t>; </a:t>
            </a:r>
            <a:r>
              <a:rPr lang="pt-BR" sz="1800" dirty="0" smtClean="0"/>
              <a:t>§ </a:t>
            </a:r>
            <a:r>
              <a:rPr lang="pt-BR" sz="1800" dirty="0"/>
              <a:t>1º A reclamação pode ser proposta </a:t>
            </a:r>
            <a:r>
              <a:rPr lang="pt-BR" sz="1800" b="1" dirty="0"/>
              <a:t>perante qualquer tribunal</a:t>
            </a:r>
            <a:r>
              <a:rPr lang="pt-BR" sz="1800" dirty="0"/>
              <a:t>, e seu julgamento compete ao órgão jurisdicional cuja competência se busca preservar ou cuja autoridade se pretenda garantir</a:t>
            </a:r>
            <a:r>
              <a:rPr lang="pt-BR" sz="1800" dirty="0" smtClean="0"/>
              <a:t>. § </a:t>
            </a:r>
            <a:r>
              <a:rPr lang="pt-BR" sz="1800" dirty="0"/>
              <a:t>2º A reclamação deverá ser instruída com prova documental e dirigida ao presidente do tribunal</a:t>
            </a:r>
            <a:r>
              <a:rPr lang="pt-BR" sz="1800" dirty="0" smtClean="0"/>
              <a:t>. § </a:t>
            </a:r>
            <a:r>
              <a:rPr lang="pt-BR" sz="1800" dirty="0"/>
              <a:t>3º Assim que recebida, a reclamação será autuada e distribuída ao relator do processo principal, sempre que possível</a:t>
            </a:r>
            <a:r>
              <a:rPr lang="pt-BR" sz="1800" dirty="0" smtClean="0"/>
              <a:t>.</a:t>
            </a:r>
            <a:endParaRPr lang="pt-BR" sz="1800" dirty="0"/>
          </a:p>
        </p:txBody>
      </p:sp>
    </p:spTree>
    <p:extLst>
      <p:ext uri="{BB962C8B-B14F-4D97-AF65-F5344CB8AC3E}">
        <p14:creationId xmlns:p14="http://schemas.microsoft.com/office/powerpoint/2010/main" val="6803234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 4º As hipóteses dos incisos III e IV compreendem a aplicação indevida da tese jurídica e sua não aplicação aos casos que a ela correspondam.</a:t>
            </a:r>
          </a:p>
          <a:p>
            <a:pPr algn="just">
              <a:lnSpc>
                <a:spcPct val="150000"/>
              </a:lnSpc>
              <a:spcBef>
                <a:spcPts val="0"/>
              </a:spcBef>
            </a:pPr>
            <a:r>
              <a:rPr lang="pt-BR" sz="1800" dirty="0" smtClean="0"/>
              <a:t>§ </a:t>
            </a:r>
            <a:r>
              <a:rPr lang="pt-BR" sz="1800" dirty="0"/>
              <a:t>5º É inadmissível a reclamação:  </a:t>
            </a:r>
          </a:p>
          <a:p>
            <a:pPr algn="just">
              <a:lnSpc>
                <a:spcPct val="150000"/>
              </a:lnSpc>
              <a:spcBef>
                <a:spcPts val="0"/>
              </a:spcBef>
            </a:pPr>
            <a:r>
              <a:rPr lang="pt-BR" sz="1800" dirty="0"/>
              <a:t>I – proposta após o trânsito em julgado da decisão reclamada;  </a:t>
            </a:r>
          </a:p>
          <a:p>
            <a:pPr algn="just">
              <a:lnSpc>
                <a:spcPct val="150000"/>
              </a:lnSpc>
              <a:spcBef>
                <a:spcPts val="0"/>
              </a:spcBef>
            </a:pPr>
            <a:r>
              <a:rPr lang="pt-BR" sz="1800" dirty="0"/>
              <a:t>II – proposta para garantir a observância de acórdão de </a:t>
            </a:r>
            <a:r>
              <a:rPr lang="pt-BR" sz="1800" b="1" dirty="0"/>
              <a:t>recurso extraordinário com repercussão geral</a:t>
            </a:r>
            <a:r>
              <a:rPr lang="pt-BR" sz="1800" dirty="0"/>
              <a:t> reconhecida ou de acórdão proferido em julgamento de </a:t>
            </a:r>
            <a:r>
              <a:rPr lang="pt-BR" sz="1800" b="1" dirty="0"/>
              <a:t>recursos extraordinário ou especial repetitivos, quando não esgotadas as instâncias ordinárias. </a:t>
            </a:r>
          </a:p>
          <a:p>
            <a:pPr algn="just">
              <a:lnSpc>
                <a:spcPct val="150000"/>
              </a:lnSpc>
              <a:spcBef>
                <a:spcPts val="0"/>
              </a:spcBef>
            </a:pPr>
            <a:r>
              <a:rPr lang="pt-BR" sz="1800" dirty="0"/>
              <a:t>§ 6º A inadmissibilidade ou o julgamento do recurso interposto contra a decisão proferida pelo órgão reclamado não prejudica a reclamação.</a:t>
            </a:r>
          </a:p>
          <a:p>
            <a:pPr algn="just">
              <a:lnSpc>
                <a:spcPct val="150000"/>
              </a:lnSpc>
              <a:spcBef>
                <a:spcPts val="0"/>
              </a:spcBef>
            </a:pPr>
            <a:r>
              <a:rPr lang="pt-BR" sz="1800" dirty="0"/>
              <a:t> </a:t>
            </a:r>
          </a:p>
          <a:p>
            <a:pPr algn="just">
              <a:lnSpc>
                <a:spcPct val="150000"/>
              </a:lnSpc>
              <a:spcBef>
                <a:spcPts val="0"/>
              </a:spcBef>
            </a:pPr>
            <a:r>
              <a:rPr lang="pt-BR" sz="1800" dirty="0"/>
              <a:t>Art. 989. Ao despachar a reclamação, o relator:</a:t>
            </a:r>
          </a:p>
          <a:p>
            <a:pPr algn="just">
              <a:lnSpc>
                <a:spcPct val="150000"/>
              </a:lnSpc>
              <a:spcBef>
                <a:spcPts val="0"/>
              </a:spcBef>
            </a:pPr>
            <a:r>
              <a:rPr lang="pt-BR" sz="1800" dirty="0"/>
              <a:t>I - requisitará informações da autoridade a quem for imputada a prática do ato impugnado, que as prestará no prazo de 10 (dez) dias;</a:t>
            </a:r>
          </a:p>
          <a:p>
            <a:pPr algn="just">
              <a:lnSpc>
                <a:spcPct val="150000"/>
              </a:lnSpc>
              <a:spcBef>
                <a:spcPts val="0"/>
              </a:spcBef>
            </a:pPr>
            <a:r>
              <a:rPr lang="pt-BR" sz="1800" dirty="0"/>
              <a:t>II - se necessário, ordenará a suspensão do processo ou do ato impugnado para evitar dano irreparável;</a:t>
            </a:r>
          </a:p>
          <a:p>
            <a:pPr algn="just">
              <a:lnSpc>
                <a:spcPct val="150000"/>
              </a:lnSpc>
              <a:spcBef>
                <a:spcPts val="0"/>
              </a:spcBef>
            </a:pPr>
            <a:r>
              <a:rPr lang="pt-BR" sz="1800" dirty="0"/>
              <a:t>III - determinará a </a:t>
            </a:r>
            <a:r>
              <a:rPr lang="pt-BR" sz="1800" b="1" dirty="0"/>
              <a:t>citação</a:t>
            </a:r>
            <a:r>
              <a:rPr lang="pt-BR" sz="1800" dirty="0"/>
              <a:t> do beneficiário da decisão impugnada, que terá prazo de 15 (quinze) dias para apresentar a sua contestação</a:t>
            </a:r>
            <a:r>
              <a:rPr lang="pt-BR" sz="1800" dirty="0" smtClean="0"/>
              <a:t>.</a:t>
            </a:r>
            <a:endParaRPr lang="pt-BR" sz="1800" dirty="0"/>
          </a:p>
        </p:txBody>
      </p:sp>
    </p:spTree>
    <p:extLst>
      <p:ext uri="{BB962C8B-B14F-4D97-AF65-F5344CB8AC3E}">
        <p14:creationId xmlns:p14="http://schemas.microsoft.com/office/powerpoint/2010/main" val="6803234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990. Qualquer interessado poderá impugnar o pedido do reclamante.</a:t>
            </a:r>
          </a:p>
          <a:p>
            <a:pPr algn="just">
              <a:lnSpc>
                <a:spcPct val="150000"/>
              </a:lnSpc>
              <a:spcBef>
                <a:spcPts val="0"/>
              </a:spcBef>
            </a:pPr>
            <a:r>
              <a:rPr lang="pt-BR" sz="1800" dirty="0"/>
              <a:t> </a:t>
            </a:r>
          </a:p>
          <a:p>
            <a:pPr algn="just">
              <a:lnSpc>
                <a:spcPct val="150000"/>
              </a:lnSpc>
              <a:spcBef>
                <a:spcPts val="0"/>
              </a:spcBef>
            </a:pPr>
            <a:r>
              <a:rPr lang="pt-BR" sz="1800" dirty="0"/>
              <a:t>Art. 991. Na reclamação que não houver formulado, o Ministério Público terá vista do processo por 5 (cinco) dias, após o decurso do prazo para informações e para o oferecimento da contestação pelo beneficiário do ato impugnado.</a:t>
            </a:r>
          </a:p>
          <a:p>
            <a:pPr algn="just">
              <a:lnSpc>
                <a:spcPct val="150000"/>
              </a:lnSpc>
              <a:spcBef>
                <a:spcPts val="0"/>
              </a:spcBef>
            </a:pPr>
            <a:r>
              <a:rPr lang="pt-BR" sz="1800" dirty="0"/>
              <a:t> </a:t>
            </a:r>
          </a:p>
          <a:p>
            <a:pPr algn="just">
              <a:lnSpc>
                <a:spcPct val="150000"/>
              </a:lnSpc>
              <a:spcBef>
                <a:spcPts val="0"/>
              </a:spcBef>
            </a:pPr>
            <a:r>
              <a:rPr lang="pt-BR" sz="1800" dirty="0"/>
              <a:t>Art. 992. Julgando procedente a reclamação, o tribunal </a:t>
            </a:r>
            <a:r>
              <a:rPr lang="pt-BR" sz="1800" b="1" dirty="0"/>
              <a:t>cassará a decisão exorbitante</a:t>
            </a:r>
            <a:r>
              <a:rPr lang="pt-BR" sz="1800" dirty="0"/>
              <a:t> de seu julgado ou determinará medida adequada à solução da controvérsia</a:t>
            </a:r>
            <a:r>
              <a:rPr lang="pt-BR" sz="1800" dirty="0" smtClean="0"/>
              <a:t>. </a:t>
            </a:r>
            <a:r>
              <a:rPr lang="pt-BR" sz="1800" b="1" u="sng" dirty="0" smtClean="0"/>
              <a:t>-&gt; cassação, não revisão da decisão reclamada</a:t>
            </a:r>
            <a:endParaRPr lang="pt-BR" sz="1800" b="1" u="sng" dirty="0"/>
          </a:p>
          <a:p>
            <a:pPr algn="just">
              <a:lnSpc>
                <a:spcPct val="150000"/>
              </a:lnSpc>
              <a:spcBef>
                <a:spcPts val="0"/>
              </a:spcBef>
            </a:pPr>
            <a:r>
              <a:rPr lang="pt-BR" sz="1800" dirty="0"/>
              <a:t> </a:t>
            </a:r>
          </a:p>
          <a:p>
            <a:pPr algn="just">
              <a:lnSpc>
                <a:spcPct val="150000"/>
              </a:lnSpc>
              <a:spcBef>
                <a:spcPts val="0"/>
              </a:spcBef>
            </a:pPr>
            <a:r>
              <a:rPr lang="pt-BR" sz="1800" dirty="0"/>
              <a:t>Art. 993. O presidente do tribunal determinará o imediato cumprimento da decisão, lavrando-se o acórdão posteriormente</a:t>
            </a:r>
            <a:r>
              <a:rPr lang="pt-BR" sz="1800" dirty="0" smtClean="0"/>
              <a:t>.</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6803234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marL="285750" indent="-285750" algn="just">
              <a:lnSpc>
                <a:spcPct val="150000"/>
              </a:lnSpc>
              <a:spcBef>
                <a:spcPts val="0"/>
              </a:spcBef>
              <a:buFontTx/>
              <a:buChar char="-"/>
            </a:pPr>
            <a:r>
              <a:rPr lang="pt-BR" sz="1800" dirty="0" smtClean="0"/>
              <a:t>PODEMOS FALAR EM </a:t>
            </a:r>
            <a:r>
              <a:rPr lang="pt-BR" sz="1800" b="1" dirty="0" smtClean="0"/>
              <a:t>3 GRAUS DE EFICÁCIA VINCULANTE NO CPC/15:</a:t>
            </a:r>
          </a:p>
          <a:p>
            <a:pPr marL="285750" indent="-285750" algn="just">
              <a:lnSpc>
                <a:spcPct val="150000"/>
              </a:lnSpc>
              <a:spcBef>
                <a:spcPts val="0"/>
              </a:spcBef>
              <a:buFontTx/>
              <a:buChar char="-"/>
            </a:pPr>
            <a:endParaRPr lang="pt-BR" sz="1800" b="1" dirty="0" smtClean="0"/>
          </a:p>
          <a:p>
            <a:pPr marL="342900" indent="-342900" algn="just">
              <a:lnSpc>
                <a:spcPct val="150000"/>
              </a:lnSpc>
              <a:spcBef>
                <a:spcPts val="0"/>
              </a:spcBef>
              <a:buAutoNum type="arabicParenR"/>
            </a:pPr>
            <a:r>
              <a:rPr lang="pt-BR" sz="1800" b="1" dirty="0" smtClean="0"/>
              <a:t>GRANDE: </a:t>
            </a:r>
            <a:r>
              <a:rPr lang="pt-BR" sz="1800" dirty="0" smtClean="0"/>
              <a:t>cabe reclamação diretamente (IRDR, SV, ADI/ADC/ADPF, IAC);</a:t>
            </a:r>
          </a:p>
          <a:p>
            <a:pPr marL="342900" indent="-342900" algn="just">
              <a:lnSpc>
                <a:spcPct val="150000"/>
              </a:lnSpc>
              <a:spcBef>
                <a:spcPts val="0"/>
              </a:spcBef>
              <a:buAutoNum type="arabicParenR"/>
            </a:pPr>
            <a:r>
              <a:rPr lang="pt-BR" sz="1800" b="1" dirty="0" smtClean="0"/>
              <a:t>MÉDIA: </a:t>
            </a:r>
            <a:r>
              <a:rPr lang="pt-BR" sz="1800" dirty="0" smtClean="0"/>
              <a:t>cabe reclamação após o esgotamento dos recursos (RG e Repetitivos);</a:t>
            </a:r>
          </a:p>
          <a:p>
            <a:pPr marL="342900" indent="-342900" algn="just">
              <a:lnSpc>
                <a:spcPct val="150000"/>
              </a:lnSpc>
              <a:spcBef>
                <a:spcPts val="0"/>
              </a:spcBef>
              <a:buAutoNum type="arabicParenR"/>
            </a:pPr>
            <a:r>
              <a:rPr lang="pt-BR" sz="1800" b="1" dirty="0" smtClean="0"/>
              <a:t>PEQUENA</a:t>
            </a:r>
            <a:r>
              <a:rPr lang="pt-BR" sz="1800" dirty="0" smtClean="0"/>
              <a:t>: não cabe (súmulas persuasivas, decisões do plenário/órgão especial).</a:t>
            </a:r>
          </a:p>
          <a:p>
            <a:pPr algn="just">
              <a:lnSpc>
                <a:spcPct val="150000"/>
              </a:lnSpc>
              <a:spcBef>
                <a:spcPts val="0"/>
              </a:spcBef>
            </a:pPr>
            <a:endParaRPr lang="pt-BR" sz="1800" dirty="0"/>
          </a:p>
          <a:p>
            <a:pPr algn="just">
              <a:lnSpc>
                <a:spcPct val="100000"/>
              </a:lnSpc>
              <a:spcBef>
                <a:spcPts val="0"/>
              </a:spcBef>
            </a:pPr>
            <a:r>
              <a:rPr lang="pt-BR" sz="1800" b="1" dirty="0" smtClean="0"/>
              <a:t>(TJCE, 2018, CESP) </a:t>
            </a:r>
            <a:r>
              <a:rPr lang="pt-BR" sz="1800" dirty="0"/>
              <a:t>A reclamação é um instrumento jurídico </a:t>
            </a:r>
            <a:r>
              <a:rPr lang="pt-BR" sz="1800" dirty="0" smtClean="0"/>
              <a:t>que</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smtClean="0"/>
              <a:t>A) </a:t>
            </a:r>
            <a:r>
              <a:rPr lang="pt-BR" sz="1800" dirty="0" smtClean="0"/>
              <a:t>busca </a:t>
            </a:r>
            <a:r>
              <a:rPr lang="pt-BR" sz="1800" dirty="0"/>
              <a:t>garantir a autoridade das decisões de tribunais e tem cabimento restrito ao STF e ao STJ.</a:t>
            </a:r>
          </a:p>
          <a:p>
            <a:pPr algn="just">
              <a:lnSpc>
                <a:spcPct val="100000"/>
              </a:lnSpc>
              <a:spcBef>
                <a:spcPts val="0"/>
              </a:spcBef>
            </a:pPr>
            <a:r>
              <a:rPr lang="pt-BR" sz="1800" b="1" cap="all" dirty="0" smtClean="0"/>
              <a:t>B) </a:t>
            </a:r>
            <a:r>
              <a:rPr lang="pt-BR" sz="1800" dirty="0" smtClean="0"/>
              <a:t>pode </a:t>
            </a:r>
            <a:r>
              <a:rPr lang="pt-BR" sz="1800" dirty="0"/>
              <a:t>ser proposta em até dois anos após o trânsito em julgado da decisão reclamada.</a:t>
            </a:r>
          </a:p>
          <a:p>
            <a:pPr algn="just">
              <a:lnSpc>
                <a:spcPct val="100000"/>
              </a:lnSpc>
              <a:spcBef>
                <a:spcPts val="0"/>
              </a:spcBef>
            </a:pPr>
            <a:r>
              <a:rPr lang="pt-BR" sz="1800" b="1" cap="all" dirty="0" smtClean="0"/>
              <a:t>C) </a:t>
            </a:r>
            <a:r>
              <a:rPr lang="pt-BR" sz="1800" dirty="0" smtClean="0"/>
              <a:t>cabe </a:t>
            </a:r>
            <a:r>
              <a:rPr lang="pt-BR" sz="1800" dirty="0"/>
              <a:t>para garantir a observância de acórdão de recurso extraordinário com repercussão geral reconhecida, quando não esgotadas as instâncias ordinárias.</a:t>
            </a:r>
          </a:p>
          <a:p>
            <a:pPr algn="just">
              <a:lnSpc>
                <a:spcPct val="100000"/>
              </a:lnSpc>
              <a:spcBef>
                <a:spcPts val="0"/>
              </a:spcBef>
            </a:pPr>
            <a:r>
              <a:rPr lang="pt-BR" sz="1800" b="1" cap="all" dirty="0" smtClean="0"/>
              <a:t>D) </a:t>
            </a:r>
            <a:r>
              <a:rPr lang="pt-BR" sz="1800" dirty="0" smtClean="0"/>
              <a:t>pode </a:t>
            </a:r>
            <a:r>
              <a:rPr lang="pt-BR" sz="1800" dirty="0"/>
              <a:t>gerar, se julgada procedente, a cassação de ato jurisdicional, mas não a sua revisão.</a:t>
            </a:r>
          </a:p>
          <a:p>
            <a:pPr algn="just">
              <a:lnSpc>
                <a:spcPct val="100000"/>
              </a:lnSpc>
              <a:spcBef>
                <a:spcPts val="0"/>
              </a:spcBef>
            </a:pPr>
            <a:r>
              <a:rPr lang="pt-BR" sz="1800" b="1" cap="all" dirty="0" smtClean="0"/>
              <a:t>E) </a:t>
            </a:r>
            <a:r>
              <a:rPr lang="pt-BR" sz="1800" dirty="0" smtClean="0"/>
              <a:t>tem </a:t>
            </a:r>
            <a:r>
              <a:rPr lang="pt-BR" sz="1800" dirty="0"/>
              <a:t>natureza recursal, uma vez que poderá reverter a decisão reclamada</a:t>
            </a:r>
            <a:r>
              <a:rPr lang="pt-BR" sz="1800" dirty="0" smtClean="0"/>
              <a:t>.</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17470765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smtClean="0"/>
              <a:t>(PGE-PE, 2018, CESP) </a:t>
            </a:r>
            <a:r>
              <a:rPr lang="pt-BR" sz="1800" dirty="0" smtClean="0"/>
              <a:t>À luz do CPC e do entendimento jurisprudencial sobre a matéria, assinale a opção correta acerca da reclamação constitucional.</a:t>
            </a:r>
          </a:p>
          <a:p>
            <a:pPr algn="just">
              <a:lnSpc>
                <a:spcPct val="100000"/>
              </a:lnSpc>
              <a:spcBef>
                <a:spcPts val="0"/>
              </a:spcBef>
            </a:pPr>
            <a:endParaRPr lang="pt-BR" sz="1800" dirty="0" smtClean="0"/>
          </a:p>
          <a:p>
            <a:pPr algn="just">
              <a:lnSpc>
                <a:spcPct val="100000"/>
              </a:lnSpc>
              <a:spcBef>
                <a:spcPts val="0"/>
              </a:spcBef>
            </a:pPr>
            <a:r>
              <a:rPr lang="pt-BR" sz="1800" b="1" cap="all" dirty="0" smtClean="0"/>
              <a:t>A) </a:t>
            </a:r>
            <a:r>
              <a:rPr lang="pt-BR" sz="1800" dirty="0" smtClean="0"/>
              <a:t>O CPC contém dispositivo que regula o julgamento do mérito da reclamação constitucional, determinando que compete ao plenário ou a órgão especial da corte examiná-la.</a:t>
            </a:r>
          </a:p>
          <a:p>
            <a:pPr algn="just">
              <a:lnSpc>
                <a:spcPct val="100000"/>
              </a:lnSpc>
              <a:spcBef>
                <a:spcPts val="0"/>
              </a:spcBef>
            </a:pPr>
            <a:r>
              <a:rPr lang="pt-BR" sz="1800" b="1" cap="all" dirty="0" smtClean="0"/>
              <a:t>B) </a:t>
            </a:r>
            <a:r>
              <a:rPr lang="pt-BR" sz="1800" dirty="0" smtClean="0"/>
              <a:t>Ocorrendo o julgamento de recurso interposto contra a mesma decisão proferida pelo órgão reclamado, a reclamação constitucional será considerada prejudicada.</a:t>
            </a:r>
          </a:p>
          <a:p>
            <a:pPr algn="just">
              <a:lnSpc>
                <a:spcPct val="100000"/>
              </a:lnSpc>
              <a:spcBef>
                <a:spcPts val="0"/>
              </a:spcBef>
            </a:pPr>
            <a:r>
              <a:rPr lang="pt-BR" sz="1800" b="1" cap="all" dirty="0" smtClean="0"/>
              <a:t>C) </a:t>
            </a:r>
            <a:r>
              <a:rPr lang="pt-BR" sz="1800" dirty="0" smtClean="0"/>
              <a:t>A reclamação poderá ser utilizada como sucedâneo de ação rescisória no caso de trânsito em julgado da decisão reclamada, desde que observado o prazo decadencial de dois anos.</a:t>
            </a:r>
          </a:p>
          <a:p>
            <a:pPr algn="just">
              <a:lnSpc>
                <a:spcPct val="100000"/>
              </a:lnSpc>
              <a:spcBef>
                <a:spcPts val="0"/>
              </a:spcBef>
            </a:pPr>
            <a:r>
              <a:rPr lang="pt-BR" sz="1800" b="1" cap="all" dirty="0" smtClean="0"/>
              <a:t>D) </a:t>
            </a:r>
            <a:r>
              <a:rPr lang="pt-BR" sz="1800" dirty="0" smtClean="0"/>
              <a:t>A parte sucumbente não poderá ser condenada ao pagamento de honorários advocatícios, uma vez que a interposição da reclamação caracteriza mero incidente processual, dispensando-se o contraditório.</a:t>
            </a:r>
          </a:p>
          <a:p>
            <a:pPr algn="just">
              <a:lnSpc>
                <a:spcPct val="100000"/>
              </a:lnSpc>
              <a:spcBef>
                <a:spcPts val="0"/>
              </a:spcBef>
            </a:pPr>
            <a:r>
              <a:rPr lang="pt-BR" sz="1800" b="1" cap="all" dirty="0" smtClean="0"/>
              <a:t>E) </a:t>
            </a:r>
            <a:r>
              <a:rPr lang="pt-BR" sz="1800" dirty="0" smtClean="0"/>
              <a:t>A reclamação constitucional poderá ser manejada para garantir a observância de acórdão de recurso extraordinário com repercussão geral reconhecida, quando houver o esgotamento das instâncias ordinárias.</a:t>
            </a:r>
          </a:p>
          <a:p>
            <a:pPr algn="just">
              <a:lnSpc>
                <a:spcPct val="100000"/>
              </a:lnSpc>
              <a:spcBef>
                <a:spcPts val="0"/>
              </a:spcBef>
            </a:pPr>
            <a:endParaRPr lang="pt-BR" sz="1800" dirty="0" smtClean="0"/>
          </a:p>
          <a:p>
            <a:pPr algn="just">
              <a:lnSpc>
                <a:spcPct val="100000"/>
              </a:lnSpc>
              <a:spcBef>
                <a:spcPts val="0"/>
              </a:spcBef>
            </a:pPr>
            <a:r>
              <a:rPr lang="pt-BR" sz="1800" b="1" dirty="0" smtClean="0"/>
              <a:t>(PGM/FORTALEZA, 2017)</a:t>
            </a:r>
            <a:r>
              <a:rPr lang="pt-BR" sz="1800" dirty="0"/>
              <a:t> Discorra sobre a possibilidade de utilização do instituto da reclamação no caso de decisão judicial que desrespeite entendimento formado em julgamento de casos repetitivos</a:t>
            </a:r>
            <a:r>
              <a:rPr lang="pt-BR" sz="1800" dirty="0" smtClean="0"/>
              <a:t>.</a:t>
            </a:r>
          </a:p>
          <a:p>
            <a:pPr algn="just">
              <a:lnSpc>
                <a:spcPct val="100000"/>
              </a:lnSpc>
              <a:spcBef>
                <a:spcPts val="0"/>
              </a:spcBef>
            </a:pPr>
            <a:endParaRPr lang="pt-BR" sz="1800" dirty="0" smtClean="0"/>
          </a:p>
          <a:p>
            <a:pPr algn="just">
              <a:lnSpc>
                <a:spcPct val="100000"/>
              </a:lnSpc>
              <a:spcBef>
                <a:spcPts val="0"/>
              </a:spcBef>
            </a:pPr>
            <a:r>
              <a:rPr lang="pt-BR" sz="1800" dirty="0" smtClean="0"/>
              <a:t>O </a:t>
            </a:r>
            <a:r>
              <a:rPr lang="pt-BR" sz="1800" dirty="0"/>
              <a:t>CPC estabelece que a tese aplicada no IRDR deve ser observada em todos os processos pendentes e futuros que versem sobre idêntica questão de direito. Ainda segundo a lei processual, se não observada a tese adotada no incidente, caberá imediata reclamação para o tribunal que julgou o IRDR </a:t>
            </a:r>
            <a:r>
              <a:rPr lang="pt-BR" sz="1800" dirty="0" smtClean="0"/>
              <a:t>(</a:t>
            </a:r>
            <a:r>
              <a:rPr lang="pt-BR" sz="1800" dirty="0" err="1" smtClean="0"/>
              <a:t>arts</a:t>
            </a:r>
            <a:r>
              <a:rPr lang="pt-BR" sz="1800" dirty="0"/>
              <a:t>. 985 e 988, </a:t>
            </a:r>
            <a:r>
              <a:rPr lang="pt-BR" sz="1800" dirty="0" smtClean="0"/>
              <a:t>inc. I, CPC).</a:t>
            </a:r>
            <a:r>
              <a:rPr lang="pt-BR" sz="1800" dirty="0"/>
              <a:t>  Quanto ao julgamento de recursos extraordinário ou especial repetitivos, estabelece o CPC que seria inadmissível reclamação se não esgotadas as instâncias ordinárias (art. 988, § 5º</a:t>
            </a:r>
            <a:r>
              <a:rPr lang="pt-BR" sz="1800" dirty="0" smtClean="0"/>
              <a:t>, inc. </a:t>
            </a:r>
            <a:r>
              <a:rPr lang="pt-BR" sz="1800" dirty="0"/>
              <a:t>II). Portanto, caso seja possível ainda a interposição de algum recurso, como, por exemplo, agravo interno contra decisão do presidente ou vice-presidente de tribunal, não caberá </a:t>
            </a:r>
            <a:r>
              <a:rPr lang="pt-BR" sz="1800" dirty="0" smtClean="0"/>
              <a:t>reclamação.</a:t>
            </a:r>
          </a:p>
          <a:p>
            <a:pPr algn="just">
              <a:lnSpc>
                <a:spcPct val="100000"/>
              </a:lnSpc>
              <a:spcBef>
                <a:spcPts val="0"/>
              </a:spcBef>
            </a:pPr>
            <a:endParaRPr lang="pt-BR" sz="1800" dirty="0" smtClean="0"/>
          </a:p>
          <a:p>
            <a:pPr algn="just">
              <a:lnSpc>
                <a:spcPct val="100000"/>
              </a:lnSpc>
              <a:spcBef>
                <a:spcPts val="0"/>
              </a:spcBef>
            </a:pPr>
            <a:r>
              <a:rPr lang="pt-BR" sz="1800" dirty="0" smtClean="0"/>
              <a:t> </a:t>
            </a:r>
            <a:endParaRPr lang="pt-BR" sz="1800" dirty="0"/>
          </a:p>
        </p:txBody>
      </p:sp>
    </p:spTree>
    <p:extLst>
      <p:ext uri="{BB962C8B-B14F-4D97-AF65-F5344CB8AC3E}">
        <p14:creationId xmlns:p14="http://schemas.microsoft.com/office/powerpoint/2010/main" val="27069866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96883" y="653809"/>
            <a:ext cx="11459688" cy="5479816"/>
          </a:xfrm>
        </p:spPr>
        <p:txBody>
          <a:bodyPr>
            <a:normAutofit lnSpcReduction="10000"/>
          </a:bodyPr>
          <a:lstStyle/>
          <a:p>
            <a:pPr>
              <a:lnSpc>
                <a:spcPct val="110000"/>
              </a:lnSpc>
            </a:pPr>
            <a:r>
              <a:rPr lang="pt-BR" sz="3100" b="1" dirty="0" smtClean="0">
                <a:effectLst>
                  <a:outerShdw blurRad="38100" dist="38100" dir="2700000" algn="tl">
                    <a:srgbClr val="000000">
                      <a:alpha val="43137"/>
                    </a:srgbClr>
                  </a:outerShdw>
                </a:effectLst>
              </a:rPr>
              <a:t>Referências</a:t>
            </a:r>
          </a:p>
          <a:p>
            <a:pPr algn="just">
              <a:lnSpc>
                <a:spcPct val="110000"/>
              </a:lnSpc>
            </a:pPr>
            <a:endParaRPr lang="pt-BR" sz="3100" b="1" dirty="0" smtClean="0">
              <a:solidFill>
                <a:srgbClr val="FF0000"/>
              </a:solidFill>
              <a:effectLst>
                <a:outerShdw blurRad="38100" dist="38100" dir="2700000" algn="tl">
                  <a:srgbClr val="000000">
                    <a:alpha val="43137"/>
                  </a:srgbClr>
                </a:outerShdw>
              </a:effectLst>
            </a:endParaRPr>
          </a:p>
          <a:p>
            <a:pPr algn="just">
              <a:lnSpc>
                <a:spcPct val="110000"/>
              </a:lnSpc>
              <a:spcBef>
                <a:spcPts val="0"/>
              </a:spcBef>
            </a:pPr>
            <a:r>
              <a:rPr lang="pt-BR" dirty="0" smtClean="0"/>
              <a:t>DIDIER </a:t>
            </a:r>
            <a:r>
              <a:rPr lang="pt-BR" dirty="0"/>
              <a:t>JUNIOR, </a:t>
            </a:r>
            <a:r>
              <a:rPr lang="pt-BR" dirty="0" err="1"/>
              <a:t>Fredie</a:t>
            </a:r>
            <a:r>
              <a:rPr lang="pt-BR" dirty="0"/>
              <a:t>; CUNHA, Leonardo Carneiro da. </a:t>
            </a:r>
            <a:r>
              <a:rPr lang="pt-BR" i="1" dirty="0"/>
              <a:t>Curso de direito processual civil</a:t>
            </a:r>
            <a:r>
              <a:rPr lang="pt-BR" dirty="0"/>
              <a:t>, 15. ed. Salvador: </a:t>
            </a:r>
            <a:r>
              <a:rPr lang="pt-BR" dirty="0" err="1"/>
              <a:t>JusPodivm</a:t>
            </a:r>
            <a:r>
              <a:rPr lang="pt-BR" dirty="0"/>
              <a:t>, 2018. </a:t>
            </a:r>
            <a:endParaRPr lang="pt-BR" dirty="0" smtClean="0"/>
          </a:p>
          <a:p>
            <a:pPr algn="just">
              <a:lnSpc>
                <a:spcPct val="110000"/>
              </a:lnSpc>
              <a:spcBef>
                <a:spcPts val="0"/>
              </a:spcBef>
            </a:pPr>
            <a:endParaRPr lang="pt-BR" dirty="0"/>
          </a:p>
          <a:p>
            <a:pPr algn="just">
              <a:lnSpc>
                <a:spcPct val="110000"/>
              </a:lnSpc>
              <a:spcBef>
                <a:spcPts val="0"/>
              </a:spcBef>
            </a:pPr>
            <a:r>
              <a:rPr lang="pt-BR" dirty="0" smtClean="0"/>
              <a:t>DONIZETTI, </a:t>
            </a:r>
            <a:r>
              <a:rPr lang="pt-BR" dirty="0" err="1" smtClean="0"/>
              <a:t>Elpídio</a:t>
            </a:r>
            <a:r>
              <a:rPr lang="pt-BR" dirty="0" smtClean="0"/>
              <a:t>. </a:t>
            </a:r>
            <a:r>
              <a:rPr lang="pt-BR" i="1" dirty="0" smtClean="0"/>
              <a:t>Curso didático de direito processual civil</a:t>
            </a:r>
            <a:r>
              <a:rPr lang="pt-BR" dirty="0" smtClean="0"/>
              <a:t>, 20. ed. São Paulo: Atlas, 2017.</a:t>
            </a:r>
          </a:p>
          <a:p>
            <a:pPr algn="just">
              <a:lnSpc>
                <a:spcPct val="110000"/>
              </a:lnSpc>
              <a:spcBef>
                <a:spcPts val="0"/>
              </a:spcBef>
            </a:pPr>
            <a:endParaRPr lang="pt-BR" dirty="0" smtClean="0"/>
          </a:p>
          <a:p>
            <a:pPr algn="just">
              <a:lnSpc>
                <a:spcPct val="110000"/>
              </a:lnSpc>
              <a:spcBef>
                <a:spcPts val="0"/>
              </a:spcBef>
            </a:pPr>
            <a:r>
              <a:rPr lang="pt-BR" dirty="0"/>
              <a:t>GONÇALVES, Marcus Vinicius Rios. </a:t>
            </a:r>
            <a:r>
              <a:rPr lang="pt-BR" i="1" dirty="0"/>
              <a:t>Direito processual civil</a:t>
            </a:r>
            <a:r>
              <a:rPr lang="pt-BR" dirty="0"/>
              <a:t>, 9. ed. São Paulo: Saraiva, 2018</a:t>
            </a:r>
            <a:r>
              <a:rPr lang="pt-BR" dirty="0" smtClean="0"/>
              <a:t>.</a:t>
            </a:r>
          </a:p>
          <a:p>
            <a:pPr algn="just">
              <a:lnSpc>
                <a:spcPct val="110000"/>
              </a:lnSpc>
              <a:spcBef>
                <a:spcPts val="0"/>
              </a:spcBef>
            </a:pPr>
            <a:endParaRPr lang="pt-BR" dirty="0"/>
          </a:p>
          <a:p>
            <a:pPr algn="just">
              <a:lnSpc>
                <a:spcPct val="110000"/>
              </a:lnSpc>
              <a:spcBef>
                <a:spcPts val="0"/>
              </a:spcBef>
            </a:pPr>
            <a:r>
              <a:rPr lang="pt-BR" dirty="0" smtClean="0"/>
              <a:t>MANCUSO, Rodolfo de Camargo. </a:t>
            </a:r>
            <a:r>
              <a:rPr lang="pt-BR" i="1" dirty="0" smtClean="0"/>
              <a:t>Teoria geral do processo</a:t>
            </a:r>
            <a:r>
              <a:rPr lang="pt-BR" dirty="0" smtClean="0"/>
              <a:t>. São Paulo: Forense, 2018.</a:t>
            </a:r>
          </a:p>
          <a:p>
            <a:pPr algn="just">
              <a:lnSpc>
                <a:spcPct val="110000"/>
              </a:lnSpc>
              <a:spcBef>
                <a:spcPts val="0"/>
              </a:spcBef>
            </a:pPr>
            <a:endParaRPr lang="pt-BR" dirty="0" smtClean="0"/>
          </a:p>
          <a:p>
            <a:pPr algn="just">
              <a:lnSpc>
                <a:spcPct val="110000"/>
              </a:lnSpc>
              <a:spcBef>
                <a:spcPts val="0"/>
              </a:spcBef>
            </a:pPr>
            <a:r>
              <a:rPr lang="pt-BR" dirty="0"/>
              <a:t>NEVES, Daniel Amorim Assumpção. </a:t>
            </a:r>
            <a:r>
              <a:rPr lang="pt-BR" i="1" dirty="0"/>
              <a:t>Manual de direito processual civil</a:t>
            </a:r>
            <a:r>
              <a:rPr lang="pt-BR" dirty="0"/>
              <a:t>, 10. ed. Salvador: </a:t>
            </a:r>
            <a:r>
              <a:rPr lang="pt-BR" dirty="0" err="1"/>
              <a:t>JusPodivm</a:t>
            </a:r>
            <a:r>
              <a:rPr lang="pt-BR" dirty="0"/>
              <a:t>, 2018</a:t>
            </a:r>
            <a:r>
              <a:rPr lang="pt-BR" dirty="0" smtClean="0"/>
              <a:t>.</a:t>
            </a:r>
            <a:endParaRPr lang="pt-BR" dirty="0"/>
          </a:p>
        </p:txBody>
      </p:sp>
    </p:spTree>
    <p:extLst>
      <p:ext uri="{BB962C8B-B14F-4D97-AF65-F5344CB8AC3E}">
        <p14:creationId xmlns:p14="http://schemas.microsoft.com/office/powerpoint/2010/main" val="4239626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499434"/>
            <a:ext cx="11340935" cy="6358566"/>
          </a:xfrm>
        </p:spPr>
        <p:txBody>
          <a:bodyPr>
            <a:noAutofit/>
          </a:bodyPr>
          <a:lstStyle/>
          <a:p>
            <a:pPr algn="just">
              <a:lnSpc>
                <a:spcPct val="150000"/>
              </a:lnSpc>
              <a:spcBef>
                <a:spcPts val="0"/>
              </a:spcBef>
            </a:pPr>
            <a:r>
              <a:rPr lang="pt-BR" sz="1800" dirty="0" smtClean="0"/>
              <a:t>§ </a:t>
            </a:r>
            <a:r>
              <a:rPr lang="pt-BR" sz="1800" dirty="0"/>
              <a:t>1º Os juízes e os tribunais observarão o disposto no </a:t>
            </a:r>
            <a:r>
              <a:rPr lang="pt-BR" sz="1800" dirty="0">
                <a:hlinkClick r:id="rId2"/>
              </a:rPr>
              <a:t>art. 10 </a:t>
            </a:r>
            <a:r>
              <a:rPr lang="pt-BR" sz="1800" dirty="0"/>
              <a:t>e no </a:t>
            </a:r>
            <a:r>
              <a:rPr lang="pt-BR" sz="1800" dirty="0">
                <a:hlinkClick r:id="rId3"/>
              </a:rPr>
              <a:t>art. 489, § 1º </a:t>
            </a:r>
            <a:r>
              <a:rPr lang="pt-BR" sz="1800" dirty="0"/>
              <a:t>, quando decidirem com fundamento neste artigo</a:t>
            </a:r>
            <a:r>
              <a:rPr lang="pt-BR" sz="1800" dirty="0" smtClean="0"/>
              <a:t>. § </a:t>
            </a:r>
            <a:r>
              <a:rPr lang="pt-BR" sz="1800" dirty="0"/>
              <a:t>2º A </a:t>
            </a:r>
            <a:r>
              <a:rPr lang="pt-BR" sz="1800" b="1" dirty="0"/>
              <a:t>alteração de tese jurídica</a:t>
            </a:r>
            <a:r>
              <a:rPr lang="pt-BR" sz="1800" dirty="0"/>
              <a:t> adotada em enunciado de súmula ou em julgamento de casos repetitivos poderá ser precedida de audiências públicas e da participação de pessoas, órgãos ou entidades que possam contribuir para a rediscussão da tese</a:t>
            </a:r>
            <a:r>
              <a:rPr lang="pt-BR" sz="1800" dirty="0" smtClean="0"/>
              <a:t>. </a:t>
            </a:r>
            <a:r>
              <a:rPr lang="pt-BR" sz="1800" b="1" u="sng" dirty="0" smtClean="0"/>
              <a:t>-&gt; </a:t>
            </a:r>
            <a:r>
              <a:rPr lang="pt-BR" sz="1800" b="1" i="1" u="sng" dirty="0" err="1" smtClean="0"/>
              <a:t>overruling</a:t>
            </a:r>
            <a:r>
              <a:rPr lang="pt-BR" sz="1800" b="1" i="1" u="sng" dirty="0" smtClean="0"/>
              <a:t> </a:t>
            </a:r>
            <a:r>
              <a:rPr lang="pt-BR" sz="1800" dirty="0" smtClean="0"/>
              <a:t>§ </a:t>
            </a:r>
            <a:r>
              <a:rPr lang="pt-BR" sz="1800" dirty="0"/>
              <a:t>3º Na hipótese de alteração de jurisprudência dominante do Supremo Tribunal Federal e dos tribunais superiores ou daquela oriunda de julgamento de casos repetitivos, pode haver </a:t>
            </a:r>
            <a:r>
              <a:rPr lang="pt-BR" sz="1800" b="1" dirty="0"/>
              <a:t>modulação dos efeitos</a:t>
            </a:r>
            <a:r>
              <a:rPr lang="pt-BR" sz="1800" dirty="0"/>
              <a:t> da alteração no interesse social e no da segurança jurídica</a:t>
            </a:r>
            <a:r>
              <a:rPr lang="pt-BR" sz="1800" dirty="0" smtClean="0"/>
              <a:t>. [...] § </a:t>
            </a:r>
            <a:r>
              <a:rPr lang="pt-BR" sz="1800" dirty="0"/>
              <a:t>5º Os tribunais darão publicidade a seus precedentes, organizando-os por questão jurídica decidida e divulgando-os, preferencialmente, na rede mundial de computadores</a:t>
            </a:r>
            <a:r>
              <a:rPr lang="pt-BR" sz="1800" dirty="0" smtClean="0"/>
              <a:t>.</a:t>
            </a:r>
          </a:p>
          <a:p>
            <a:pPr algn="just">
              <a:lnSpc>
                <a:spcPct val="150000"/>
              </a:lnSpc>
              <a:spcBef>
                <a:spcPts val="0"/>
              </a:spcBef>
            </a:pPr>
            <a:endParaRPr lang="pt-BR" sz="1800" dirty="0"/>
          </a:p>
          <a:p>
            <a:pPr algn="just">
              <a:lnSpc>
                <a:spcPct val="150000"/>
              </a:lnSpc>
              <a:spcBef>
                <a:spcPts val="0"/>
              </a:spcBef>
            </a:pPr>
            <a:r>
              <a:rPr lang="pt-BR" sz="1800" dirty="0" smtClean="0"/>
              <a:t>Art</a:t>
            </a:r>
            <a:r>
              <a:rPr lang="pt-BR" sz="1800" dirty="0"/>
              <a:t>. 928. Para os fins deste Código, considera-se julgamento de </a:t>
            </a:r>
            <a:r>
              <a:rPr lang="pt-BR" sz="1800" b="1" dirty="0"/>
              <a:t>casos repetitivos</a:t>
            </a:r>
            <a:r>
              <a:rPr lang="pt-BR" sz="1800" dirty="0"/>
              <a:t> a decisão proferida em:</a:t>
            </a:r>
          </a:p>
          <a:p>
            <a:pPr algn="just">
              <a:lnSpc>
                <a:spcPct val="150000"/>
              </a:lnSpc>
              <a:spcBef>
                <a:spcPts val="0"/>
              </a:spcBef>
            </a:pPr>
            <a:r>
              <a:rPr lang="pt-BR" sz="1800" dirty="0"/>
              <a:t>I - incidente de resolução de demandas repetitivas</a:t>
            </a:r>
            <a:r>
              <a:rPr lang="pt-BR" sz="1800" dirty="0" smtClean="0"/>
              <a:t>; II </a:t>
            </a:r>
            <a:r>
              <a:rPr lang="pt-BR" sz="1800" dirty="0"/>
              <a:t>- recursos especial e extraordinário repetitivos.</a:t>
            </a:r>
          </a:p>
          <a:p>
            <a:pPr algn="just">
              <a:lnSpc>
                <a:spcPct val="150000"/>
              </a:lnSpc>
              <a:spcBef>
                <a:spcPts val="0"/>
              </a:spcBef>
            </a:pPr>
            <a:r>
              <a:rPr lang="pt-BR" sz="1800" dirty="0"/>
              <a:t>Parágrafo único. O julgamento de casos repetitivos tem por objeto questão de direito material ou processual</a:t>
            </a:r>
            <a:r>
              <a:rPr lang="pt-BR" sz="1800" dirty="0" smtClean="0"/>
              <a:t>.</a:t>
            </a:r>
            <a:endParaRPr lang="pt-BR" sz="1800" dirty="0"/>
          </a:p>
        </p:txBody>
      </p:sp>
    </p:spTree>
    <p:extLst>
      <p:ext uri="{BB962C8B-B14F-4D97-AF65-F5344CB8AC3E}">
        <p14:creationId xmlns:p14="http://schemas.microsoft.com/office/powerpoint/2010/main" val="9397710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63782" y="321309"/>
            <a:ext cx="9666514" cy="4761359"/>
          </a:xfrm>
        </p:spPr>
        <p:txBody>
          <a:bodyPr>
            <a:noAutofit/>
          </a:bodyPr>
          <a:lstStyle/>
          <a:p>
            <a:endParaRPr lang="pt-BR" sz="4300" b="1" dirty="0" smtClean="0">
              <a:solidFill>
                <a:srgbClr val="002060"/>
              </a:solidFill>
              <a:effectLst>
                <a:outerShdw blurRad="38100" dist="38100" dir="2700000" algn="tl">
                  <a:srgbClr val="000000">
                    <a:alpha val="43137"/>
                  </a:srgbClr>
                </a:outerShdw>
              </a:effectLst>
              <a:latin typeface="+mj-lt"/>
            </a:endParaRPr>
          </a:p>
          <a:p>
            <a:endParaRPr lang="pt-BR" sz="4300" b="1" dirty="0" smtClean="0">
              <a:solidFill>
                <a:srgbClr val="002060"/>
              </a:solidFill>
              <a:effectLst>
                <a:outerShdw blurRad="38100" dist="38100" dir="2700000" algn="tl">
                  <a:srgbClr val="000000">
                    <a:alpha val="43137"/>
                  </a:srgbClr>
                </a:outerShdw>
              </a:effectLst>
              <a:latin typeface="+mj-lt"/>
            </a:endParaRPr>
          </a:p>
          <a:p>
            <a:r>
              <a:rPr lang="pt-BR" sz="4300" b="1" dirty="0" smtClean="0">
                <a:effectLst>
                  <a:outerShdw blurRad="38100" dist="38100" dir="2700000" algn="tl">
                    <a:srgbClr val="000000">
                      <a:alpha val="43137"/>
                    </a:srgbClr>
                  </a:outerShdw>
                </a:effectLst>
                <a:latin typeface="+mj-lt"/>
              </a:rPr>
              <a:t>Obrigada!</a:t>
            </a:r>
          </a:p>
          <a:p>
            <a:endParaRPr lang="pt-BR" sz="4300" b="1" dirty="0" smtClean="0">
              <a:effectLst>
                <a:outerShdw blurRad="38100" dist="38100" dir="2700000" algn="tl">
                  <a:srgbClr val="000000">
                    <a:alpha val="43137"/>
                  </a:srgbClr>
                </a:outerShdw>
              </a:effectLst>
              <a:latin typeface="+mj-lt"/>
            </a:endParaRPr>
          </a:p>
          <a:p>
            <a:r>
              <a:rPr lang="pt-BR" sz="4300" b="1" dirty="0" smtClean="0">
                <a:effectLst>
                  <a:outerShdw blurRad="38100" dist="38100" dir="2700000" algn="tl">
                    <a:srgbClr val="000000">
                      <a:alpha val="43137"/>
                    </a:srgbClr>
                  </a:outerShdw>
                </a:effectLst>
                <a:latin typeface="+mj-lt"/>
              </a:rPr>
              <a:t>E-mail: </a:t>
            </a:r>
            <a:r>
              <a:rPr lang="pt-BR" sz="4300" b="1" dirty="0" smtClean="0">
                <a:effectLst>
                  <a:outerShdw blurRad="38100" dist="38100" dir="2700000" algn="tl">
                    <a:srgbClr val="000000">
                      <a:alpha val="43137"/>
                    </a:srgbClr>
                  </a:outerShdw>
                </a:effectLst>
                <a:latin typeface="+mj-lt"/>
                <a:hlinkClick r:id="rId2"/>
              </a:rPr>
              <a:t>zilla.oliva@gmail.com</a:t>
            </a:r>
            <a:endParaRPr lang="pt-BR" sz="4300" b="1" dirty="0" smtClean="0">
              <a:effectLst>
                <a:outerShdw blurRad="38100" dist="38100" dir="2700000" algn="tl">
                  <a:srgbClr val="000000">
                    <a:alpha val="43137"/>
                  </a:srgbClr>
                </a:outerShdw>
              </a:effectLst>
              <a:latin typeface="+mj-lt"/>
            </a:endParaRPr>
          </a:p>
          <a:p>
            <a:endParaRPr lang="pt-BR" sz="4300" b="1" dirty="0">
              <a:solidFill>
                <a:srgbClr val="002060"/>
              </a:solidFill>
              <a:effectLst>
                <a:outerShdw blurRad="38100" dist="38100" dir="2700000" algn="tl">
                  <a:srgbClr val="000000">
                    <a:alpha val="43137"/>
                  </a:srgbClr>
                </a:outerShdw>
              </a:effectLst>
              <a:latin typeface="+mj-lt"/>
            </a:endParaRPr>
          </a:p>
          <a:p>
            <a:pPr algn="just"/>
            <a:endParaRPr lang="pt-BR" sz="4300" dirty="0" smtClean="0">
              <a:latin typeface="+mj-lt"/>
            </a:endParaRPr>
          </a:p>
          <a:p>
            <a:pPr algn="just"/>
            <a:r>
              <a:rPr lang="pt-BR" sz="4300" dirty="0">
                <a:solidFill>
                  <a:srgbClr val="C00000"/>
                </a:solidFill>
                <a:latin typeface="+mj-lt"/>
              </a:rPr>
              <a:t/>
            </a:r>
            <a:br>
              <a:rPr lang="pt-BR" sz="4300" dirty="0">
                <a:solidFill>
                  <a:srgbClr val="C00000"/>
                </a:solidFill>
                <a:latin typeface="+mj-lt"/>
              </a:rPr>
            </a:br>
            <a:endParaRPr lang="pt-BR" sz="4300" b="1" dirty="0" smtClean="0">
              <a:solidFill>
                <a:srgbClr val="002060"/>
              </a:solidFill>
              <a:latin typeface="+mj-lt"/>
            </a:endParaRPr>
          </a:p>
          <a:p>
            <a:pPr algn="just"/>
            <a:endParaRPr lang="pt-BR" sz="4300" b="1" dirty="0">
              <a:solidFill>
                <a:schemeClr val="accent5">
                  <a:lumMod val="75000"/>
                </a:schemeClr>
              </a:solidFill>
              <a:latin typeface="+mj-lt"/>
            </a:endParaRPr>
          </a:p>
        </p:txBody>
      </p:sp>
    </p:spTree>
    <p:extLst>
      <p:ext uri="{BB962C8B-B14F-4D97-AF65-F5344CB8AC3E}">
        <p14:creationId xmlns:p14="http://schemas.microsoft.com/office/powerpoint/2010/main" val="910146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499434"/>
            <a:ext cx="11340935" cy="6358566"/>
          </a:xfrm>
        </p:spPr>
        <p:txBody>
          <a:bodyPr>
            <a:noAutofit/>
          </a:bodyPr>
          <a:lstStyle/>
          <a:p>
            <a:pPr marL="285750" indent="-285750" algn="just">
              <a:lnSpc>
                <a:spcPct val="150000"/>
              </a:lnSpc>
              <a:spcBef>
                <a:spcPts val="0"/>
              </a:spcBef>
              <a:buFont typeface="Arial" charset="0"/>
              <a:buChar char="•"/>
            </a:pPr>
            <a:r>
              <a:rPr lang="pt-BR" sz="1800" b="1" dirty="0" smtClean="0"/>
              <a:t>INCONSTITUCIONALIDADE DO ART. 927 DO CPC? (SV e ADI/ADC/ADPF têm seu caráter vinculante em previsão constitucional, mas e as demais hipóteses?)</a:t>
            </a:r>
          </a:p>
          <a:p>
            <a:pPr marL="285750" indent="-285750" algn="just">
              <a:lnSpc>
                <a:spcPct val="150000"/>
              </a:lnSpc>
              <a:spcBef>
                <a:spcPts val="0"/>
              </a:spcBef>
              <a:buFont typeface="Arial" charset="0"/>
              <a:buChar char="•"/>
            </a:pPr>
            <a:endParaRPr lang="pt-BR" sz="1800" b="1" dirty="0" smtClean="0"/>
          </a:p>
          <a:p>
            <a:pPr marL="285750" indent="-285750" algn="just">
              <a:lnSpc>
                <a:spcPct val="150000"/>
              </a:lnSpc>
              <a:spcBef>
                <a:spcPts val="0"/>
              </a:spcBef>
              <a:buFont typeface="Arial" charset="0"/>
              <a:buChar char="•"/>
            </a:pPr>
            <a:r>
              <a:rPr lang="pt-BR" sz="1800" b="1" dirty="0" smtClean="0"/>
              <a:t>Art. 927 do CPC: efeitos </a:t>
            </a:r>
            <a:r>
              <a:rPr lang="pt-BR" sz="1800" b="1" i="1" dirty="0" err="1" smtClean="0"/>
              <a:t>ex</a:t>
            </a:r>
            <a:r>
              <a:rPr lang="pt-BR" sz="1800" b="1" i="1" dirty="0" smtClean="0"/>
              <a:t> </a:t>
            </a:r>
            <a:r>
              <a:rPr lang="pt-BR" sz="1800" b="1" i="1" dirty="0" err="1" smtClean="0"/>
              <a:t>tunc</a:t>
            </a:r>
            <a:r>
              <a:rPr lang="pt-BR" sz="1800" b="1" i="1" dirty="0" smtClean="0"/>
              <a:t> X </a:t>
            </a:r>
            <a:r>
              <a:rPr lang="pt-BR" sz="1800" b="1" i="1" dirty="0" err="1" smtClean="0"/>
              <a:t>ex</a:t>
            </a:r>
            <a:r>
              <a:rPr lang="pt-BR" sz="1800" b="1" i="1" dirty="0" smtClean="0"/>
              <a:t> nunc</a:t>
            </a:r>
            <a:r>
              <a:rPr lang="pt-BR" sz="1800" b="1" dirty="0" smtClean="0"/>
              <a:t>?</a:t>
            </a:r>
          </a:p>
          <a:p>
            <a:pPr marL="285750" indent="-285750" algn="just">
              <a:lnSpc>
                <a:spcPct val="150000"/>
              </a:lnSpc>
              <a:spcBef>
                <a:spcPts val="0"/>
              </a:spcBef>
              <a:buFont typeface="Arial" charset="0"/>
              <a:buChar char="•"/>
            </a:pPr>
            <a:endParaRPr lang="pt-BR" sz="1800" b="1" dirty="0" smtClean="0"/>
          </a:p>
          <a:p>
            <a:pPr marL="285750" indent="-285750" algn="just">
              <a:lnSpc>
                <a:spcPct val="150000"/>
              </a:lnSpc>
              <a:spcBef>
                <a:spcPts val="0"/>
              </a:spcBef>
              <a:buFont typeface="Arial" charset="0"/>
              <a:buChar char="•"/>
            </a:pPr>
            <a:r>
              <a:rPr lang="pt-BR" sz="1800" b="1" dirty="0"/>
              <a:t>PRECEDENTE X JURISPRUDÊNCIA X </a:t>
            </a:r>
            <a:r>
              <a:rPr lang="pt-BR" sz="1800" b="1" dirty="0" smtClean="0"/>
              <a:t>SÚMULA</a:t>
            </a:r>
          </a:p>
          <a:p>
            <a:pPr algn="just">
              <a:lnSpc>
                <a:spcPct val="150000"/>
              </a:lnSpc>
              <a:spcBef>
                <a:spcPts val="0"/>
              </a:spcBef>
            </a:pPr>
            <a:endParaRPr lang="pt-BR" sz="1800" b="1" dirty="0"/>
          </a:p>
          <a:p>
            <a:pPr algn="just">
              <a:lnSpc>
                <a:spcPct val="150000"/>
              </a:lnSpc>
              <a:spcBef>
                <a:spcPts val="0"/>
              </a:spcBef>
            </a:pPr>
            <a:r>
              <a:rPr lang="pt-BR" sz="1800" b="1" dirty="0" smtClean="0"/>
              <a:t>(PGM/FORTALEZA, </a:t>
            </a:r>
            <a:r>
              <a:rPr lang="pt-BR" sz="1800" b="1" dirty="0"/>
              <a:t>2017)</a:t>
            </a:r>
            <a:r>
              <a:rPr lang="pt-BR" sz="1800" dirty="0"/>
              <a:t> A respeito do julgamento de casos repetitivos, conforme previsto no Código de Processo </a:t>
            </a:r>
            <a:r>
              <a:rPr lang="pt-BR" sz="1800" dirty="0" smtClean="0"/>
              <a:t>Civil: </a:t>
            </a:r>
            <a:r>
              <a:rPr lang="pt-BR" sz="1800" dirty="0"/>
              <a:t>i</a:t>
            </a:r>
            <a:r>
              <a:rPr lang="pt-BR" sz="1800" dirty="0" smtClean="0"/>
              <a:t>dentifique </a:t>
            </a:r>
            <a:r>
              <a:rPr lang="pt-BR" sz="1800" dirty="0"/>
              <a:t>as técnicas ou os institutos processuais legalmente previstos para formar decisões que serão consideradas como julgamento de casos repetitivos.</a:t>
            </a:r>
          </a:p>
        </p:txBody>
      </p:sp>
    </p:spTree>
    <p:extLst>
      <p:ext uri="{BB962C8B-B14F-4D97-AF65-F5344CB8AC3E}">
        <p14:creationId xmlns:p14="http://schemas.microsoft.com/office/powerpoint/2010/main" val="3603328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499434"/>
            <a:ext cx="11340935" cy="6358566"/>
          </a:xfrm>
        </p:spPr>
        <p:txBody>
          <a:bodyPr>
            <a:noAutofit/>
          </a:bodyPr>
          <a:lstStyle/>
          <a:p>
            <a:pPr marL="285750" indent="-285750" algn="just">
              <a:lnSpc>
                <a:spcPct val="150000"/>
              </a:lnSpc>
              <a:spcBef>
                <a:spcPts val="0"/>
              </a:spcBef>
              <a:buFont typeface="Arial" charset="0"/>
              <a:buChar char="•"/>
            </a:pPr>
            <a:r>
              <a:rPr lang="pt-BR" sz="1800" b="1" dirty="0" smtClean="0"/>
              <a:t>Meios </a:t>
            </a:r>
            <a:r>
              <a:rPr lang="pt-BR" sz="1800" b="1" dirty="0"/>
              <a:t>de impugnação </a:t>
            </a:r>
            <a:r>
              <a:rPr lang="pt-BR" sz="1800" dirty="0"/>
              <a:t>de decisões </a:t>
            </a:r>
            <a:r>
              <a:rPr lang="pt-BR" sz="1800" dirty="0" smtClean="0"/>
              <a:t>judiciais </a:t>
            </a:r>
            <a:r>
              <a:rPr lang="pt-BR" sz="1800" dirty="0"/>
              <a:t>(gênero): </a:t>
            </a:r>
            <a:r>
              <a:rPr lang="pt-BR" sz="1800" b="1" dirty="0" smtClean="0"/>
              <a:t>recursos, </a:t>
            </a:r>
            <a:r>
              <a:rPr lang="pt-BR" sz="1800" b="1" dirty="0"/>
              <a:t>sucedâneos recursais </a:t>
            </a:r>
            <a:r>
              <a:rPr lang="pt-BR" sz="1800" dirty="0"/>
              <a:t>(medidas atípicas) </a:t>
            </a:r>
            <a:r>
              <a:rPr lang="pt-BR" sz="1800" b="1" dirty="0"/>
              <a:t>internos e externos </a:t>
            </a:r>
            <a:r>
              <a:rPr lang="pt-BR" sz="1800" dirty="0"/>
              <a:t>(ações autônomas de impugnação, inaugurando uma nova relação jurídico processual</a:t>
            </a:r>
            <a:r>
              <a:rPr lang="pt-BR" sz="1800" dirty="0" smtClean="0"/>
              <a:t>).</a:t>
            </a:r>
          </a:p>
          <a:p>
            <a:pPr algn="just">
              <a:lnSpc>
                <a:spcPct val="150000"/>
              </a:lnSpc>
              <a:spcBef>
                <a:spcPts val="0"/>
              </a:spcBef>
            </a:pPr>
            <a:endParaRPr lang="pt-BR" sz="1800" dirty="0" smtClean="0"/>
          </a:p>
          <a:p>
            <a:pPr marL="285750" indent="-285750" algn="just">
              <a:lnSpc>
                <a:spcPct val="150000"/>
              </a:lnSpc>
              <a:spcBef>
                <a:spcPts val="0"/>
              </a:spcBef>
              <a:buFont typeface="Arial" charset="0"/>
              <a:buChar char="•"/>
            </a:pPr>
            <a:r>
              <a:rPr lang="pt-BR" sz="1800" b="1" dirty="0" smtClean="0"/>
              <a:t>Recursos</a:t>
            </a:r>
            <a:r>
              <a:rPr lang="pt-BR" sz="1800" dirty="0"/>
              <a:t>: são interpostos na mesma relação jurídico processual, prolongando-a;</a:t>
            </a:r>
            <a:r>
              <a:rPr lang="pt-BR" sz="1800" b="1" dirty="0"/>
              <a:t> </a:t>
            </a:r>
            <a:endParaRPr lang="pt-BR" sz="1800" b="1" dirty="0" smtClean="0"/>
          </a:p>
          <a:p>
            <a:pPr marL="285750" indent="-285750" algn="just">
              <a:lnSpc>
                <a:spcPct val="150000"/>
              </a:lnSpc>
              <a:spcBef>
                <a:spcPts val="0"/>
              </a:spcBef>
              <a:buFont typeface="Arial" charset="0"/>
              <a:buChar char="•"/>
            </a:pPr>
            <a:r>
              <a:rPr lang="pt-BR" sz="1800" b="1" dirty="0" smtClean="0"/>
              <a:t>Sucedâneos </a:t>
            </a:r>
            <a:r>
              <a:rPr lang="pt-BR" sz="1800" b="1" dirty="0"/>
              <a:t>recursais </a:t>
            </a:r>
            <a:r>
              <a:rPr lang="pt-BR" sz="1800" b="1" dirty="0" smtClean="0"/>
              <a:t>internos</a:t>
            </a:r>
            <a:r>
              <a:rPr lang="pt-BR" sz="1800" dirty="0" smtClean="0"/>
              <a:t>: </a:t>
            </a:r>
            <a:r>
              <a:rPr lang="pt-BR" sz="1800" dirty="0"/>
              <a:t>também, mas não são tecnicamente recursos por não terem características de recurso (ausência de voluntariedade, ausência de prazo, não estão no rol legal dos recursos/taxatividade e sem </a:t>
            </a:r>
            <a:r>
              <a:rPr lang="pt-BR" sz="1800" dirty="0" err="1"/>
              <a:t>dialeticidade</a:t>
            </a:r>
            <a:r>
              <a:rPr lang="pt-BR" sz="1800" dirty="0"/>
              <a:t>: remessa necessária, art. 496 do CPC, incidente de arguição de inconstitucionalidade, art. 948 </a:t>
            </a:r>
            <a:r>
              <a:rPr lang="pt-BR" sz="1800" dirty="0" smtClean="0"/>
              <a:t>CPC, </a:t>
            </a:r>
            <a:r>
              <a:rPr lang="pt-BR" sz="1800" dirty="0"/>
              <a:t>conflito de competência do art. 951 do </a:t>
            </a:r>
            <a:r>
              <a:rPr lang="pt-BR" sz="1800" dirty="0" smtClean="0"/>
              <a:t>CPC, </a:t>
            </a:r>
            <a:r>
              <a:rPr lang="pt-BR" sz="1800" dirty="0"/>
              <a:t>suspensão de decisão judicial contra o Poder Público, art. 4º, LF 8.347/92, correição parcial, pedido de reconsideração</a:t>
            </a:r>
            <a:r>
              <a:rPr lang="pt-BR" sz="1800" dirty="0" smtClean="0"/>
              <a:t>);</a:t>
            </a:r>
          </a:p>
          <a:p>
            <a:pPr marL="285750" indent="-285750" algn="just">
              <a:lnSpc>
                <a:spcPct val="150000"/>
              </a:lnSpc>
              <a:spcBef>
                <a:spcPts val="0"/>
              </a:spcBef>
              <a:buFont typeface="Arial" charset="0"/>
              <a:buChar char="•"/>
            </a:pPr>
            <a:r>
              <a:rPr lang="pt-BR" sz="1800" b="1" dirty="0" smtClean="0"/>
              <a:t>Sucedâneos </a:t>
            </a:r>
            <a:r>
              <a:rPr lang="pt-BR" sz="1800" b="1" dirty="0"/>
              <a:t>recursais externos</a:t>
            </a:r>
            <a:r>
              <a:rPr lang="pt-BR" sz="1800" dirty="0"/>
              <a:t>: são as ações autônomas de impugnação, que inauguram uma nova relação jurídica em processo apartado (ação rescisória, art. 966 do CPC, embargos de terceiro, art. 674 do CPC, reclamação do art. 988 do CPC, MS x decisão judicial).</a:t>
            </a:r>
          </a:p>
        </p:txBody>
      </p:sp>
    </p:spTree>
    <p:extLst>
      <p:ext uri="{BB962C8B-B14F-4D97-AF65-F5344CB8AC3E}">
        <p14:creationId xmlns:p14="http://schemas.microsoft.com/office/powerpoint/2010/main" val="20209838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308750"/>
            <a:ext cx="11625943" cy="6305797"/>
          </a:xfrm>
        </p:spPr>
        <p:txBody>
          <a:bodyPr>
            <a:noAutofit/>
          </a:bodyPr>
          <a:lstStyle/>
          <a:p>
            <a:pPr>
              <a:lnSpc>
                <a:spcPct val="150000"/>
              </a:lnSpc>
              <a:spcBef>
                <a:spcPts val="0"/>
              </a:spcBef>
            </a:pPr>
            <a:r>
              <a:rPr lang="pt-BR" sz="1800" b="1" dirty="0" smtClean="0"/>
              <a:t>2. DA ORDEM DOS PROCESSOS NO TRIBUNAL</a:t>
            </a:r>
          </a:p>
          <a:p>
            <a:pPr algn="just">
              <a:lnSpc>
                <a:spcPct val="150000"/>
              </a:lnSpc>
              <a:spcBef>
                <a:spcPts val="0"/>
              </a:spcBef>
            </a:pPr>
            <a:r>
              <a:rPr lang="pt-BR" sz="1800" b="1" dirty="0" smtClean="0"/>
              <a:t>* RELATOR, 2º JUIZ, 3º JUIZ; se o relator fica vencido, o 2º juiz se torna relator designado</a:t>
            </a:r>
          </a:p>
          <a:p>
            <a:pPr algn="just">
              <a:lnSpc>
                <a:spcPct val="150000"/>
              </a:lnSpc>
              <a:spcBef>
                <a:spcPts val="0"/>
              </a:spcBef>
            </a:pPr>
            <a:r>
              <a:rPr lang="pt-BR" sz="1800" dirty="0" smtClean="0"/>
              <a:t>Art</a:t>
            </a:r>
            <a:r>
              <a:rPr lang="pt-BR" sz="1800" dirty="0"/>
              <a:t>. 932. Incumbe ao </a:t>
            </a:r>
            <a:r>
              <a:rPr lang="pt-BR" sz="1800" b="1" dirty="0"/>
              <a:t>relator</a:t>
            </a:r>
            <a:r>
              <a:rPr lang="pt-BR" sz="1800" dirty="0"/>
              <a:t>:</a:t>
            </a:r>
          </a:p>
          <a:p>
            <a:pPr algn="just">
              <a:lnSpc>
                <a:spcPct val="150000"/>
              </a:lnSpc>
              <a:spcBef>
                <a:spcPts val="0"/>
              </a:spcBef>
            </a:pPr>
            <a:r>
              <a:rPr lang="pt-BR" sz="1800" dirty="0"/>
              <a:t>I - dirigir e ordenar o processo no tribunal, inclusive em relação à </a:t>
            </a:r>
            <a:r>
              <a:rPr lang="pt-BR" sz="1800" b="1" dirty="0"/>
              <a:t>produção de prova</a:t>
            </a:r>
            <a:r>
              <a:rPr lang="pt-BR" sz="1800" dirty="0"/>
              <a:t>, bem como, quando for o caso, homologar </a:t>
            </a:r>
            <a:r>
              <a:rPr lang="pt-BR" sz="1800" b="1" dirty="0" err="1"/>
              <a:t>autocomposição</a:t>
            </a:r>
            <a:r>
              <a:rPr lang="pt-BR" sz="1800" dirty="0"/>
              <a:t> das partes;</a:t>
            </a:r>
          </a:p>
          <a:p>
            <a:pPr algn="just">
              <a:lnSpc>
                <a:spcPct val="150000"/>
              </a:lnSpc>
              <a:spcBef>
                <a:spcPts val="0"/>
              </a:spcBef>
            </a:pPr>
            <a:r>
              <a:rPr lang="pt-BR" sz="1800" dirty="0"/>
              <a:t>II - apreciar o pedido de </a:t>
            </a:r>
            <a:r>
              <a:rPr lang="pt-BR" sz="1800" b="1" dirty="0"/>
              <a:t>tutela provisória</a:t>
            </a:r>
            <a:r>
              <a:rPr lang="pt-BR" sz="1800" dirty="0"/>
              <a:t> nos recursos e nos processos de competência originária do tribunal;</a:t>
            </a:r>
          </a:p>
          <a:p>
            <a:pPr algn="just">
              <a:lnSpc>
                <a:spcPct val="150000"/>
              </a:lnSpc>
              <a:spcBef>
                <a:spcPts val="0"/>
              </a:spcBef>
            </a:pPr>
            <a:r>
              <a:rPr lang="pt-BR" sz="1800" dirty="0"/>
              <a:t>III - </a:t>
            </a:r>
            <a:r>
              <a:rPr lang="pt-BR" sz="1800" b="1" dirty="0"/>
              <a:t>não conhecer de recurso inadmissível, prejudicado ou que não tenha impugnado especificamente os fundamentos da decisão recorrida</a:t>
            </a:r>
            <a:r>
              <a:rPr lang="pt-BR" sz="1800" dirty="0" smtClean="0"/>
              <a:t>; </a:t>
            </a:r>
            <a:r>
              <a:rPr lang="pt-BR" sz="1800" b="1" u="sng" dirty="0" smtClean="0"/>
              <a:t>-&gt; decisão monocrática</a:t>
            </a:r>
          </a:p>
          <a:p>
            <a:pPr algn="just">
              <a:lnSpc>
                <a:spcPct val="150000"/>
              </a:lnSpc>
            </a:pPr>
            <a:r>
              <a:rPr lang="pt-BR" sz="1800" dirty="0"/>
              <a:t>IV - negar provimento a recurso que for contrário a:</a:t>
            </a:r>
          </a:p>
          <a:p>
            <a:pPr algn="just">
              <a:lnSpc>
                <a:spcPct val="150000"/>
              </a:lnSpc>
            </a:pPr>
            <a:r>
              <a:rPr lang="pt-BR" sz="1800" dirty="0"/>
              <a:t>a) súmula do Supremo Tribunal Federal, do Superior Tribunal de Justiça ou do próprio tribunal;</a:t>
            </a:r>
          </a:p>
          <a:p>
            <a:pPr algn="just">
              <a:lnSpc>
                <a:spcPct val="150000"/>
              </a:lnSpc>
            </a:pPr>
            <a:r>
              <a:rPr lang="pt-BR" sz="1800" dirty="0"/>
              <a:t>b) acórdão proferido pelo Supremo Tribunal Federal ou pelo Superior Tribunal de Justiça em julgamento de recursos repetitivos;</a:t>
            </a:r>
          </a:p>
          <a:p>
            <a:pPr algn="just">
              <a:lnSpc>
                <a:spcPct val="150000"/>
              </a:lnSpc>
            </a:pPr>
            <a:r>
              <a:rPr lang="pt-BR" sz="1800" dirty="0"/>
              <a:t>c) entendimento firmado em incidente de resolução de demandas repetitivas ou de assunção de competência</a:t>
            </a:r>
            <a:r>
              <a:rPr lang="pt-BR" sz="1800" dirty="0" smtClean="0"/>
              <a:t>;</a:t>
            </a:r>
            <a:endParaRPr lang="pt-BR" sz="1800" dirty="0"/>
          </a:p>
        </p:txBody>
      </p:sp>
    </p:spTree>
    <p:extLst>
      <p:ext uri="{BB962C8B-B14F-4D97-AF65-F5344CB8AC3E}">
        <p14:creationId xmlns:p14="http://schemas.microsoft.com/office/powerpoint/2010/main" val="939771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4389" y="392559"/>
            <a:ext cx="11447813" cy="6055742"/>
          </a:xfrm>
        </p:spPr>
        <p:txBody>
          <a:bodyPr>
            <a:noAutofit/>
          </a:bodyPr>
          <a:lstStyle/>
          <a:p>
            <a:pPr algn="just">
              <a:lnSpc>
                <a:spcPct val="150000"/>
              </a:lnSpc>
              <a:spcBef>
                <a:spcPts val="0"/>
              </a:spcBef>
            </a:pPr>
            <a:r>
              <a:rPr lang="pt-BR" sz="1800" dirty="0"/>
              <a:t>V - depois de facultada a apresentação de contrarrazões, dar provimento ao recurso se a decisão recorrida for contrária a:</a:t>
            </a:r>
          </a:p>
          <a:p>
            <a:pPr algn="just">
              <a:lnSpc>
                <a:spcPct val="150000"/>
              </a:lnSpc>
              <a:spcBef>
                <a:spcPts val="0"/>
              </a:spcBef>
            </a:pPr>
            <a:r>
              <a:rPr lang="pt-BR" sz="1800" dirty="0"/>
              <a:t>a) súmula do Supremo Tribunal Federal, do Superior Tribunal de Justiça ou do próprio tribunal;</a:t>
            </a:r>
          </a:p>
          <a:p>
            <a:pPr algn="just">
              <a:lnSpc>
                <a:spcPct val="150000"/>
              </a:lnSpc>
              <a:spcBef>
                <a:spcPts val="0"/>
              </a:spcBef>
            </a:pPr>
            <a:r>
              <a:rPr lang="pt-BR" sz="1800" dirty="0"/>
              <a:t>b) acórdão proferido pelo Supremo Tribunal Federal ou pelo Superior Tribunal de Justiça em julgamento de recursos repetitivos;</a:t>
            </a:r>
          </a:p>
          <a:p>
            <a:pPr algn="just">
              <a:lnSpc>
                <a:spcPct val="150000"/>
              </a:lnSpc>
              <a:spcBef>
                <a:spcPts val="0"/>
              </a:spcBef>
            </a:pPr>
            <a:r>
              <a:rPr lang="pt-BR" sz="1800" dirty="0"/>
              <a:t>c) entendimento firmado em incidente de resolução de demandas repetitivas ou de assunção de competência;</a:t>
            </a:r>
          </a:p>
          <a:p>
            <a:pPr algn="just">
              <a:lnSpc>
                <a:spcPct val="150000"/>
              </a:lnSpc>
              <a:spcBef>
                <a:spcPts val="0"/>
              </a:spcBef>
            </a:pPr>
            <a:r>
              <a:rPr lang="pt-BR" sz="1800" dirty="0"/>
              <a:t>VI - decidir o incidente de desconsideração da personalidade jurídica, quando este for instaurado originariamente perante o tribunal;</a:t>
            </a:r>
          </a:p>
          <a:p>
            <a:pPr algn="just">
              <a:lnSpc>
                <a:spcPct val="150000"/>
              </a:lnSpc>
              <a:spcBef>
                <a:spcPts val="0"/>
              </a:spcBef>
            </a:pPr>
            <a:r>
              <a:rPr lang="pt-BR" sz="1800" dirty="0"/>
              <a:t>VII - determinar a intimação do Ministério Público, quando for o caso;</a:t>
            </a:r>
          </a:p>
          <a:p>
            <a:pPr algn="just">
              <a:lnSpc>
                <a:spcPct val="150000"/>
              </a:lnSpc>
              <a:spcBef>
                <a:spcPts val="0"/>
              </a:spcBef>
            </a:pPr>
            <a:r>
              <a:rPr lang="pt-BR" sz="1800" dirty="0"/>
              <a:t>VIII - exercer outras atribuições estabelecidas no regimento interno do tribunal</a:t>
            </a:r>
            <a:r>
              <a:rPr lang="pt-BR" sz="1800" dirty="0" smtClean="0"/>
              <a:t>. </a:t>
            </a:r>
            <a:r>
              <a:rPr lang="pt-BR" sz="1800" b="1" u="sng" dirty="0" smtClean="0"/>
              <a:t>-&gt; art. 96, inc. I, a, CF</a:t>
            </a:r>
          </a:p>
          <a:p>
            <a:pPr algn="just">
              <a:lnSpc>
                <a:spcPct val="150000"/>
              </a:lnSpc>
              <a:spcBef>
                <a:spcPts val="0"/>
              </a:spcBef>
            </a:pPr>
            <a:endParaRPr lang="pt-BR" sz="1800" dirty="0"/>
          </a:p>
          <a:p>
            <a:pPr algn="just">
              <a:lnSpc>
                <a:spcPct val="150000"/>
              </a:lnSpc>
              <a:spcBef>
                <a:spcPts val="0"/>
              </a:spcBef>
            </a:pPr>
            <a:r>
              <a:rPr lang="pt-BR" sz="1800" dirty="0"/>
              <a:t>Parágrafo único. </a:t>
            </a:r>
            <a:r>
              <a:rPr lang="pt-BR" sz="1800" b="1" dirty="0"/>
              <a:t>Antes de considerar inadmissível o recurso, o relator concederá o prazo de 5 (cinco) dias ao recorrente para que seja sanado vício ou complementada a documentação exigível</a:t>
            </a:r>
            <a:r>
              <a:rPr lang="pt-BR" sz="1800" b="1" dirty="0" smtClean="0"/>
              <a:t>. </a:t>
            </a:r>
            <a:r>
              <a:rPr lang="pt-BR" sz="1800" b="1" u="sng" dirty="0" smtClean="0"/>
              <a:t>-&gt; ASPECTOS FORMAIS</a:t>
            </a:r>
          </a:p>
        </p:txBody>
      </p:sp>
    </p:spTree>
    <p:extLst>
      <p:ext uri="{BB962C8B-B14F-4D97-AF65-F5344CB8AC3E}">
        <p14:creationId xmlns:p14="http://schemas.microsoft.com/office/powerpoint/2010/main" val="203971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08759" y="261934"/>
            <a:ext cx="11673444" cy="6055742"/>
          </a:xfrm>
        </p:spPr>
        <p:txBody>
          <a:bodyPr>
            <a:noAutofit/>
          </a:bodyPr>
          <a:lstStyle/>
          <a:p>
            <a:pPr algn="just">
              <a:lnSpc>
                <a:spcPct val="150000"/>
              </a:lnSpc>
              <a:spcBef>
                <a:spcPts val="0"/>
              </a:spcBef>
            </a:pPr>
            <a:r>
              <a:rPr lang="pt-BR" sz="1800" dirty="0" smtClean="0"/>
              <a:t>Art</a:t>
            </a:r>
            <a:r>
              <a:rPr lang="pt-BR" sz="1800" dirty="0"/>
              <a:t>. 937. Na </a:t>
            </a:r>
            <a:r>
              <a:rPr lang="pt-BR" sz="1800" b="1" dirty="0"/>
              <a:t>sessão de julgamento</a:t>
            </a:r>
            <a:r>
              <a:rPr lang="pt-BR" sz="1800" dirty="0"/>
              <a:t>, depois da exposição da causa pelo relator, o presidente dará a palavra, sucessivamente, ao recorrente, ao recorrido e, nos casos de sua intervenção, ao membro do Ministério Público, pelo prazo improrrogável de </a:t>
            </a:r>
            <a:r>
              <a:rPr lang="pt-BR" sz="1800" b="1" dirty="0"/>
              <a:t>15 (quinze) minutos para cada um</a:t>
            </a:r>
            <a:r>
              <a:rPr lang="pt-BR" sz="1800" dirty="0"/>
              <a:t>, a fim de sustentarem suas razões, nas seguintes hipóteses, </a:t>
            </a:r>
            <a:r>
              <a:rPr lang="pt-BR" sz="1800" dirty="0" smtClean="0"/>
              <a:t>[...]: I </a:t>
            </a:r>
            <a:r>
              <a:rPr lang="pt-BR" sz="1800" dirty="0"/>
              <a:t>- no recurso de apelação</a:t>
            </a:r>
            <a:r>
              <a:rPr lang="pt-BR" sz="1800" dirty="0" smtClean="0"/>
              <a:t>; II </a:t>
            </a:r>
            <a:r>
              <a:rPr lang="pt-BR" sz="1800" dirty="0"/>
              <a:t>- no recurso ordinário</a:t>
            </a:r>
            <a:r>
              <a:rPr lang="pt-BR" sz="1800" dirty="0" smtClean="0"/>
              <a:t>; III </a:t>
            </a:r>
            <a:r>
              <a:rPr lang="pt-BR" sz="1800" dirty="0"/>
              <a:t>- no recurso </a:t>
            </a:r>
            <a:r>
              <a:rPr lang="pt-BR" sz="1800" dirty="0" smtClean="0"/>
              <a:t>especial; IV </a:t>
            </a:r>
            <a:r>
              <a:rPr lang="pt-BR" sz="1800" dirty="0"/>
              <a:t>- no recurso extraordinário</a:t>
            </a:r>
            <a:r>
              <a:rPr lang="pt-BR" sz="1800" dirty="0" smtClean="0"/>
              <a:t>; V </a:t>
            </a:r>
            <a:r>
              <a:rPr lang="pt-BR" sz="1800" dirty="0"/>
              <a:t>- nos embargos de divergência</a:t>
            </a:r>
            <a:r>
              <a:rPr lang="pt-BR" sz="1800" dirty="0" smtClean="0"/>
              <a:t>; VI </a:t>
            </a:r>
            <a:r>
              <a:rPr lang="pt-BR" sz="1800" dirty="0"/>
              <a:t>- na </a:t>
            </a:r>
            <a:r>
              <a:rPr lang="pt-BR" sz="1800" b="1" dirty="0"/>
              <a:t>ação rescisória, no mandado de segurança e na reclamação</a:t>
            </a:r>
            <a:r>
              <a:rPr lang="pt-BR" sz="1800" dirty="0" smtClean="0"/>
              <a:t>; VIII </a:t>
            </a:r>
            <a:r>
              <a:rPr lang="pt-BR" sz="1800" dirty="0"/>
              <a:t>- no agravo de instrumento interposto contra decisões interlocutórias que versem sobre </a:t>
            </a:r>
            <a:r>
              <a:rPr lang="pt-BR" sz="1800" b="1" dirty="0"/>
              <a:t>tutelas provisórias de urgência ou da </a:t>
            </a:r>
            <a:r>
              <a:rPr lang="pt-BR" sz="1800" b="1" dirty="0" smtClean="0"/>
              <a:t>evidência</a:t>
            </a:r>
            <a:r>
              <a:rPr lang="pt-BR" sz="1800" dirty="0" smtClean="0"/>
              <a:t>; IX </a:t>
            </a:r>
            <a:r>
              <a:rPr lang="pt-BR" sz="1800" dirty="0"/>
              <a:t>- em outras hipóteses previstas em lei ou no regimento interno do </a:t>
            </a:r>
            <a:r>
              <a:rPr lang="pt-BR" sz="1800" dirty="0" smtClean="0"/>
              <a:t>tribunal; § </a:t>
            </a:r>
            <a:r>
              <a:rPr lang="pt-BR" sz="1800" dirty="0"/>
              <a:t>3º Nos processos de competência originária previstos no inciso VI, caberá sustentação oral no </a:t>
            </a:r>
            <a:r>
              <a:rPr lang="pt-BR" sz="1800" b="1" dirty="0"/>
              <a:t>agravo interno </a:t>
            </a:r>
            <a:r>
              <a:rPr lang="pt-BR" sz="1800" b="1" dirty="0" smtClean="0"/>
              <a:t>interposto </a:t>
            </a:r>
            <a:r>
              <a:rPr lang="pt-BR" sz="1800" b="1" dirty="0"/>
              <a:t>contra decisão de relator que o </a:t>
            </a:r>
            <a:r>
              <a:rPr lang="pt-BR" sz="1800" b="1" dirty="0" smtClean="0"/>
              <a:t>extinga</a:t>
            </a:r>
            <a:r>
              <a:rPr lang="pt-BR" sz="1800" dirty="0" smtClean="0"/>
              <a:t>.</a:t>
            </a:r>
          </a:p>
          <a:p>
            <a:pPr algn="just">
              <a:lnSpc>
                <a:spcPct val="150000"/>
              </a:lnSpc>
            </a:pPr>
            <a:r>
              <a:rPr lang="pt-BR" sz="1800" dirty="0" smtClean="0"/>
              <a:t>Art</a:t>
            </a:r>
            <a:r>
              <a:rPr lang="pt-BR" sz="1800" dirty="0"/>
              <a:t>. 941. Proferidos os votos, o presidente anunciará o resultado do julgamento, designando para redigir o acórdão o relator ou, se vencido este, o autor do primeiro voto vencedor</a:t>
            </a:r>
            <a:r>
              <a:rPr lang="pt-BR" sz="1800" dirty="0" smtClean="0"/>
              <a:t>. </a:t>
            </a:r>
            <a:r>
              <a:rPr lang="pt-BR" sz="1800" b="1" u="sng" dirty="0" smtClean="0"/>
              <a:t>-&gt; relator designado</a:t>
            </a:r>
            <a:r>
              <a:rPr lang="pt-BR" sz="1800" dirty="0" smtClean="0"/>
              <a:t> § </a:t>
            </a:r>
            <a:r>
              <a:rPr lang="pt-BR" sz="1800" dirty="0"/>
              <a:t>1º O voto poderá ser alterado até o momento da proclamação do resultado pelo presidente, salvo aquele já proferido por juiz afastado ou substituído</a:t>
            </a:r>
            <a:r>
              <a:rPr lang="pt-BR" sz="1800" dirty="0" smtClean="0"/>
              <a:t>. § </a:t>
            </a:r>
            <a:r>
              <a:rPr lang="pt-BR" sz="1800" dirty="0"/>
              <a:t>2º No julgamento de apelação ou de agravo de instrumento, a decisão será tomada, no órgão colegiado, pelo voto de 3 (três) juízes</a:t>
            </a:r>
            <a:r>
              <a:rPr lang="pt-BR" sz="1800" dirty="0" smtClean="0"/>
              <a:t>. § </a:t>
            </a:r>
            <a:r>
              <a:rPr lang="pt-BR" sz="1800" dirty="0"/>
              <a:t>3º O voto vencido será necessariamente declarado e considerado parte integrante do acórdão para todos os fins legais, inclusive de pré-questionamento.</a:t>
            </a:r>
          </a:p>
          <a:p>
            <a:pPr algn="just">
              <a:lnSpc>
                <a:spcPct val="150000"/>
              </a:lnSpc>
              <a:spcBef>
                <a:spcPts val="0"/>
              </a:spcBef>
            </a:pP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4174444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4149</TotalTime>
  <Words>5113</Words>
  <Application>Microsoft Office PowerPoint</Application>
  <PresentationFormat>Personalizar</PresentationFormat>
  <Paragraphs>339</Paragraphs>
  <Slides>40</Slides>
  <Notes>0</Notes>
  <HiddenSlides>0</HiddenSlides>
  <MMClips>0</MMClips>
  <ScaleCrop>false</ScaleCrop>
  <HeadingPairs>
    <vt:vector size="4" baseType="variant">
      <vt:variant>
        <vt:lpstr>Tema</vt:lpstr>
      </vt:variant>
      <vt:variant>
        <vt:i4>1</vt:i4>
      </vt:variant>
      <vt:variant>
        <vt:lpstr>Títulos de slides</vt:lpstr>
      </vt:variant>
      <vt:variant>
        <vt:i4>40</vt:i4>
      </vt:variant>
    </vt:vector>
  </HeadingPairs>
  <TitlesOfParts>
    <vt:vector size="41" baseType="lpstr">
      <vt:lpstr>Tema do Office</vt:lpstr>
      <vt:lpstr>DOS PROCESSOS NOS TRIBUNAIS E DOS MEIOS DE IMPUGNAÇÃO DAS DECISÕES JUDICIAIS  Profª. Zillá Oliva Roma E-mail: zilla.oliva@gmail.com  23 de maio de 2019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ALFABETIZAÇÃO ECOLÓGICA</dc:title>
  <dc:creator>user</dc:creator>
  <cp:lastModifiedBy>Usuário do Windows</cp:lastModifiedBy>
  <cp:revision>334</cp:revision>
  <dcterms:created xsi:type="dcterms:W3CDTF">2016-06-28T23:19:20Z</dcterms:created>
  <dcterms:modified xsi:type="dcterms:W3CDTF">2019-05-23T19:32:51Z</dcterms:modified>
</cp:coreProperties>
</file>