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0" r:id="rId4"/>
    <p:sldId id="320" r:id="rId5"/>
    <p:sldId id="330" r:id="rId6"/>
    <p:sldId id="291" r:id="rId7"/>
    <p:sldId id="321" r:id="rId8"/>
    <p:sldId id="323" r:id="rId9"/>
    <p:sldId id="322" r:id="rId10"/>
    <p:sldId id="324" r:id="rId11"/>
    <p:sldId id="261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1B0B"/>
    <a:srgbClr val="203315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68" autoAdjust="0"/>
    <p:restoredTop sz="94660"/>
  </p:normalViewPr>
  <p:slideViewPr>
    <p:cSldViewPr snapToGrid="0">
      <p:cViewPr>
        <p:scale>
          <a:sx n="80" d="100"/>
          <a:sy n="80" d="100"/>
        </p:scale>
        <p:origin x="-32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A5D4AE-68D2-4298-8345-1C93C3AA6680}" type="datetimeFigureOut">
              <a:rPr lang="pt-BR" smtClean="0"/>
              <a:t>14/06/2019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F3DBB3-BA4A-4C67-95AA-51D74BB6A7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8424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3DE27C-1937-4580-914E-F46BBDC4D3AA}" type="datetimeFigureOut">
              <a:rPr lang="pt-BR" smtClean="0"/>
              <a:t>14/06/2019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633334-9687-4DAB-A18D-0F7125980E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67177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DAAD-BF0B-4314-8AB9-BB6D1C8775B0}" type="datetimeFigureOut">
              <a:rPr lang="pt-BR" smtClean="0"/>
              <a:t>14/06/2019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909D-C32F-4C0A-9B03-6C53A73A20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1147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DAAD-BF0B-4314-8AB9-BB6D1C8775B0}" type="datetimeFigureOut">
              <a:rPr lang="pt-BR" smtClean="0"/>
              <a:t>14/06/2019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909D-C32F-4C0A-9B03-6C53A73A20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102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DAAD-BF0B-4314-8AB9-BB6D1C8775B0}" type="datetimeFigureOut">
              <a:rPr lang="pt-BR" smtClean="0"/>
              <a:t>14/06/2019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909D-C32F-4C0A-9B03-6C53A73A20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8990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DAAD-BF0B-4314-8AB9-BB6D1C8775B0}" type="datetimeFigureOut">
              <a:rPr lang="pt-BR" smtClean="0"/>
              <a:t>14/06/2019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909D-C32F-4C0A-9B03-6C53A73A20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1446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DAAD-BF0B-4314-8AB9-BB6D1C8775B0}" type="datetimeFigureOut">
              <a:rPr lang="pt-BR" smtClean="0"/>
              <a:t>14/06/2019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909D-C32F-4C0A-9B03-6C53A73A20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911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DAAD-BF0B-4314-8AB9-BB6D1C8775B0}" type="datetimeFigureOut">
              <a:rPr lang="pt-BR" smtClean="0"/>
              <a:t>14/06/2019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909D-C32F-4C0A-9B03-6C53A73A20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4387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DAAD-BF0B-4314-8AB9-BB6D1C8775B0}" type="datetimeFigureOut">
              <a:rPr lang="pt-BR" smtClean="0"/>
              <a:t>14/06/2019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909D-C32F-4C0A-9B03-6C53A73A20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1489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DAAD-BF0B-4314-8AB9-BB6D1C8775B0}" type="datetimeFigureOut">
              <a:rPr lang="pt-BR" smtClean="0"/>
              <a:t>14/06/2019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909D-C32F-4C0A-9B03-6C53A73A20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0607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DAAD-BF0B-4314-8AB9-BB6D1C8775B0}" type="datetimeFigureOut">
              <a:rPr lang="pt-BR" smtClean="0"/>
              <a:t>14/06/2019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909D-C32F-4C0A-9B03-6C53A73A20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2404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DAAD-BF0B-4314-8AB9-BB6D1C8775B0}" type="datetimeFigureOut">
              <a:rPr lang="pt-BR" smtClean="0"/>
              <a:t>14/06/2019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909D-C32F-4C0A-9B03-6C53A73A20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0875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DAAD-BF0B-4314-8AB9-BB6D1C8775B0}" type="datetimeFigureOut">
              <a:rPr lang="pt-BR" smtClean="0"/>
              <a:t>14/06/2019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909D-C32F-4C0A-9B03-6C53A73A20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3355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99000" r="-19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0DAAD-BF0B-4314-8AB9-BB6D1C8775B0}" type="datetimeFigureOut">
              <a:rPr lang="pt-BR" smtClean="0"/>
              <a:t>14/06/2019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F909D-C32F-4C0A-9B03-6C53A73A20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3325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zilla.oliva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zilla.oliva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38151" y="605667"/>
            <a:ext cx="10284031" cy="5049513"/>
          </a:xfrm>
        </p:spPr>
        <p:txBody>
          <a:bodyPr anchor="t">
            <a:normAutofit fontScale="90000"/>
          </a:bodyPr>
          <a:lstStyle/>
          <a:p>
            <a:r>
              <a:rPr lang="pt-BR" sz="4800" b="1" dirty="0" smtClean="0">
                <a:latin typeface="+mn-lt"/>
              </a:rPr>
              <a:t>MEIOS [ALTERNATIVOS] DE</a:t>
            </a:r>
            <a:br>
              <a:rPr lang="pt-BR" sz="4800" b="1" dirty="0" smtClean="0">
                <a:latin typeface="+mn-lt"/>
              </a:rPr>
            </a:br>
            <a:r>
              <a:rPr lang="pt-BR" sz="4800" b="1" dirty="0" smtClean="0">
                <a:latin typeface="+mn-lt"/>
              </a:rPr>
              <a:t>SOLUÇÃO DE CONFLITOS</a:t>
            </a:r>
            <a:r>
              <a:rPr lang="pt-BR" sz="4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pt-BR" sz="4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t-BR" sz="4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pt-BR" sz="4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t-BR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Profª</a:t>
            </a:r>
            <a:r>
              <a:rPr lang="pt-B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 </a:t>
            </a:r>
            <a:r>
              <a:rPr lang="pt-BR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Zillá</a:t>
            </a:r>
            <a:r>
              <a:rPr lang="pt-B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Oliva Roma</a:t>
            </a:r>
            <a:r>
              <a:rPr lang="pt-BR" sz="4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pt-BR" sz="4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t-BR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E-mail: </a:t>
            </a:r>
            <a:r>
              <a:rPr lang="pt-BR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hlinkClick r:id="rId2"/>
              </a:rPr>
              <a:t>zilla.oliva@gmail.com</a:t>
            </a:r>
            <a:r>
              <a:rPr lang="pt-BR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pt-BR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t-BR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pt-BR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t-BR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15</a:t>
            </a:r>
            <a:r>
              <a:rPr lang="pt-BR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de junho </a:t>
            </a:r>
            <a:r>
              <a:rPr lang="pt-BR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 2019</a:t>
            </a:r>
            <a:r>
              <a:rPr lang="pt-BR" sz="49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pt-BR" sz="49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t-BR" sz="49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pt-BR" sz="49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t-BR" sz="27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pt-BR" sz="27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t-BR" sz="2700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/>
            </a:r>
            <a:br>
              <a:rPr lang="pt-BR" sz="2700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pt-BR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pt-BR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t-BR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pt-BR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endParaRPr lang="pt-BR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5147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37506" y="35625"/>
            <a:ext cx="11768447" cy="68580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1800" b="1" dirty="0" smtClean="0"/>
              <a:t>3. Teoria dos jogos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1800" b="1" dirty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1800" dirty="0" smtClean="0"/>
              <a:t>- </a:t>
            </a:r>
            <a:r>
              <a:rPr lang="pt-BR" sz="1800" dirty="0"/>
              <a:t>u</a:t>
            </a:r>
            <a:r>
              <a:rPr lang="pt-BR" sz="1800" dirty="0" smtClean="0"/>
              <a:t>ma </a:t>
            </a:r>
            <a:r>
              <a:rPr lang="pt-BR" sz="1800" dirty="0"/>
              <a:t>das maiores contribuições para a teoria do conflito foi fornecida pela </a:t>
            </a:r>
            <a:r>
              <a:rPr lang="pt-BR" sz="1800" i="1" dirty="0"/>
              <a:t>teoria dos jogos</a:t>
            </a:r>
            <a:r>
              <a:rPr lang="pt-BR" sz="1800" dirty="0"/>
              <a:t>, desenvolvida inicialmente por John von Neumann e </a:t>
            </a:r>
            <a:r>
              <a:rPr lang="pt-BR" sz="1800" dirty="0" err="1"/>
              <a:t>Oskar</a:t>
            </a:r>
            <a:r>
              <a:rPr lang="pt-BR" sz="1800" dirty="0"/>
              <a:t> </a:t>
            </a:r>
            <a:r>
              <a:rPr lang="pt-BR" sz="1800" dirty="0" err="1"/>
              <a:t>Morgenstern</a:t>
            </a:r>
            <a:r>
              <a:rPr lang="pt-BR" sz="1800" dirty="0"/>
              <a:t>, na década de 1940, nos Estados </a:t>
            </a:r>
            <a:r>
              <a:rPr lang="pt-BR" sz="1800" dirty="0" smtClean="0"/>
              <a:t>Unidos;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1800" dirty="0" smtClean="0"/>
              <a:t>- com </a:t>
            </a:r>
            <a:r>
              <a:rPr lang="pt-BR" sz="1800" dirty="0"/>
              <a:t>base </a:t>
            </a:r>
            <a:r>
              <a:rPr lang="pt-BR" sz="1800" dirty="0" smtClean="0"/>
              <a:t>nela, </a:t>
            </a:r>
            <a:r>
              <a:rPr lang="pt-BR" sz="1800" dirty="0"/>
              <a:t>nos conflitos de relações </a:t>
            </a:r>
            <a:r>
              <a:rPr lang="pt-BR" sz="1800" dirty="0" smtClean="0"/>
              <a:t>contínuas, </a:t>
            </a:r>
            <a:r>
              <a:rPr lang="pt-BR" sz="1800" dirty="0"/>
              <a:t>as partes tendem a ganhar com soluções </a:t>
            </a:r>
            <a:r>
              <a:rPr lang="pt-BR" sz="1800" dirty="0" smtClean="0"/>
              <a:t>cooperativas, notando-se que,  </a:t>
            </a:r>
            <a:r>
              <a:rPr lang="pt-BR" sz="1800" dirty="0"/>
              <a:t>independentemente de questões éticas, as partes que auferem ganhos ao cooperar </a:t>
            </a:r>
            <a:r>
              <a:rPr lang="pt-BR" sz="1800" dirty="0" smtClean="0"/>
              <a:t>estão, </a:t>
            </a:r>
            <a:r>
              <a:rPr lang="pt-BR" sz="1800" dirty="0"/>
              <a:t>acima de </a:t>
            </a:r>
            <a:r>
              <a:rPr lang="pt-BR" sz="1800" dirty="0" smtClean="0"/>
              <a:t>tudo, otimizando </a:t>
            </a:r>
            <a:r>
              <a:rPr lang="pt-BR" sz="1800" dirty="0"/>
              <a:t>seus ganhos </a:t>
            </a:r>
            <a:r>
              <a:rPr lang="pt-BR" sz="1800" dirty="0" smtClean="0"/>
              <a:t>individuais;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1800" dirty="0" smtClean="0"/>
              <a:t>- a </a:t>
            </a:r>
            <a:r>
              <a:rPr lang="pt-BR" sz="1800" dirty="0"/>
              <a:t>relação de cooperação com competição em um processo de resolução de disputas não deve ser tratada como um aspecto ético da conduta dos </a:t>
            </a:r>
            <a:r>
              <a:rPr lang="pt-BR" sz="1800" dirty="0" smtClean="0"/>
              <a:t>envolvidos, mas </a:t>
            </a:r>
            <a:r>
              <a:rPr lang="pt-BR" sz="1800" dirty="0"/>
              <a:t>sim por um prisma de racionalidade voltada à otimização de resultados. Assim, se em uma relação continuada uma das partes age de forma não cooperativa, </a:t>
            </a:r>
            <a:r>
              <a:rPr lang="pt-BR" sz="1800" dirty="0" smtClean="0"/>
              <a:t>demonstra </a:t>
            </a:r>
            <a:r>
              <a:rPr lang="pt-BR" sz="1800" dirty="0"/>
              <a:t>que desconhece a forma mais eficiente de resolução para </a:t>
            </a:r>
            <a:r>
              <a:rPr lang="pt-BR" sz="1800" dirty="0" smtClean="0"/>
              <a:t>seu </a:t>
            </a:r>
            <a:r>
              <a:rPr lang="pt-BR" sz="1800" dirty="0"/>
              <a:t>conflito, </a:t>
            </a:r>
            <a:r>
              <a:rPr lang="pt-BR" sz="1800" dirty="0" smtClean="0"/>
              <a:t>o que pode </a:t>
            </a:r>
            <a:r>
              <a:rPr lang="pt-BR" sz="1800" dirty="0"/>
              <a:t>ocorrer </a:t>
            </a:r>
            <a:r>
              <a:rPr lang="pt-BR" sz="1800" dirty="0" smtClean="0"/>
              <a:t>por elevado </a:t>
            </a:r>
            <a:r>
              <a:rPr lang="pt-BR" sz="1800" dirty="0"/>
              <a:t>envolvimento </a:t>
            </a:r>
            <a:r>
              <a:rPr lang="pt-BR" sz="1800" dirty="0" smtClean="0"/>
              <a:t>emocional </a:t>
            </a:r>
            <a:r>
              <a:rPr lang="pt-BR" sz="1800" dirty="0"/>
              <a:t>com a </a:t>
            </a:r>
            <a:r>
              <a:rPr lang="pt-BR" sz="1800" dirty="0" smtClean="0"/>
              <a:t>causa ou, ainda, </a:t>
            </a:r>
            <a:r>
              <a:rPr lang="pt-BR" sz="1800" dirty="0"/>
              <a:t>por ausência de </a:t>
            </a:r>
            <a:r>
              <a:rPr lang="pt-BR" sz="1800" dirty="0" smtClean="0"/>
              <a:t>racionalização</a:t>
            </a:r>
            <a:r>
              <a:rPr lang="pt-BR" sz="1800" dirty="0"/>
              <a:t>.</a:t>
            </a:r>
            <a:endParaRPr lang="pt-BR" sz="1800" b="1" dirty="0"/>
          </a:p>
        </p:txBody>
      </p:sp>
    </p:spTree>
    <p:extLst>
      <p:ext uri="{BB962C8B-B14F-4D97-AF65-F5344CB8AC3E}">
        <p14:creationId xmlns:p14="http://schemas.microsoft.com/office/powerpoint/2010/main" val="14025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63782" y="321309"/>
            <a:ext cx="9666514" cy="4761359"/>
          </a:xfrm>
        </p:spPr>
        <p:txBody>
          <a:bodyPr>
            <a:noAutofit/>
          </a:bodyPr>
          <a:lstStyle/>
          <a:p>
            <a:endParaRPr lang="pt-BR" sz="43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endParaRPr lang="pt-BR" sz="43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pt-BR" sz="4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Obrigada!</a:t>
            </a:r>
          </a:p>
          <a:p>
            <a:endParaRPr lang="pt-BR" sz="43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pt-BR" sz="4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E-mail: </a:t>
            </a:r>
            <a:r>
              <a:rPr lang="pt-BR" sz="4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hlinkClick r:id="rId2"/>
              </a:rPr>
              <a:t>zilla.oliva@gmail.com</a:t>
            </a:r>
            <a:endParaRPr lang="pt-BR" sz="43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endParaRPr lang="pt-BR" sz="43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just"/>
            <a:endParaRPr lang="pt-BR" sz="4300" dirty="0" smtClean="0">
              <a:latin typeface="+mj-lt"/>
            </a:endParaRPr>
          </a:p>
          <a:p>
            <a:pPr algn="just"/>
            <a:r>
              <a:rPr lang="pt-BR" sz="4300" dirty="0">
                <a:solidFill>
                  <a:srgbClr val="C00000"/>
                </a:solidFill>
                <a:latin typeface="+mj-lt"/>
              </a:rPr>
              <a:t/>
            </a:r>
            <a:br>
              <a:rPr lang="pt-BR" sz="4300" dirty="0">
                <a:solidFill>
                  <a:srgbClr val="C00000"/>
                </a:solidFill>
                <a:latin typeface="+mj-lt"/>
              </a:rPr>
            </a:br>
            <a:endParaRPr lang="pt-BR" sz="4300" b="1" dirty="0" smtClean="0">
              <a:solidFill>
                <a:srgbClr val="002060"/>
              </a:solidFill>
              <a:latin typeface="+mj-lt"/>
            </a:endParaRPr>
          </a:p>
          <a:p>
            <a:pPr algn="just"/>
            <a:endParaRPr lang="pt-BR" sz="43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1014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19406" y="345059"/>
            <a:ext cx="10794662" cy="5331374"/>
          </a:xfrm>
        </p:spPr>
        <p:txBody>
          <a:bodyPr>
            <a:normAutofit/>
          </a:bodyPr>
          <a:lstStyle/>
          <a:p>
            <a:pPr marL="514350" indent="-514350" algn="just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pt-BR" sz="3100" b="1" dirty="0" smtClean="0"/>
              <a:t>Autotutela, </a:t>
            </a:r>
            <a:r>
              <a:rPr lang="pt-BR" sz="3100" b="1" dirty="0" err="1" smtClean="0"/>
              <a:t>autocomposição</a:t>
            </a:r>
            <a:r>
              <a:rPr lang="pt-BR" sz="3100" b="1" dirty="0"/>
              <a:t> </a:t>
            </a:r>
            <a:r>
              <a:rPr lang="pt-BR" sz="3100" b="1" dirty="0" smtClean="0"/>
              <a:t>(conciliação e mediação, negociação, LF 13.140/2015), arbitragem e tribunais administrativos;</a:t>
            </a:r>
          </a:p>
          <a:p>
            <a:pPr marL="514350" indent="-514350" algn="just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pt-BR" sz="3100" b="1" dirty="0" smtClean="0"/>
              <a:t>Teoria do conflito e mecanismos </a:t>
            </a:r>
            <a:r>
              <a:rPr lang="pt-BR" sz="3100" b="1" dirty="0" err="1" smtClean="0"/>
              <a:t>autocompositivos</a:t>
            </a:r>
            <a:r>
              <a:rPr lang="pt-BR" sz="3100" b="1" dirty="0" smtClean="0"/>
              <a:t>;</a:t>
            </a:r>
            <a:endParaRPr lang="pt-BR" sz="3100" b="1" dirty="0" smtClean="0"/>
          </a:p>
          <a:p>
            <a:pPr marL="514350" indent="-514350" algn="just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pt-BR" sz="3100" b="1" dirty="0" smtClean="0"/>
              <a:t>Teori</a:t>
            </a:r>
            <a:r>
              <a:rPr lang="pt-BR" sz="3100" b="1" dirty="0" smtClean="0"/>
              <a:t>a dos jogos.</a:t>
            </a:r>
            <a:endParaRPr lang="pt-BR" sz="3100" b="1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3100" b="1" dirty="0" smtClean="0"/>
          </a:p>
        </p:txBody>
      </p:sp>
    </p:spTree>
    <p:extLst>
      <p:ext uri="{BB962C8B-B14F-4D97-AF65-F5344CB8AC3E}">
        <p14:creationId xmlns:p14="http://schemas.microsoft.com/office/powerpoint/2010/main" val="285918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9383" y="131308"/>
            <a:ext cx="11744696" cy="6352625"/>
          </a:xfrm>
        </p:spPr>
        <p:txBody>
          <a:bodyPr>
            <a:noAutofit/>
          </a:bodyPr>
          <a:lstStyle/>
          <a:p>
            <a:pPr marL="514350" indent="-514350" algn="just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pt-BR" b="1" dirty="0"/>
              <a:t>Autotutela, </a:t>
            </a:r>
            <a:r>
              <a:rPr lang="pt-BR" b="1" dirty="0" err="1"/>
              <a:t>autocomposição</a:t>
            </a:r>
            <a:r>
              <a:rPr lang="pt-BR" b="1" dirty="0"/>
              <a:t> (conciliação e mediação</a:t>
            </a:r>
            <a:r>
              <a:rPr lang="pt-BR" b="1" dirty="0" smtClean="0"/>
              <a:t>, negociação, </a:t>
            </a:r>
            <a:r>
              <a:rPr lang="pt-BR" b="1" dirty="0"/>
              <a:t>LF 13.140/2015), arbitragem e tribunais </a:t>
            </a:r>
            <a:r>
              <a:rPr lang="pt-BR" b="1" dirty="0" smtClean="0"/>
              <a:t>administrativos.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1800" b="1" dirty="0"/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pt-BR" sz="1800" b="1" dirty="0" smtClean="0"/>
              <a:t>Autotutela:</a:t>
            </a:r>
            <a:r>
              <a:rPr lang="pt-BR" sz="1800" dirty="0" smtClean="0"/>
              <a:t> uso da força para submeter outrem a uma situação; vedada, em regra;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pt-BR" sz="1800" dirty="0"/>
              <a:t>Art. 345, CP: “Fazer justiça pelas próprias mãos, para satisfazer pretensão, embora legítima, salvo quando a lei o permite: Pena - detenção, de quinze dias a um mês, ou multa, além da pena correspondente à violência</a:t>
            </a:r>
            <a:r>
              <a:rPr lang="pt-BR" sz="1800" dirty="0" smtClean="0"/>
              <a:t>”;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pt-BR" sz="1800" dirty="0" smtClean="0"/>
              <a:t>Desforço imediato na tutela da posse: art. 1.210, § 1º, CC: “O </a:t>
            </a:r>
            <a:r>
              <a:rPr lang="pt-BR" sz="1800" dirty="0"/>
              <a:t>possuidor tem direito a ser mantido na posse em caso de turbação, restituído no de esbulho, e segurado de violência iminente, se tiver justo receio de ser molestado</a:t>
            </a:r>
            <a:r>
              <a:rPr lang="pt-BR" sz="1800" dirty="0" smtClean="0"/>
              <a:t>. O </a:t>
            </a:r>
            <a:r>
              <a:rPr lang="pt-BR" sz="1800" dirty="0"/>
              <a:t>possuidor turbado, ou esbulhado, poderá manter-se ou restituir-se </a:t>
            </a:r>
            <a:r>
              <a:rPr lang="pt-BR" sz="1800" b="1" dirty="0"/>
              <a:t>por sua própria força</a:t>
            </a:r>
            <a:r>
              <a:rPr lang="pt-BR" sz="1800" dirty="0"/>
              <a:t>, contanto que o faça logo; os atos de defesa, ou de desforço, </a:t>
            </a:r>
            <a:r>
              <a:rPr lang="pt-BR" sz="1800" b="1" dirty="0"/>
              <a:t>não podem ir além do indispensável</a:t>
            </a:r>
            <a:r>
              <a:rPr lang="pt-BR" sz="1800" dirty="0"/>
              <a:t> à manutenção, ou restituição da </a:t>
            </a:r>
            <a:r>
              <a:rPr lang="pt-BR" sz="1800" dirty="0" smtClean="0"/>
              <a:t>posse”;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pt-BR" sz="1800" dirty="0" smtClean="0"/>
              <a:t>Art</a:t>
            </a:r>
            <a:r>
              <a:rPr lang="pt-BR" sz="1800" dirty="0"/>
              <a:t>. </a:t>
            </a:r>
            <a:r>
              <a:rPr lang="pt-BR" sz="1800" dirty="0" smtClean="0"/>
              <a:t>249, CC: “Se </a:t>
            </a:r>
            <a:r>
              <a:rPr lang="pt-BR" sz="1800" dirty="0"/>
              <a:t>o fato puder ser executado por terceiro, será livre ao credor mandá-lo executar à custa do devedor, havendo recusa ou mora deste, sem prejuízo da indenização cabível</a:t>
            </a:r>
            <a:r>
              <a:rPr lang="pt-BR" sz="1800" dirty="0" smtClean="0"/>
              <a:t>. Parágrafo </a:t>
            </a:r>
            <a:r>
              <a:rPr lang="pt-BR" sz="1800" dirty="0"/>
              <a:t>único. Em caso de </a:t>
            </a:r>
            <a:r>
              <a:rPr lang="pt-BR" sz="1800" b="1" dirty="0"/>
              <a:t>urgência</a:t>
            </a:r>
            <a:r>
              <a:rPr lang="pt-BR" sz="1800" dirty="0"/>
              <a:t>, pode o credor, </a:t>
            </a:r>
            <a:r>
              <a:rPr lang="pt-BR" sz="1800" b="1" dirty="0"/>
              <a:t>independentemente de autorização judicial</a:t>
            </a:r>
            <a:r>
              <a:rPr lang="pt-BR" sz="1800" dirty="0"/>
              <a:t>, executar ou mandar executar o fato, sendo depois </a:t>
            </a:r>
            <a:r>
              <a:rPr lang="pt-BR" sz="1800" dirty="0" smtClean="0"/>
              <a:t>ressarcido;</a:t>
            </a:r>
          </a:p>
          <a:p>
            <a:pPr algn="just">
              <a:lnSpc>
                <a:spcPct val="150000"/>
              </a:lnSpc>
            </a:pPr>
            <a:endParaRPr lang="pt-BR" sz="1800" dirty="0"/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endParaRPr lang="pt-BR" sz="1800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1800" b="1" dirty="0"/>
          </a:p>
        </p:txBody>
      </p:sp>
    </p:spTree>
    <p:extLst>
      <p:ext uri="{BB962C8B-B14F-4D97-AF65-F5344CB8AC3E}">
        <p14:creationId xmlns:p14="http://schemas.microsoft.com/office/powerpoint/2010/main" val="205673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9383" y="166933"/>
            <a:ext cx="11744696" cy="6352625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1800" dirty="0" smtClean="0"/>
              <a:t>- Art</a:t>
            </a:r>
            <a:r>
              <a:rPr lang="pt-BR" sz="1800" dirty="0"/>
              <a:t>. 251, CC: “Praticado pelo devedor o ato, a cuja abstenção se obrigara, o credor pode exigir dele que o desfaça, sob pena de se desfazer à sua custa, ressarcindo o culpado perdas e danos</a:t>
            </a:r>
            <a:r>
              <a:rPr lang="pt-BR" sz="1800" dirty="0" smtClean="0"/>
              <a:t>. Parágrafo </a:t>
            </a:r>
            <a:r>
              <a:rPr lang="pt-BR" sz="1800" dirty="0"/>
              <a:t>único. Em caso de urgência, poderá o credor desfazer ou mandar desfazer, independentemente de autorização judicial, sem prejuízo do ressarcimento devido</a:t>
            </a:r>
            <a:r>
              <a:rPr lang="pt-BR" sz="1800" dirty="0" smtClean="0"/>
              <a:t>”.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1800" dirty="0" smtClean="0"/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pt-BR" sz="1800" b="1" dirty="0" err="1" smtClean="0"/>
              <a:t>Autocomposição</a:t>
            </a:r>
            <a:r>
              <a:rPr lang="pt-BR" sz="1800" b="1" dirty="0" smtClean="0"/>
              <a:t>: </a:t>
            </a:r>
            <a:r>
              <a:rPr lang="pt-BR" sz="1800" dirty="0" smtClean="0"/>
              <a:t>solução do conflito por meio de consenso, sem emprego de força; mediação e conciliação; 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pt-BR" sz="1800" dirty="0" smtClean="0"/>
              <a:t>LF 13.140/15, art</a:t>
            </a:r>
            <a:r>
              <a:rPr lang="pt-BR" sz="1800" dirty="0"/>
              <a:t>. </a:t>
            </a:r>
            <a:r>
              <a:rPr lang="pt-BR" sz="1800" dirty="0" smtClean="0"/>
              <a:t>1º: “Esta </a:t>
            </a:r>
            <a:r>
              <a:rPr lang="pt-BR" sz="1800" dirty="0"/>
              <a:t>Lei dispõe sobre a mediação como meio de solução de controvérsias entre particulares e sobre a </a:t>
            </a:r>
            <a:r>
              <a:rPr lang="pt-BR" sz="1800" dirty="0" err="1"/>
              <a:t>autocomposição</a:t>
            </a:r>
            <a:r>
              <a:rPr lang="pt-BR" sz="1800" dirty="0"/>
              <a:t> de conflitos no âmbito da administração </a:t>
            </a:r>
            <a:r>
              <a:rPr lang="pt-BR" sz="1800" dirty="0" smtClean="0"/>
              <a:t>pública. Parágrafo </a:t>
            </a:r>
            <a:r>
              <a:rPr lang="pt-BR" sz="1800" dirty="0"/>
              <a:t>único. Considera-se mediação a atividade técnica exercida por terceiro imparcial sem poder decisório, que, escolhido ou aceito pelas partes, as auxilia e estimula a identificar ou desenvolver soluções consensuais para a </a:t>
            </a:r>
            <a:r>
              <a:rPr lang="pt-BR" sz="1800" dirty="0" smtClean="0"/>
              <a:t>controvérsia”;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pt-BR" sz="1800" dirty="0" smtClean="0"/>
              <a:t>Mediadores judiciais e extrajudiciais; 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pt-BR" sz="1800" dirty="0"/>
              <a:t>S</a:t>
            </a:r>
            <a:r>
              <a:rPr lang="pt-BR" sz="1800" dirty="0" smtClean="0"/>
              <a:t>e </a:t>
            </a:r>
            <a:r>
              <a:rPr lang="pt-BR" sz="1800" dirty="0"/>
              <a:t>as partes se comprometeram por cláusula de mediação a não iniciar processo judicial durante certo prazo, o juiz suspenderá o curso da ação pelo prazo previamente acordado, ressalvadas as medidas de urgência para evitar o perecimento de </a:t>
            </a:r>
            <a:r>
              <a:rPr lang="pt-BR" sz="1800" dirty="0" smtClean="0"/>
              <a:t>direito (art. ;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pt-BR" sz="1800" dirty="0"/>
              <a:t>No desempenho de sua função, o mediador poderá reunir-se com as partes, em conjunto ou separadamente, bem como solicitar das partes as informações que entender necessárias para facilitar o entendimento entre </a:t>
            </a:r>
            <a:r>
              <a:rPr lang="pt-BR" sz="1800" dirty="0" smtClean="0"/>
              <a:t>aquelas (art. 19);</a:t>
            </a:r>
          </a:p>
        </p:txBody>
      </p:sp>
    </p:spTree>
    <p:extLst>
      <p:ext uri="{BB962C8B-B14F-4D97-AF65-F5344CB8AC3E}">
        <p14:creationId xmlns:p14="http://schemas.microsoft.com/office/powerpoint/2010/main" val="166416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9383" y="166933"/>
            <a:ext cx="11744696" cy="6352625"/>
          </a:xfrm>
        </p:spPr>
        <p:txBody>
          <a:bodyPr>
            <a:noAutofit/>
          </a:bodyPr>
          <a:lstStyle/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pt-BR" sz="1800" dirty="0"/>
              <a:t>na mediação judicial, aplicam-se as mesmas hipóteses legais de impedimento e suspeição do juiz;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pt-BR" sz="1800" dirty="0"/>
              <a:t>a realização de procedimento de mediação suspende o prazo prescricional. 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pt-BR" sz="1800" dirty="0"/>
              <a:t>caso não haja previsão completa a respeito da mediação extrajudicial, o não comparecimento da parte convidada à primeira reunião de mediação acarretará a assunção de 50% das custas e honorários sucumbenciais em procedimento arbitral ou judicial posterior;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pt-BR" sz="1800" dirty="0"/>
              <a:t>art. 3º, CPC: “Não se excluirá da apreciação jurisdicional ameaça ou lesão a direito. § 1º É permitida a arbitragem, na forma da lei. § 2º O Estado promoverá, sempre que possível, a solução consensual dos conflitos. § 3º A conciliação, a mediação e outros métodos de solução consensual de conflitos deverão ser estimulados por juízes, advogados, defensores públicos e membros do Ministério Público, inclusive no curso do processo judicial”.</a:t>
            </a:r>
          </a:p>
        </p:txBody>
      </p:sp>
    </p:spTree>
    <p:extLst>
      <p:ext uri="{BB962C8B-B14F-4D97-AF65-F5344CB8AC3E}">
        <p14:creationId xmlns:p14="http://schemas.microsoft.com/office/powerpoint/2010/main" val="387315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37507" y="24434"/>
            <a:ext cx="11507190" cy="672075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BR" sz="1800" dirty="0" smtClean="0"/>
              <a:t>Art. 165, </a:t>
            </a:r>
            <a:r>
              <a:rPr lang="pt-BR" sz="1800" dirty="0"/>
              <a:t>§ </a:t>
            </a:r>
            <a:r>
              <a:rPr lang="pt-BR" sz="1800" dirty="0" smtClean="0"/>
              <a:t>2º, CPC: “O </a:t>
            </a:r>
            <a:r>
              <a:rPr lang="pt-BR" sz="1800" dirty="0"/>
              <a:t>conciliador, que atuará </a:t>
            </a:r>
            <a:r>
              <a:rPr lang="pt-BR" sz="1800" b="1" dirty="0"/>
              <a:t>preferencialmente </a:t>
            </a:r>
            <a:r>
              <a:rPr lang="pt-BR" sz="1800" dirty="0"/>
              <a:t>nos casos em que não houver vínculo anterior entre as partes, poderá sugerir soluções para o litígio, sendo vedada a utilização de qualquer tipo de constrangimento ou intimidação para que as partes conciliem</a:t>
            </a:r>
            <a:r>
              <a:rPr lang="pt-BR" sz="1800" dirty="0" smtClean="0"/>
              <a:t>. [...] § </a:t>
            </a:r>
            <a:r>
              <a:rPr lang="pt-BR" sz="1800" dirty="0"/>
              <a:t>3º O mediador, que atuará </a:t>
            </a:r>
            <a:r>
              <a:rPr lang="pt-BR" sz="1800" b="1" dirty="0"/>
              <a:t>preferencialmente</a:t>
            </a:r>
            <a:r>
              <a:rPr lang="pt-BR" sz="1800" dirty="0"/>
              <a:t> nos casos em que houver vínculo anterior entre as partes, auxiliará aos interessados a compreender as questões e os interesses em conflito, de modo que eles possam, pelo restabelecimento da comunicação, identificar, por si próprios, soluções consensuais que gerem benefícios </a:t>
            </a:r>
            <a:r>
              <a:rPr lang="pt-BR" sz="1800" dirty="0" smtClean="0"/>
              <a:t>mútuos”. Art</a:t>
            </a:r>
            <a:r>
              <a:rPr lang="pt-BR" sz="1800" dirty="0"/>
              <a:t>. 166. </a:t>
            </a:r>
            <a:r>
              <a:rPr lang="pt-BR" sz="1800" dirty="0" smtClean="0"/>
              <a:t>“A </a:t>
            </a:r>
            <a:r>
              <a:rPr lang="pt-BR" sz="1800" dirty="0"/>
              <a:t>conciliação e a mediação são informadas pelos princípios da independência, da imparcialidade, da autonomia da vontade, da confidencialidade, da oralidade, da informalidade e da decisão </a:t>
            </a:r>
            <a:r>
              <a:rPr lang="pt-BR" sz="1800" dirty="0" smtClean="0"/>
              <a:t>informada”.</a:t>
            </a:r>
          </a:p>
          <a:p>
            <a:pPr algn="just">
              <a:lnSpc>
                <a:spcPct val="150000"/>
              </a:lnSpc>
            </a:pPr>
            <a:endParaRPr lang="pt-BR" sz="1800" dirty="0"/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endParaRPr lang="pt-BR" sz="1800" b="1" dirty="0" smtClean="0"/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endParaRPr lang="pt-BR" sz="1800" b="1" dirty="0"/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endParaRPr lang="pt-BR" sz="1800" b="1" dirty="0" smtClean="0"/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endParaRPr lang="pt-BR" sz="1800" b="1" dirty="0"/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endParaRPr lang="pt-BR" sz="1800" b="1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1800" b="1" dirty="0" smtClean="0"/>
              <a:t>* </a:t>
            </a:r>
            <a:r>
              <a:rPr lang="pt-BR" sz="1800" b="1" dirty="0" err="1" smtClean="0"/>
              <a:t>Autocomposição</a:t>
            </a:r>
            <a:r>
              <a:rPr lang="pt-BR" sz="1800" b="1" dirty="0" smtClean="0"/>
              <a:t> </a:t>
            </a:r>
            <a:r>
              <a:rPr lang="pt-BR" sz="1800" b="1" dirty="0"/>
              <a:t>(mediação, conciliação) x </a:t>
            </a:r>
            <a:r>
              <a:rPr lang="pt-BR" sz="1800" b="1" dirty="0" err="1"/>
              <a:t>heterocomposição</a:t>
            </a:r>
            <a:r>
              <a:rPr lang="pt-BR" sz="1800" b="1" dirty="0"/>
              <a:t> (Judiciário, arbitragem)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1800" dirty="0" smtClean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5826051"/>
              </p:ext>
            </p:extLst>
          </p:nvPr>
        </p:nvGraphicFramePr>
        <p:xfrm>
          <a:off x="1757572" y="3135084"/>
          <a:ext cx="9084623" cy="1865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78332"/>
                <a:gridCol w="4106291"/>
              </a:tblGrid>
              <a:tr h="86689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Mediação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Conciliação</a:t>
                      </a:r>
                      <a:endParaRPr lang="pt-BR" dirty="0"/>
                    </a:p>
                  </a:txBody>
                  <a:tcPr/>
                </a:tc>
              </a:tr>
              <a:tr h="499516">
                <a:tc>
                  <a:txBody>
                    <a:bodyPr/>
                    <a:lstStyle/>
                    <a:p>
                      <a:pPr algn="ctr"/>
                      <a:r>
                        <a:rPr lang="pt-BR" baseline="0" dirty="0" smtClean="0"/>
                        <a:t>Vínculo anterior</a:t>
                      </a:r>
                      <a:endParaRPr lang="pt-BR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Sem</a:t>
                      </a:r>
                      <a:r>
                        <a:rPr lang="pt-BR" baseline="0" dirty="0" smtClean="0"/>
                        <a:t> vínculo anterior</a:t>
                      </a:r>
                      <a:endParaRPr lang="pt-BR" dirty="0"/>
                    </a:p>
                  </a:txBody>
                  <a:tcPr/>
                </a:tc>
              </a:tr>
              <a:tr h="499516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O</a:t>
                      </a:r>
                      <a:r>
                        <a:rPr lang="pt-BR" baseline="0" dirty="0" smtClean="0"/>
                        <a:t> mediador não propõe soluções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O conciliador pode propor soluções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977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03761" y="499434"/>
            <a:ext cx="11340935" cy="6358566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1800" dirty="0" smtClean="0"/>
              <a:t>- </a:t>
            </a:r>
            <a:r>
              <a:rPr lang="pt-BR" sz="1800" b="1" dirty="0" smtClean="0"/>
              <a:t>Arbitragem: </a:t>
            </a:r>
            <a:r>
              <a:rPr lang="pt-BR" sz="1800" dirty="0" smtClean="0"/>
              <a:t>LF 9.307/96, art. 1º: “</a:t>
            </a:r>
            <a:r>
              <a:rPr lang="pt-BR" sz="1800" dirty="0"/>
              <a:t>Art. 1º</a:t>
            </a:r>
            <a:r>
              <a:rPr lang="pt-BR" sz="1800" b="1" dirty="0"/>
              <a:t> </a:t>
            </a:r>
            <a:r>
              <a:rPr lang="pt-BR" sz="1800" dirty="0"/>
              <a:t>As pessoas capazes de contratar poderão valer-se da arbitragem para dirimir litígios relativos a direitos patrimoniais </a:t>
            </a:r>
            <a:r>
              <a:rPr lang="pt-BR" sz="1800" dirty="0" smtClean="0"/>
              <a:t>disponíveis”;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pt-BR" sz="1800" dirty="0" smtClean="0"/>
              <a:t>Sentença arbitral é título executivo judicial (art. 515, inc. VII, CPC), não cabendo, portanto, recurso ao Judiciário; 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pt-BR" sz="1800" dirty="0" smtClean="0"/>
              <a:t>Pressuposto processual negativo (convenção de arbitragem – cláusula e compromisso - é causa de extinção processual sem resolução do mérito: art. 485, inc. </a:t>
            </a:r>
            <a:r>
              <a:rPr lang="pt-BR" sz="1800" dirty="0" smtClean="0"/>
              <a:t>VII, CPC);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pt-BR" sz="1800" dirty="0" smtClean="0"/>
              <a:t>Arbitragem </a:t>
            </a:r>
            <a:r>
              <a:rPr lang="pt-BR" sz="1800" i="1" dirty="0" smtClean="0"/>
              <a:t>ad hoc </a:t>
            </a:r>
            <a:r>
              <a:rPr lang="pt-BR" sz="1800" dirty="0" smtClean="0"/>
              <a:t>(segue regras estipuladas pelas partes/árbitro) ou institucional (segue regras de uma Câmara de Arbitragem); 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pt-BR" sz="1800" dirty="0" smtClean="0"/>
              <a:t>Concessão de medida cautelar/de urgência antes da instauração da arbitragem: Judiciário (instituir em até 30 dias da efetivação da medida);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pt-BR" sz="1800" dirty="0" smtClean="0"/>
              <a:t>Ação de nulidade de convenção arbitral (</a:t>
            </a:r>
            <a:r>
              <a:rPr lang="pt-BR" sz="1800" dirty="0" err="1" smtClean="0"/>
              <a:t>ex</a:t>
            </a:r>
            <a:r>
              <a:rPr lang="pt-BR" sz="1800" dirty="0" smtClean="0"/>
              <a:t>: art. 21, § 2º, LF -&gt; “Serão</a:t>
            </a:r>
            <a:r>
              <a:rPr lang="pt-BR" sz="1800" dirty="0"/>
              <a:t>, sempre, respeitados no procedimento arbitral os princípios do contraditório, da igualdade das partes, da imparcialidade do árbitro e de seu livre </a:t>
            </a:r>
            <a:r>
              <a:rPr lang="pt-BR" sz="1800" dirty="0" smtClean="0"/>
              <a:t>convencimento”);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pt-BR" sz="1800" dirty="0" smtClean="0"/>
              <a:t>Ação para instituir arbitragem em caso de recusa da outra parte (cabe apelação, sem efeito suspensivo, art. 1.012, § 1º, inc. IV, CPC);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pt-BR" sz="1800" dirty="0" smtClean="0"/>
              <a:t>Fazenda Pública.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369913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03761" y="155059"/>
            <a:ext cx="11340935" cy="6358566"/>
          </a:xfrm>
        </p:spPr>
        <p:txBody>
          <a:bodyPr>
            <a:noAutofit/>
          </a:bodyPr>
          <a:lstStyle/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pt-BR" sz="1800" b="1" dirty="0" smtClean="0"/>
              <a:t>Negociação x mediação x conciliação: </a:t>
            </a:r>
            <a:r>
              <a:rPr lang="pt-BR" sz="1800" dirty="0" smtClean="0"/>
              <a:t>na </a:t>
            </a:r>
            <a:r>
              <a:rPr lang="pt-BR" sz="1800" dirty="0"/>
              <a:t>negociação, não há a figura de um terceiro.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endParaRPr lang="pt-BR" sz="1800" b="1" dirty="0" smtClean="0"/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pt-BR" sz="1800" b="1" dirty="0" smtClean="0"/>
              <a:t>Projeto </a:t>
            </a:r>
            <a:r>
              <a:rPr lang="pt-BR" sz="1800" b="1" dirty="0"/>
              <a:t>de Negociação de Harvard: 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AutoNum type="arabicParenR"/>
            </a:pPr>
            <a:r>
              <a:rPr lang="pt-BR" sz="1800" dirty="0"/>
              <a:t>Separar as pessoas do problema (concentrar-se exclusivamente no objeto do litígio);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AutoNum type="arabicParenR"/>
            </a:pPr>
            <a:r>
              <a:rPr lang="pt-BR" sz="1800" dirty="0"/>
              <a:t>Concentrar-se nos interesses, não nas posições sociais;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AutoNum type="arabicParenR"/>
            </a:pPr>
            <a:r>
              <a:rPr lang="pt-BR" sz="1800" dirty="0"/>
              <a:t>Identificar opções de ganho mútuo;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AutoNum type="arabicParenR"/>
            </a:pPr>
            <a:r>
              <a:rPr lang="pt-BR" sz="1800" dirty="0"/>
              <a:t>Adotar critérios objetivos;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1800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1800" dirty="0" smtClean="0"/>
              <a:t>- </a:t>
            </a:r>
            <a:r>
              <a:rPr lang="pt-BR" sz="1800" b="1" dirty="0" smtClean="0"/>
              <a:t>Justiça multiportas x meios preferenciais e alternativos [?] </a:t>
            </a:r>
            <a:r>
              <a:rPr lang="pt-BR" sz="1800" dirty="0" smtClean="0"/>
              <a:t>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1800" b="1" dirty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1800" b="1" dirty="0" smtClean="0"/>
              <a:t>- Tribunais administrativos: CARF (Conselho Administrativo de Recursos Fiscais), CADE (Conselho Administrativo de Defesa </a:t>
            </a:r>
            <a:r>
              <a:rPr lang="pt-BR" sz="1800" b="1" dirty="0" err="1" smtClean="0"/>
              <a:t>Ec</a:t>
            </a:r>
            <a:r>
              <a:rPr lang="pt-BR" sz="1800" b="1" dirty="0" err="1" smtClean="0"/>
              <a:t>ônômica</a:t>
            </a:r>
            <a:r>
              <a:rPr lang="pt-BR" sz="1800" b="1" dirty="0" smtClean="0"/>
              <a:t>)</a:t>
            </a:r>
            <a:r>
              <a:rPr lang="pt-BR" sz="1800" b="1" dirty="0" smtClean="0"/>
              <a:t>, </a:t>
            </a:r>
            <a:r>
              <a:rPr lang="pt-BR" sz="1800" dirty="0" smtClean="0"/>
              <a:t>etc; no BR, não há contencioso administrativo -&gt; inafastabilidade da jurisdição (art. 5º, inc. XXXV, CF).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17256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37506" y="35625"/>
            <a:ext cx="11768447" cy="68580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1800" b="1" dirty="0" smtClean="0"/>
              <a:t>2. Teoria </a:t>
            </a:r>
            <a:r>
              <a:rPr lang="pt-BR" sz="1800" b="1" dirty="0"/>
              <a:t>do conflito e mecanismos </a:t>
            </a:r>
            <a:r>
              <a:rPr lang="pt-BR" sz="1800" b="1" dirty="0" err="1" smtClean="0"/>
              <a:t>autocompositivos</a:t>
            </a:r>
            <a:endParaRPr lang="pt-BR" sz="1800" b="1" dirty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1800" b="1" dirty="0" smtClean="0"/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pt-BR" sz="1800" dirty="0" smtClean="0"/>
              <a:t>Mudança de cultura no país (resgate do diálogo x cultura da sentença judicial);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pt-BR" sz="1800" dirty="0" smtClean="0"/>
              <a:t>O conflito se forma quando desejos instintivos entram em confronto com proibições internas ou externas; o ego é ameaçado e produz ansiedade; 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pt-BR" sz="1800" dirty="0" smtClean="0"/>
              <a:t>As partes passam a desempenhar o papel principal, deixando de ser meros coadjuvantes;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pt-BR" sz="1800" dirty="0" smtClean="0"/>
              <a:t>2 providências: identificar o conflito + compreender o conflito;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pt-BR" sz="1800" dirty="0" smtClean="0"/>
              <a:t>Papel do mediador:</a:t>
            </a:r>
            <a:r>
              <a:rPr lang="pt-BR" sz="1800" b="1" dirty="0" smtClean="0"/>
              <a:t> (i) </a:t>
            </a:r>
            <a:r>
              <a:rPr lang="pt-BR" sz="1800" dirty="0" smtClean="0"/>
              <a:t>abordagem avaliadora restrita -&gt; ajuda as partes a entenderem os pontos fortes e fracos de suas posições e as faz entender as possíveis consequências da judicialização/arbitragem; </a:t>
            </a:r>
            <a:r>
              <a:rPr lang="pt-BR" sz="1800" b="1" dirty="0" smtClean="0"/>
              <a:t>(</a:t>
            </a:r>
            <a:r>
              <a:rPr lang="pt-BR" sz="1800" b="1" dirty="0" err="1" smtClean="0"/>
              <a:t>ii</a:t>
            </a:r>
            <a:r>
              <a:rPr lang="pt-BR" sz="1800" b="1" dirty="0" smtClean="0"/>
              <a:t>) </a:t>
            </a:r>
            <a:r>
              <a:rPr lang="pt-BR" sz="1800" dirty="0" smtClean="0"/>
              <a:t>abordagem avaliadora ampla -&gt; promove conscientização sobre os interesses subjacentes, estimular a aceitação mútua das propostas; </a:t>
            </a:r>
            <a:r>
              <a:rPr lang="pt-BR" sz="1800" b="1" dirty="0" smtClean="0"/>
              <a:t>(</a:t>
            </a:r>
            <a:r>
              <a:rPr lang="pt-BR" sz="1800" b="1" dirty="0" err="1" smtClean="0"/>
              <a:t>iii</a:t>
            </a:r>
            <a:r>
              <a:rPr lang="pt-BR" sz="1800" b="1" dirty="0" smtClean="0"/>
              <a:t>) </a:t>
            </a:r>
            <a:r>
              <a:rPr lang="pt-BR" sz="1800" dirty="0" smtClean="0"/>
              <a:t>abordagem facilitadora restrita -&gt; ajuda as partes a entenderem os pontos fortes e fracos de suas posições e as faz entender as possíveis consequências de uma mediação mal sucedida;</a:t>
            </a:r>
            <a:r>
              <a:rPr lang="pt-BR" sz="1800" b="1" dirty="0" smtClean="0"/>
              <a:t> (</a:t>
            </a:r>
            <a:r>
              <a:rPr lang="pt-BR" sz="1800" b="1" dirty="0" err="1" smtClean="0"/>
              <a:t>iv</a:t>
            </a:r>
            <a:r>
              <a:rPr lang="pt-BR" sz="1800" b="1" dirty="0" smtClean="0"/>
              <a:t>) </a:t>
            </a:r>
            <a:r>
              <a:rPr lang="pt-BR" sz="1800" dirty="0" smtClean="0"/>
              <a:t>abordagem facilitadora ampla -&gt; ajuda as partes a entenderem seus interesses subjacentes, auxilia as partes a avaliarem as propostas e sugerirem novas.</a:t>
            </a:r>
          </a:p>
        </p:txBody>
      </p:sp>
    </p:spTree>
    <p:extLst>
      <p:ext uri="{BB962C8B-B14F-4D97-AF65-F5344CB8AC3E}">
        <p14:creationId xmlns:p14="http://schemas.microsoft.com/office/powerpoint/2010/main" val="369913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5195</TotalTime>
  <Words>1353</Words>
  <Application>Microsoft Office PowerPoint</Application>
  <PresentationFormat>Personalizar</PresentationFormat>
  <Paragraphs>75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Tema do Office</vt:lpstr>
      <vt:lpstr>MEIOS [ALTERNATIVOS] DE SOLUÇÃO DE CONFLITOS  Profª. Zillá Oliva Roma E-mail: zilla.oliva@gmail.com  15 de junho de 2019    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ALFABETIZAÇÃO ECOLÓGICA</dc:title>
  <dc:creator>user</dc:creator>
  <cp:lastModifiedBy>Zilla</cp:lastModifiedBy>
  <cp:revision>372</cp:revision>
  <dcterms:created xsi:type="dcterms:W3CDTF">2016-06-28T23:19:20Z</dcterms:created>
  <dcterms:modified xsi:type="dcterms:W3CDTF">2019-06-15T02:46:49Z</dcterms:modified>
</cp:coreProperties>
</file>