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4" r:id="rId3"/>
    <p:sldId id="268" r:id="rId4"/>
    <p:sldId id="269" r:id="rId5"/>
    <p:sldId id="270" r:id="rId6"/>
    <p:sldId id="271" r:id="rId7"/>
    <p:sldId id="257" r:id="rId8"/>
    <p:sldId id="258" r:id="rId9"/>
    <p:sldId id="259" r:id="rId10"/>
    <p:sldId id="265" r:id="rId11"/>
    <p:sldId id="266" r:id="rId12"/>
    <p:sldId id="267" r:id="rId13"/>
    <p:sldId id="272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351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616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8395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993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062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1050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0939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2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20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54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6230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556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935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7869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85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48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24F6A-3AA9-4F01-A4A4-3653F30A9D08}" type="datetimeFigureOut">
              <a:rPr lang="pt-BR" smtClean="0"/>
              <a:t>26/02/2018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31A8BC6-B4EF-4F1E-929D-3B91A24360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378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95177" y="1763090"/>
            <a:ext cx="7766936" cy="1646302"/>
          </a:xfrm>
        </p:spPr>
        <p:txBody>
          <a:bodyPr/>
          <a:lstStyle/>
          <a:p>
            <a:pPr algn="ctr"/>
            <a:r>
              <a:rPr lang="pt-BR" dirty="0" smtClean="0"/>
              <a:t>DIREITO ADMINISTRATIVO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177" y="4694830"/>
            <a:ext cx="7766936" cy="832513"/>
          </a:xfrm>
        </p:spPr>
        <p:txBody>
          <a:bodyPr>
            <a:noAutofit/>
          </a:bodyPr>
          <a:lstStyle/>
          <a:p>
            <a:pPr algn="ctr"/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AULA 2</a:t>
            </a:r>
            <a:endParaRPr lang="pt-B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201003" y="409433"/>
            <a:ext cx="7861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spcBef>
                <a:spcPct val="0"/>
              </a:spcBef>
            </a:pPr>
            <a:r>
              <a:rPr lang="pt-BR" sz="200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CURSO POPULAR DE FORMAÇÃO DE DEFENSORAS E DEFENSORES PÚBLICOS</a:t>
            </a:r>
            <a:endParaRPr lang="pt-BR" sz="2000" dirty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951630" y="3638434"/>
            <a:ext cx="6673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Marcelo </a:t>
            </a:r>
            <a:r>
              <a:rPr lang="pt-BR" dirty="0" err="1" smtClean="0"/>
              <a:t>Bertozzi</a:t>
            </a:r>
            <a:r>
              <a:rPr lang="pt-BR" dirty="0" smtClean="0"/>
              <a:t> de Pinho – e-mail: marcelobpinho@gmail.com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8814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Os poderes da Administração Pública </a:t>
            </a:r>
            <a:r>
              <a:rPr lang="pt-BR" dirty="0" smtClean="0"/>
              <a:t>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u="sng" dirty="0" smtClean="0"/>
              <a:t>III – Poder regulamentar</a:t>
            </a:r>
            <a:r>
              <a:rPr lang="pt-BR" b="1" dirty="0" smtClean="0"/>
              <a:t>: </a:t>
            </a:r>
            <a:r>
              <a:rPr lang="pt-BR" dirty="0" smtClean="0"/>
              <a:t>prerrogativa </a:t>
            </a:r>
            <a:r>
              <a:rPr lang="pt-BR" dirty="0"/>
              <a:t>da Administração Pública de editar atos gerais </a:t>
            </a:r>
            <a:r>
              <a:rPr lang="pt-BR" dirty="0" smtClean="0"/>
              <a:t>(secundários e não primários – </a:t>
            </a:r>
            <a:r>
              <a:rPr lang="pt-BR" i="1" dirty="0" err="1" smtClean="0"/>
              <a:t>secundum</a:t>
            </a:r>
            <a:r>
              <a:rPr lang="pt-BR" i="1" dirty="0" smtClean="0"/>
              <a:t> </a:t>
            </a:r>
            <a:r>
              <a:rPr lang="pt-BR" i="1" dirty="0" err="1" smtClean="0"/>
              <a:t>legem</a:t>
            </a:r>
            <a:r>
              <a:rPr lang="pt-BR" dirty="0" smtClean="0"/>
              <a:t>) para </a:t>
            </a:r>
            <a:r>
              <a:rPr lang="pt-BR" dirty="0"/>
              <a:t>complementar as leis e permitir a sua efetiva </a:t>
            </a:r>
            <a:r>
              <a:rPr lang="pt-BR" dirty="0" smtClean="0"/>
              <a:t>aplicação.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A polêmica dos regulamentos autônomos: fundamento diretamente na CRFB/88. únicas possibilidades estão nos </a:t>
            </a:r>
            <a:r>
              <a:rPr lang="da-DK" dirty="0" smtClean="0"/>
              <a:t>arts. 84, VI, ”a”, 103-B</a:t>
            </a:r>
            <a:r>
              <a:rPr lang="da-DK" dirty="0"/>
              <a:t>, § 4.º, I e  art. 130-A, § 2.º, I, da CRFB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r>
              <a:rPr lang="pt-BR" b="1" u="sng" dirty="0" smtClean="0"/>
              <a:t>IV – Poder de polícia:</a:t>
            </a:r>
            <a:r>
              <a:rPr lang="pt-BR" dirty="0" smtClean="0"/>
              <a:t> a definição legal está no art. 78 CTN.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Conceito amplo e estrito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Judiciária e administrativa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Discricionariedade, coercibilidade e </a:t>
            </a:r>
            <a:r>
              <a:rPr lang="pt-BR" dirty="0" err="1" smtClean="0"/>
              <a:t>autoexecutoriedade</a:t>
            </a:r>
            <a:endParaRPr lang="pt-BR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BR" dirty="0" smtClean="0"/>
              <a:t>Não se confunde com o poder disciplinar pela ausência de um vínculo especial.</a:t>
            </a:r>
          </a:p>
        </p:txBody>
      </p:sp>
    </p:spTree>
    <p:extLst>
      <p:ext uri="{BB962C8B-B14F-4D97-AF65-F5344CB8AC3E}">
        <p14:creationId xmlns:p14="http://schemas.microsoft.com/office/powerpoint/2010/main" val="266693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abuso de poder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28549"/>
            <a:ext cx="8596668" cy="5076967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/>
              <a:t>Abuso do poder:</a:t>
            </a:r>
            <a:r>
              <a:rPr lang="pt-BR" dirty="0"/>
              <a:t> como </a:t>
            </a:r>
            <a:r>
              <a:rPr lang="pt-BR" dirty="0" smtClean="0"/>
              <a:t>nenhum direito é ilimitado, </a:t>
            </a:r>
            <a:r>
              <a:rPr lang="pt-BR" dirty="0"/>
              <a:t>o poder </a:t>
            </a:r>
            <a:r>
              <a:rPr lang="pt-BR" dirty="0" smtClean="0"/>
              <a:t>da Administração Pública também encontra </a:t>
            </a:r>
            <a:r>
              <a:rPr lang="pt-BR" dirty="0"/>
              <a:t>certos limites fixados em lei. Não observados estes limites, estaremos diante de uma situação de </a:t>
            </a:r>
            <a:r>
              <a:rPr lang="pt-BR" b="1" i="1" u="sng" dirty="0"/>
              <a:t>abuso de poder</a:t>
            </a:r>
            <a:r>
              <a:rPr lang="pt-BR" dirty="0"/>
              <a:t>, ou seja, </a:t>
            </a:r>
            <a:r>
              <a:rPr lang="pt-BR" dirty="0" smtClean="0"/>
              <a:t>uma conduta </a:t>
            </a:r>
            <a:r>
              <a:rPr lang="pt-BR" dirty="0"/>
              <a:t>ilegítima do </a:t>
            </a:r>
            <a:r>
              <a:rPr lang="pt-BR" dirty="0" smtClean="0"/>
              <a:t>administrador.</a:t>
            </a:r>
            <a:endParaRPr lang="pt-BR" dirty="0"/>
          </a:p>
          <a:p>
            <a:pPr marL="0" indent="0" algn="just">
              <a:buNone/>
            </a:pPr>
            <a:r>
              <a:rPr lang="pt-BR" dirty="0"/>
              <a:t>Tal abuso de poder comporta duas espécies:</a:t>
            </a:r>
          </a:p>
          <a:p>
            <a:pPr lvl="0" algn="just"/>
            <a:r>
              <a:rPr lang="pt-BR" b="1" dirty="0"/>
              <a:t>Excesso de poder:</a:t>
            </a:r>
            <a:r>
              <a:rPr lang="pt-BR" dirty="0"/>
              <a:t> agente </a:t>
            </a:r>
            <a:r>
              <a:rPr lang="pt-BR" b="1" dirty="0" smtClean="0"/>
              <a:t>atua </a:t>
            </a:r>
            <a:r>
              <a:rPr lang="pt-BR" b="1" dirty="0"/>
              <a:t>fora dos limites de sua competência</a:t>
            </a:r>
            <a:r>
              <a:rPr lang="pt-BR" dirty="0"/>
              <a:t>, seja invadindo atribuição de outrem ou exercendo atividade que a lei não lhe conferiu.</a:t>
            </a:r>
          </a:p>
          <a:p>
            <a:pPr lvl="0" algn="just"/>
            <a:r>
              <a:rPr lang="pt-BR" b="1" dirty="0"/>
              <a:t>Desvio de poder (também conhecido por desvio de finalidade):</a:t>
            </a:r>
            <a:r>
              <a:rPr lang="pt-BR" dirty="0"/>
              <a:t> muito embora </a:t>
            </a:r>
            <a:r>
              <a:rPr lang="pt-BR" b="1" dirty="0"/>
              <a:t>atue dentro de sua competência, afasta-se do interesse público norteador do sistema</a:t>
            </a:r>
            <a:r>
              <a:rPr lang="pt-BR" dirty="0"/>
              <a:t>. Assim, o agente busca fim diverso do que a lei permitiu.</a:t>
            </a:r>
          </a:p>
          <a:p>
            <a:pPr marL="0" indent="0" algn="just">
              <a:buNone/>
            </a:pPr>
            <a:r>
              <a:rPr lang="pt-BR" dirty="0"/>
              <a:t>Pela impossibilidade de compatibilizar o abuso de poder com a legalidade, </a:t>
            </a:r>
            <a:r>
              <a:rPr lang="pt-BR" dirty="0" smtClean="0"/>
              <a:t>o ato poderá ser combatido tanto no âmbito do judiciário como na seara administrativa.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dirty="0" smtClean="0"/>
              <a:t>Lei </a:t>
            </a:r>
            <a:r>
              <a:rPr lang="pt-BR" b="1" dirty="0"/>
              <a:t>nº 4.898/65</a:t>
            </a:r>
            <a:r>
              <a:rPr lang="pt-BR" dirty="0" smtClean="0"/>
              <a:t>.</a:t>
            </a: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 smtClean="0"/>
              <a:t>Mandado de </a:t>
            </a:r>
            <a:r>
              <a:rPr lang="pt-BR" b="1" dirty="0" smtClean="0"/>
              <a:t>Segurança: </a:t>
            </a:r>
            <a:r>
              <a:rPr lang="pt-BR" dirty="0" smtClean="0"/>
              <a:t>ilegalidade e abuso de poder. Semelhanças.</a:t>
            </a: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Ilegalidade e improbidade. Mandado de Segurança.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93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controle de Administração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46663"/>
            <a:ext cx="8596668" cy="459469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O controle da Administração Pública pode se dar em três âmbitos:</a:t>
            </a:r>
          </a:p>
          <a:p>
            <a:pPr algn="just"/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administrativo: </a:t>
            </a:r>
            <a:r>
              <a:rPr lang="pt-BR" dirty="0" smtClean="0"/>
              <a:t>controle tipicamente interno, decorrente da autotutela. </a:t>
            </a:r>
            <a:r>
              <a:rPr lang="pt-BR" dirty="0" err="1" smtClean="0"/>
              <a:t>Ex</a:t>
            </a:r>
            <a:r>
              <a:rPr lang="pt-BR" dirty="0" smtClean="0"/>
              <a:t>: direito de petição, recursos administrativos e controle hierárquico.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 smtClean="0"/>
              <a:t>Exigência </a:t>
            </a:r>
            <a:r>
              <a:rPr lang="pt-BR" b="1" i="1" dirty="0"/>
              <a:t>de garantia:</a:t>
            </a:r>
            <a:r>
              <a:rPr lang="pt-BR" dirty="0"/>
              <a:t> atualmente, com a Súmula Vinculante nº 21 e a Súmula 373 do STJ, </a:t>
            </a:r>
            <a:r>
              <a:rPr lang="pt-BR" i="1" dirty="0"/>
              <a:t>é ilícita a exigência de depósito de valores ou arrolamento de bens como condição para a interposição de recurso administrativo</a:t>
            </a:r>
            <a:r>
              <a:rPr lang="pt-BR" dirty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b="1" i="1" dirty="0"/>
              <a:t>A reformatio in pejus:</a:t>
            </a:r>
            <a:r>
              <a:rPr lang="pt-BR" dirty="0"/>
              <a:t> </a:t>
            </a:r>
            <a:r>
              <a:rPr lang="pt-BR" dirty="0" smtClean="0"/>
              <a:t>discussão doutrinária acerca da possibilidade.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legislativo: </a:t>
            </a:r>
            <a:r>
              <a:rPr lang="pt-BR" dirty="0"/>
              <a:t>prerrogativa conferida ao legislativo para fiscalizar a Administração Pública sob os critérios político e </a:t>
            </a:r>
            <a:r>
              <a:rPr lang="pt-BR" dirty="0" smtClean="0"/>
              <a:t>financeiro.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Súmula 347/STF</a:t>
            </a:r>
            <a:r>
              <a:rPr lang="pt-BR" dirty="0"/>
              <a:t>: "O Tribunal de Contas, no exercício de suas atribuições, pode apreciar a constitucionalidade das leis e dos atos do Poder Público".</a:t>
            </a:r>
            <a:endParaRPr lang="pt-BR" dirty="0" smtClean="0"/>
          </a:p>
          <a:p>
            <a:pPr marL="400050" indent="-400050" algn="just">
              <a:buAutoNum type="romanUcParenBoth"/>
            </a:pPr>
            <a:endParaRPr lang="pt-BR" dirty="0"/>
          </a:p>
          <a:p>
            <a:pPr marL="400050" indent="-400050" algn="just">
              <a:buAutoNum type="romanUcParenBoth"/>
            </a:pPr>
            <a:r>
              <a:rPr lang="pt-BR" b="1" dirty="0" smtClean="0"/>
              <a:t>Controle judiciário</a:t>
            </a:r>
            <a:r>
              <a:rPr lang="pt-BR" dirty="0" smtClean="0"/>
              <a:t>: sistemas de controle - </a:t>
            </a:r>
            <a:r>
              <a:rPr lang="pt-BR" dirty="0"/>
              <a:t>a</a:t>
            </a:r>
            <a:r>
              <a:rPr lang="pt-BR" dirty="0" smtClean="0"/>
              <a:t>cesso </a:t>
            </a:r>
            <a:r>
              <a:rPr lang="pt-BR" dirty="0"/>
              <a:t>à</a:t>
            </a:r>
            <a:r>
              <a:rPr lang="pt-BR" dirty="0" smtClean="0"/>
              <a:t> justiça – controle de legalidade -  </a:t>
            </a:r>
            <a:r>
              <a:rPr lang="pt-BR" dirty="0"/>
              <a:t>p</a:t>
            </a:r>
            <a:r>
              <a:rPr lang="pt-BR" dirty="0" smtClean="0"/>
              <a:t>rescrição e </a:t>
            </a:r>
            <a:r>
              <a:rPr lang="pt-BR" dirty="0"/>
              <a:t>Decreto nº </a:t>
            </a:r>
            <a:r>
              <a:rPr lang="pt-BR" dirty="0" smtClean="0"/>
              <a:t>20.910/32.</a:t>
            </a:r>
          </a:p>
          <a:p>
            <a:pPr marL="400050" indent="-400050" algn="just">
              <a:buAutoNum type="romanUcParenBoth"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Existem classificações quanto ao controle: órgão, extensão, tipo de controle, momento, iniciativa.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815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órgãos públicos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651379"/>
            <a:ext cx="8596668" cy="4389983"/>
          </a:xfrm>
        </p:spPr>
        <p:txBody>
          <a:bodyPr/>
          <a:lstStyle/>
          <a:p>
            <a:pPr algn="just"/>
            <a:r>
              <a:rPr lang="pt-BR" dirty="0" smtClean="0"/>
              <a:t>O problema da manifestação de vontade do Estado.</a:t>
            </a:r>
          </a:p>
          <a:p>
            <a:pPr algn="just"/>
            <a:r>
              <a:rPr lang="pt-BR" dirty="0" smtClean="0"/>
              <a:t>Teorias: (I) identidade: agente público = órgão público; (II) teoria da representação: agente público = curador; (III) teoria do mandato: há um mandato de representação.</a:t>
            </a:r>
          </a:p>
          <a:p>
            <a:pPr algn="just"/>
            <a:r>
              <a:rPr lang="pt-BR" dirty="0" smtClean="0"/>
              <a:t>A teoria do órgão (</a:t>
            </a:r>
            <a:r>
              <a:rPr lang="pt-BR" dirty="0"/>
              <a:t>Otto Friedrich Von </a:t>
            </a:r>
            <a:r>
              <a:rPr lang="pt-BR" dirty="0" err="1" smtClean="0"/>
              <a:t>Gierke</a:t>
            </a:r>
            <a:r>
              <a:rPr lang="pt-BR" dirty="0" smtClean="0"/>
              <a:t>) – aceita hoje em dia – investidura de fato.</a:t>
            </a:r>
          </a:p>
          <a:p>
            <a:pPr algn="just"/>
            <a:r>
              <a:rPr lang="pt-BR" dirty="0" smtClean="0"/>
              <a:t>Criação e conceituação.</a:t>
            </a:r>
          </a:p>
          <a:p>
            <a:pPr algn="just"/>
            <a:r>
              <a:rPr lang="pt-BR" dirty="0" smtClean="0"/>
              <a:t>Características: personalidade jurídica </a:t>
            </a:r>
            <a:r>
              <a:rPr lang="pt-BR" dirty="0"/>
              <a:t>e</a:t>
            </a:r>
            <a:r>
              <a:rPr lang="pt-BR" dirty="0" smtClean="0"/>
              <a:t> capacidade processual (responsabilização) - atuação em juízo.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954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APRESENTAÇÃO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Princípios expressos e reconhecidos;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Transparência e acesso à informação no Poder Público;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Administração pública: conceito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organização e modelos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R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egime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jurídico administrativo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Poderes da Administração Pública;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Poderes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deveres dos administradores públicos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Uso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 abuso do poder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Controle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da Administração Pública no Brasil</a:t>
            </a: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marL="400050" indent="-400050">
              <a:buFont typeface="+mj-lt"/>
              <a:buAutoNum type="romanUcPeriod"/>
            </a:pPr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Órgãos </a:t>
            </a:r>
            <a:r>
              <a:rPr lang="pt-B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públicos.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129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princípios da Administração Pública: expressos e reconhecidos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+mj-lt"/>
              <a:buAutoNum type="arabicPeriod"/>
            </a:pPr>
            <a:r>
              <a:rPr lang="pt-BR" dirty="0" smtClean="0"/>
              <a:t>Conceito de princípio.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/>
              <a:t>A importância </a:t>
            </a:r>
            <a:r>
              <a:rPr lang="pt-BR" dirty="0" smtClean="0"/>
              <a:t>dos princípios no direito administrativo.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/>
              <a:t>Expressos e implícitos.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/>
              <a:t>Principais princípios: </a:t>
            </a:r>
            <a:r>
              <a:rPr lang="pt-BR" dirty="0" smtClean="0"/>
              <a:t>(</a:t>
            </a:r>
            <a:r>
              <a:rPr lang="pt-BR" b="1" dirty="0" smtClean="0"/>
              <a:t>I</a:t>
            </a:r>
            <a:r>
              <a:rPr lang="pt-BR" dirty="0" smtClean="0"/>
              <a:t>) indisponibilidade do interesse público e (</a:t>
            </a:r>
            <a:r>
              <a:rPr lang="pt-BR" b="1" dirty="0" smtClean="0"/>
              <a:t>II</a:t>
            </a:r>
            <a:r>
              <a:rPr lang="pt-BR" dirty="0" smtClean="0"/>
              <a:t>) supremacia do interesse público sobre o particular (primário x secundário).</a:t>
            </a:r>
          </a:p>
          <a:p>
            <a:pPr algn="just">
              <a:buFont typeface="+mj-lt"/>
              <a:buAutoNum type="arabicPeriod"/>
            </a:pPr>
            <a:r>
              <a:rPr lang="pt-BR" dirty="0" smtClean="0"/>
              <a:t>O art. 37, </a:t>
            </a:r>
            <a:r>
              <a:rPr lang="pt-BR" i="1" dirty="0" smtClean="0"/>
              <a:t>caput</a:t>
            </a:r>
            <a:r>
              <a:rPr lang="pt-BR" dirty="0"/>
              <a:t>, </a:t>
            </a:r>
            <a:r>
              <a:rPr lang="pt-BR" dirty="0" smtClean="0"/>
              <a:t>CRFB/88 – “LIMPE”: </a:t>
            </a:r>
            <a:r>
              <a:rPr lang="pt-BR" dirty="0"/>
              <a:t>“</a:t>
            </a:r>
            <a:r>
              <a:rPr lang="pt-BR" b="1" i="1" dirty="0"/>
              <a:t>A administração pública direta e indireta de qualquer dos Poderes da União, dos Estados, do Distrito Federal e dos Municípios obedecerá aos princípios de </a:t>
            </a:r>
            <a:r>
              <a:rPr lang="pt-BR" b="1" i="1" u="sng" dirty="0"/>
              <a:t>legalidade</a:t>
            </a:r>
            <a:r>
              <a:rPr lang="pt-BR" b="1" i="1" dirty="0"/>
              <a:t>, </a:t>
            </a:r>
            <a:r>
              <a:rPr lang="pt-BR" b="1" i="1" u="sng" dirty="0"/>
              <a:t>impessoalidade</a:t>
            </a:r>
            <a:r>
              <a:rPr lang="pt-BR" b="1" i="1" dirty="0"/>
              <a:t>, </a:t>
            </a:r>
            <a:r>
              <a:rPr lang="pt-BR" b="1" i="1" u="sng" dirty="0"/>
              <a:t>moralidade</a:t>
            </a:r>
            <a:r>
              <a:rPr lang="pt-BR" b="1" i="1" dirty="0"/>
              <a:t>, </a:t>
            </a:r>
            <a:r>
              <a:rPr lang="pt-BR" b="1" i="1" u="sng" dirty="0"/>
              <a:t>publicidade </a:t>
            </a:r>
            <a:r>
              <a:rPr lang="pt-BR" b="1" i="1" dirty="0"/>
              <a:t>e </a:t>
            </a:r>
            <a:r>
              <a:rPr lang="pt-BR" b="1" i="1" u="sng" dirty="0"/>
              <a:t>eficiência </a:t>
            </a:r>
            <a:r>
              <a:rPr lang="pt-BR" b="1" i="1" dirty="0"/>
              <a:t>e, também, ao </a:t>
            </a:r>
            <a:r>
              <a:rPr lang="pt-BR" b="1" i="1" dirty="0" smtClean="0"/>
              <a:t>seguinte</a:t>
            </a:r>
            <a:r>
              <a:rPr lang="pt-BR" dirty="0" smtClean="0"/>
              <a:t>”.</a:t>
            </a:r>
          </a:p>
          <a:p>
            <a:pPr algn="just">
              <a:buFont typeface="+mj-lt"/>
              <a:buAutoNum type="arabicPeriod"/>
            </a:pPr>
            <a:endParaRPr lang="pt-BR" dirty="0"/>
          </a:p>
          <a:p>
            <a:pPr algn="just">
              <a:buFont typeface="+mj-lt"/>
              <a:buAutoNum type="arabicPeriod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44684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Princípios -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b="1" u="sng" dirty="0" smtClean="0"/>
              <a:t>Princípio da legalidade</a:t>
            </a:r>
            <a:r>
              <a:rPr lang="pt-BR" b="1" dirty="0" smtClean="0"/>
              <a:t>: </a:t>
            </a:r>
            <a:r>
              <a:rPr lang="pt-BR" dirty="0" smtClean="0"/>
              <a:t>art. 5º, II e 37, </a:t>
            </a:r>
            <a:r>
              <a:rPr lang="pt-BR" i="1" dirty="0" smtClean="0"/>
              <a:t>caput</a:t>
            </a:r>
            <a:r>
              <a:rPr lang="pt-BR" dirty="0" smtClean="0"/>
              <a:t>, da CRFB/88 - </a:t>
            </a:r>
            <a:r>
              <a:rPr lang="pt-BR" dirty="0"/>
              <a:t>v</a:t>
            </a:r>
            <a:r>
              <a:rPr lang="pt-BR" dirty="0" smtClean="0"/>
              <a:t>inculação </a:t>
            </a:r>
            <a:r>
              <a:rPr lang="pt-BR" dirty="0" smtClean="0"/>
              <a:t>à </a:t>
            </a:r>
            <a:r>
              <a:rPr lang="pt-BR" dirty="0" smtClean="0"/>
              <a:t>lei – sentidos negativo e positivo – bloco da legalidade - ato normativo originário e secundário.</a:t>
            </a:r>
          </a:p>
          <a:p>
            <a:pPr algn="just"/>
            <a:r>
              <a:rPr lang="pt-BR" b="1" u="sng" dirty="0" smtClean="0"/>
              <a:t>Princípio da impessoalidade:</a:t>
            </a:r>
            <a:r>
              <a:rPr lang="pt-BR" b="1" dirty="0" smtClean="0"/>
              <a:t> </a:t>
            </a:r>
            <a:r>
              <a:rPr lang="pt-BR" dirty="0" smtClean="0"/>
              <a:t>privilégios e prejuízos – ausência de “rosto” – </a:t>
            </a:r>
            <a:r>
              <a:rPr lang="pt-BR" dirty="0" err="1" smtClean="0"/>
              <a:t>Ex</a:t>
            </a:r>
            <a:r>
              <a:rPr lang="pt-BR" dirty="0" smtClean="0"/>
              <a:t>: art. </a:t>
            </a:r>
            <a:r>
              <a:rPr lang="pt-BR" dirty="0"/>
              <a:t>3</a:t>
            </a:r>
            <a:r>
              <a:rPr lang="pt-BR" dirty="0" smtClean="0"/>
              <a:t>7, §1º, CRFB/88.</a:t>
            </a:r>
          </a:p>
          <a:p>
            <a:pPr algn="just"/>
            <a:r>
              <a:rPr lang="pt-BR" b="1" u="sng" dirty="0" smtClean="0"/>
              <a:t>Princípio da moralidade administrativa:</a:t>
            </a:r>
            <a:r>
              <a:rPr lang="pt-BR" dirty="0"/>
              <a:t> </a:t>
            </a:r>
            <a:r>
              <a:rPr lang="pt-BR" dirty="0" smtClean="0"/>
              <a:t>conceituação difícil – tentativa de definição: adoção de padrões de ética e honestidade</a:t>
            </a:r>
            <a:r>
              <a:rPr lang="pt-BR" dirty="0"/>
              <a:t> </a:t>
            </a:r>
            <a:r>
              <a:rPr lang="pt-BR" dirty="0" smtClean="0"/>
              <a:t>– boa-fé objetiva – Lei de Improbidade/Ação Popular/Crime de responsabilidade (art. 85, V, CRFB/88) – Resolução nº 7/CNJ e Súmula Vinculante nº 13.</a:t>
            </a:r>
          </a:p>
          <a:p>
            <a:pPr algn="just"/>
            <a:r>
              <a:rPr lang="pt-BR" b="1" u="sng" dirty="0" smtClean="0"/>
              <a:t>Princípio da publicidade</a:t>
            </a:r>
            <a:r>
              <a:rPr lang="pt-BR" dirty="0" smtClean="0"/>
              <a:t>: transparência </a:t>
            </a:r>
            <a:r>
              <a:rPr lang="pt-BR" dirty="0" smtClean="0"/>
              <a:t>– princípio </a:t>
            </a:r>
            <a:r>
              <a:rPr lang="pt-BR" dirty="0" smtClean="0"/>
              <a:t>que admite exceções (</a:t>
            </a:r>
            <a:r>
              <a:rPr lang="pt-BR" dirty="0" err="1" smtClean="0"/>
              <a:t>ex</a:t>
            </a:r>
            <a:r>
              <a:rPr lang="pt-BR" dirty="0" smtClean="0"/>
              <a:t>: informações ultrassecretas, secretas e reservadas – Lei nº 12.527/11 (Lei de acesso à informação) - </a:t>
            </a:r>
            <a:r>
              <a:rPr lang="pt-BR" dirty="0" smtClean="0"/>
              <a:t>condição </a:t>
            </a:r>
            <a:r>
              <a:rPr lang="pt-BR" dirty="0" smtClean="0"/>
              <a:t>de eficácia para o ato administrativo.</a:t>
            </a:r>
          </a:p>
          <a:p>
            <a:pPr algn="just"/>
            <a:r>
              <a:rPr lang="pt-BR" b="1" u="sng" dirty="0" smtClean="0"/>
              <a:t>Princípio da eficiência</a:t>
            </a:r>
            <a:r>
              <a:rPr lang="pt-BR" dirty="0" smtClean="0"/>
              <a:t>:</a:t>
            </a:r>
            <a:r>
              <a:rPr lang="pt-BR" dirty="0"/>
              <a:t> EC </a:t>
            </a:r>
            <a:r>
              <a:rPr lang="pt-BR" dirty="0" smtClean="0"/>
              <a:t>nº 19/1998 (princípio </a:t>
            </a:r>
            <a:r>
              <a:rPr lang="pt-BR" dirty="0" smtClean="0"/>
              <a:t>constitucional mais </a:t>
            </a:r>
            <a:r>
              <a:rPr lang="pt-BR" dirty="0" smtClean="0"/>
              <a:t>moderno) – Administração gerencial – Organização, qualidade, celeridade, economicidade e </a:t>
            </a:r>
            <a:r>
              <a:rPr lang="pt-BR" dirty="0" smtClean="0"/>
              <a:t>produtividade.</a:t>
            </a:r>
            <a:endParaRPr lang="pt-BR" b="1" u="sng" dirty="0"/>
          </a:p>
        </p:txBody>
      </p:sp>
    </p:spTree>
    <p:extLst>
      <p:ext uri="{BB962C8B-B14F-4D97-AF65-F5344CB8AC3E}">
        <p14:creationId xmlns:p14="http://schemas.microsoft.com/office/powerpoint/2010/main" val="106718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Princípios - 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460311"/>
            <a:ext cx="8596668" cy="458105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b="1" u="sng" dirty="0" smtClean="0"/>
              <a:t>Princípio da presunção de legitimidade ou veracidade do ato administrativo</a:t>
            </a:r>
            <a:r>
              <a:rPr lang="pt-BR" dirty="0" smtClean="0"/>
              <a:t>: importância – conceito – presunção.</a:t>
            </a:r>
          </a:p>
          <a:p>
            <a:pPr algn="just"/>
            <a:r>
              <a:rPr lang="pt-BR" b="1" u="sng" dirty="0" smtClean="0"/>
              <a:t>Princípio da </a:t>
            </a:r>
            <a:r>
              <a:rPr lang="pt-BR" b="1" u="sng" dirty="0" err="1" smtClean="0"/>
              <a:t>autoexecutoridade</a:t>
            </a:r>
            <a:r>
              <a:rPr lang="pt-BR" dirty="0" smtClean="0"/>
              <a:t>: conceito – </a:t>
            </a:r>
            <a:r>
              <a:rPr lang="pt-BR" dirty="0" smtClean="0"/>
              <a:t>não dependência do Poder </a:t>
            </a:r>
            <a:r>
              <a:rPr lang="pt-BR" dirty="0" smtClean="0"/>
              <a:t>Judiciário – limites.</a:t>
            </a:r>
          </a:p>
          <a:p>
            <a:pPr algn="just"/>
            <a:r>
              <a:rPr lang="pt-BR" b="1" u="sng" dirty="0" smtClean="0"/>
              <a:t>Princípio da autotutela:</a:t>
            </a:r>
            <a:r>
              <a:rPr lang="pt-BR" b="1" dirty="0" smtClean="0"/>
              <a:t> </a:t>
            </a:r>
            <a:r>
              <a:rPr lang="pt-BR" dirty="0" smtClean="0"/>
              <a:t>conceito e ligação com a legalidade - revogação (ato legal – </a:t>
            </a:r>
            <a:r>
              <a:rPr lang="pt-BR" i="1" dirty="0" err="1" smtClean="0"/>
              <a:t>ex</a:t>
            </a:r>
            <a:r>
              <a:rPr lang="pt-BR" i="1" dirty="0" smtClean="0"/>
              <a:t> nunc</a:t>
            </a:r>
            <a:r>
              <a:rPr lang="pt-BR" dirty="0" smtClean="0"/>
              <a:t>) x anulação (ato ilegal – </a:t>
            </a:r>
            <a:r>
              <a:rPr lang="pt-BR" i="1" dirty="0" err="1" smtClean="0"/>
              <a:t>ex</a:t>
            </a:r>
            <a:r>
              <a:rPr lang="pt-BR" i="1" dirty="0" smtClean="0"/>
              <a:t> </a:t>
            </a:r>
            <a:r>
              <a:rPr lang="pt-BR" i="1" dirty="0" err="1" smtClean="0"/>
              <a:t>tunc</a:t>
            </a:r>
            <a:r>
              <a:rPr lang="pt-BR" dirty="0" smtClean="0"/>
              <a:t>) – iniciativa.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/>
              <a:t>STF Súmula nº 346: A administração pública pode declarar a nulidade dos seus próprios atos.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/>
              <a:t>STF Súmula nº 473: A administração pode anular seus próprios atos, quando eivados de vícios que os tornam ilegais, porque deles não se originam direitos; ou revogá-los, por motivo de conveniência ou oportunidade, respeitados os direitos adquiridos, e ressalvada, em todos os casos, a apreciação judicial.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/>
              <a:t>LPAF, Art. 53. A Administração deve anular seus próprios atos, quando eivados de vício de legalidade, e pode revogá-los por motivo de conveniência ou oportunidade, respeitados os direitos adquiridos</a:t>
            </a:r>
            <a:r>
              <a:rPr lang="pt-BR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pt-BR" b="1" u="sng" dirty="0" smtClean="0"/>
              <a:t>Princípio da motivação:</a:t>
            </a:r>
            <a:r>
              <a:rPr lang="pt-BR" dirty="0" smtClean="0"/>
              <a:t> </a:t>
            </a:r>
            <a:r>
              <a:rPr lang="pt-BR" dirty="0"/>
              <a:t>a Administração Pública está obrigada a expor os condicionantes de fato e de direito, autorizadores do ato </a:t>
            </a:r>
            <a:r>
              <a:rPr lang="pt-BR" dirty="0" smtClean="0"/>
              <a:t>administrativo – atos vinculados e discricionários – explícita ou </a:t>
            </a:r>
            <a:r>
              <a:rPr lang="pt-BR" i="1" dirty="0"/>
              <a:t>per </a:t>
            </a:r>
            <a:r>
              <a:rPr lang="pt-BR" i="1" dirty="0" err="1"/>
              <a:t>relationem</a:t>
            </a:r>
            <a:r>
              <a:rPr lang="pt-BR" dirty="0"/>
              <a:t> </a:t>
            </a:r>
            <a:r>
              <a:rPr lang="pt-BR" dirty="0" smtClean="0"/>
              <a:t>– previsão normativa – casos de dispensa.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u="sng" dirty="0"/>
              <a:t>A motivação não se confunde com o motivo</a:t>
            </a:r>
            <a:r>
              <a:rPr lang="pt-BR" dirty="0"/>
              <a:t>: motivação é a justificativa escrita, expondo os fatos </a:t>
            </a:r>
            <a:r>
              <a:rPr lang="pt-BR" dirty="0" smtClean="0"/>
              <a:t>e o direito</a:t>
            </a:r>
            <a:r>
              <a:rPr lang="pt-BR" dirty="0"/>
              <a:t>, ao passo que o motivo consiste no fato que </a:t>
            </a:r>
            <a:r>
              <a:rPr lang="pt-BR" dirty="0" smtClean="0"/>
              <a:t>autorizou o ato.</a:t>
            </a:r>
            <a:endParaRPr lang="pt-BR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 smtClean="0"/>
              <a:t>Teoria dos motivos determinantes.</a:t>
            </a:r>
            <a:endParaRPr lang="pt-BR" dirty="0"/>
          </a:p>
          <a:p>
            <a:pPr algn="just"/>
            <a:endParaRPr lang="pt-BR" b="1" u="sng" dirty="0" smtClean="0"/>
          </a:p>
        </p:txBody>
      </p:sp>
    </p:spTree>
    <p:extLst>
      <p:ext uri="{BB962C8B-B14F-4D97-AF65-F5344CB8AC3E}">
        <p14:creationId xmlns:p14="http://schemas.microsoft.com/office/powerpoint/2010/main" val="343193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Princípios - </a:t>
            </a:r>
            <a:r>
              <a:rPr lang="pt-BR" dirty="0" smtClean="0"/>
              <a:t>III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569493"/>
            <a:ext cx="8596668" cy="4471869"/>
          </a:xfrm>
        </p:spPr>
        <p:txBody>
          <a:bodyPr/>
          <a:lstStyle/>
          <a:p>
            <a:pPr algn="just"/>
            <a:r>
              <a:rPr lang="pt-BR" b="1" u="sng" dirty="0" smtClean="0"/>
              <a:t>Princípio da razoabilidade/proporcionalidade</a:t>
            </a:r>
            <a:r>
              <a:rPr lang="pt-BR" dirty="0"/>
              <a:t>: os meios empregados devem ser proporcionais à finalidade </a:t>
            </a:r>
            <a:r>
              <a:rPr lang="pt-BR" dirty="0" smtClean="0"/>
              <a:t>desejada.</a:t>
            </a:r>
          </a:p>
          <a:p>
            <a:pPr algn="just"/>
            <a:r>
              <a:rPr lang="pt-BR" b="1" u="sng" dirty="0" smtClean="0"/>
              <a:t>Princípio do devido processo legal</a:t>
            </a:r>
            <a:r>
              <a:rPr lang="pt-BR" dirty="0" smtClean="0"/>
              <a:t>: art. 5º, LV da CRFB/88 – previsão expressa – face adjetiva x face substantiva</a:t>
            </a:r>
          </a:p>
          <a:p>
            <a:pPr algn="just"/>
            <a:r>
              <a:rPr lang="pt-BR" b="1" u="sng" dirty="0" smtClean="0"/>
              <a:t>Princípio da continuidade do serviço público</a:t>
            </a:r>
            <a:r>
              <a:rPr lang="pt-BR" dirty="0" smtClean="0"/>
              <a:t>: ausência de interrupção – lei de concessões.</a:t>
            </a:r>
          </a:p>
          <a:p>
            <a:pPr algn="just"/>
            <a:r>
              <a:rPr lang="pt-BR" b="1" u="sng" dirty="0" smtClean="0"/>
              <a:t>Princípio da finalidade</a:t>
            </a:r>
            <a:r>
              <a:rPr lang="pt-BR" dirty="0" smtClean="0"/>
              <a:t>: interesse público primário x secundário.</a:t>
            </a:r>
          </a:p>
          <a:p>
            <a:pPr algn="just"/>
            <a:r>
              <a:rPr lang="pt-BR" b="1" u="sng" dirty="0" smtClean="0"/>
              <a:t>Princípios da supremacia do interesse público sobre o particular e da indisponibilidade do interesse público</a:t>
            </a:r>
            <a:r>
              <a:rPr lang="pt-BR" dirty="0" smtClean="0"/>
              <a:t>.</a:t>
            </a:r>
          </a:p>
          <a:p>
            <a:pPr algn="just"/>
            <a:r>
              <a:rPr lang="pt-BR" b="1" u="sng" dirty="0" smtClean="0"/>
              <a:t>Princípios segurança jurídica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4326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Administração Pública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801505"/>
            <a:ext cx="8596668" cy="4239858"/>
          </a:xfrm>
        </p:spPr>
        <p:txBody>
          <a:bodyPr>
            <a:normAutofit/>
          </a:bodyPr>
          <a:lstStyle/>
          <a:p>
            <a:pPr algn="just"/>
            <a:r>
              <a:rPr lang="pt-BR" b="1" dirty="0" smtClean="0"/>
              <a:t>CONCEITO</a:t>
            </a:r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dirty="0" smtClean="0"/>
              <a:t>Não há um consenso, salvo o já mencionado anteriormente pela utilização de letras minúsculas e maiúsculas. Costuma-se, entretanto, analisar a Administração Pública sob dois aspectos:</a:t>
            </a:r>
            <a:endParaRPr lang="pt-BR" dirty="0"/>
          </a:p>
          <a:p>
            <a:pPr marL="0" indent="0" algn="just">
              <a:buNone/>
            </a:pPr>
            <a:endParaRPr lang="pt-BR" b="1" dirty="0" smtClean="0"/>
          </a:p>
          <a:p>
            <a:pPr marL="0" indent="0" algn="just">
              <a:buNone/>
            </a:pPr>
            <a:r>
              <a:rPr lang="pt-BR" b="1" dirty="0" smtClean="0"/>
              <a:t>1) Objetivo, material ou funcional: </a:t>
            </a:r>
            <a:r>
              <a:rPr lang="pt-BR" dirty="0" smtClean="0"/>
              <a:t>função administrativa.</a:t>
            </a:r>
          </a:p>
          <a:p>
            <a:pPr marL="0" indent="0" algn="just">
              <a:buNone/>
            </a:pPr>
            <a:r>
              <a:rPr lang="pt-BR" b="1" dirty="0" smtClean="0"/>
              <a:t>2) Subjetivo, formal </a:t>
            </a:r>
            <a:r>
              <a:rPr lang="pt-BR" b="1" dirty="0"/>
              <a:t>ou orgânico</a:t>
            </a:r>
            <a:r>
              <a:rPr lang="pt-BR" dirty="0"/>
              <a:t>: ex.: órgãos públicos, autarquias, empresas públicas, sociedades de economia mista e fundações </a:t>
            </a:r>
            <a:r>
              <a:rPr lang="pt-BR" dirty="0" smtClean="0"/>
              <a:t>estatais.</a:t>
            </a: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73679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 Administração Pública II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b="1" dirty="0" smtClean="0"/>
              <a:t>Concentração x desconcentração </a:t>
            </a:r>
            <a:r>
              <a:rPr lang="pt-BR" dirty="0" smtClean="0"/>
              <a:t>(geográfica x hierárquica x material).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A questão gira em torno dos órgãos públicos.</a:t>
            </a:r>
          </a:p>
          <a:p>
            <a:pPr marL="0" indent="0" algn="just">
              <a:buNone/>
            </a:pPr>
            <a:endParaRPr lang="pt-BR" dirty="0" smtClean="0"/>
          </a:p>
          <a:p>
            <a:pPr algn="just"/>
            <a:r>
              <a:rPr lang="pt-BR" b="1" dirty="0" smtClean="0"/>
              <a:t>Centralização x descentralização</a:t>
            </a:r>
            <a:r>
              <a:rPr lang="pt-BR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A questão gira em torno das pessoas jurídicas.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r>
              <a:rPr lang="pt-BR" b="1" dirty="0" smtClean="0"/>
              <a:t>Regime jurídico: </a:t>
            </a:r>
            <a:r>
              <a:rPr lang="pt-BR" dirty="0" smtClean="0"/>
              <a:t>a Administração Pública pode se submeter ao regime jurídico de direito público ou privado. A escolha é feita pela lei (princípio da legalidade).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/>
              <a:t>Regime jurídico administrativo x regime jurídico da Administração Pública (sujeições e prerrogativas)</a:t>
            </a:r>
          </a:p>
        </p:txBody>
      </p:sp>
    </p:spTree>
    <p:extLst>
      <p:ext uri="{BB962C8B-B14F-4D97-AF65-F5344CB8AC3E}">
        <p14:creationId xmlns:p14="http://schemas.microsoft.com/office/powerpoint/2010/main" val="183864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Os poderes da Administração Pública 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337481"/>
            <a:ext cx="8596668" cy="5104262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dirty="0" smtClean="0"/>
          </a:p>
          <a:p>
            <a:pPr algn="just"/>
            <a:r>
              <a:rPr lang="pt-BR" dirty="0" smtClean="0"/>
              <a:t>Os </a:t>
            </a:r>
            <a:r>
              <a:rPr lang="pt-BR" dirty="0"/>
              <a:t>poderes são </a:t>
            </a:r>
            <a:r>
              <a:rPr lang="pt-BR" i="1" dirty="0"/>
              <a:t>prerrogativas</a:t>
            </a:r>
            <a:r>
              <a:rPr lang="pt-BR" dirty="0"/>
              <a:t> conferidas aos agentes públicos para a consecução do interesse público. Tal comporta </a:t>
            </a:r>
            <a:r>
              <a:rPr lang="pt-BR" dirty="0" smtClean="0"/>
              <a:t>quatro </a:t>
            </a:r>
            <a:r>
              <a:rPr lang="pt-BR" dirty="0"/>
              <a:t>modalidades: </a:t>
            </a:r>
            <a:r>
              <a:rPr lang="pt-BR" u="sng" dirty="0" smtClean="0"/>
              <a:t>poder disciplinar</a:t>
            </a:r>
            <a:r>
              <a:rPr lang="pt-BR" dirty="0" smtClean="0"/>
              <a:t>, </a:t>
            </a:r>
            <a:r>
              <a:rPr lang="pt-BR" u="sng" dirty="0"/>
              <a:t>poder </a:t>
            </a:r>
            <a:r>
              <a:rPr lang="pt-BR" u="sng" dirty="0" smtClean="0"/>
              <a:t>hierárquico,</a:t>
            </a:r>
            <a:r>
              <a:rPr lang="pt-BR" dirty="0" smtClean="0"/>
              <a:t> </a:t>
            </a:r>
            <a:r>
              <a:rPr lang="pt-BR" u="sng" dirty="0" smtClean="0"/>
              <a:t>poder regulamentar</a:t>
            </a:r>
            <a:r>
              <a:rPr lang="pt-BR" dirty="0" smtClean="0"/>
              <a:t>, e </a:t>
            </a:r>
            <a:r>
              <a:rPr lang="pt-BR" u="sng" dirty="0"/>
              <a:t>poder de polícia</a:t>
            </a:r>
            <a:r>
              <a:rPr lang="pt-BR" dirty="0" smtClean="0"/>
              <a:t>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pt-BR" dirty="0"/>
              <a:t>Vinculação e discricionariedade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b="1" u="sng" dirty="0" smtClean="0"/>
              <a:t>I - Poder Disciplinar</a:t>
            </a:r>
            <a:r>
              <a:rPr lang="pt-BR" b="1" dirty="0" smtClean="0"/>
              <a:t>:</a:t>
            </a:r>
            <a:r>
              <a:rPr lang="pt-BR" dirty="0" smtClean="0"/>
              <a:t> consiste na obrigatoriedade (poder vinculado) do administrador, ao verificar um ato que possivelmente implique uma infração administrativa, investigar e, se for o caso, punir (poder  discricionário quanto à penalidade).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Súmula </a:t>
            </a:r>
            <a:r>
              <a:rPr lang="pt-BR" dirty="0"/>
              <a:t>Vinculante 5: A falta de defesa técnica por advogado no processo administrativo disciplinar não ofende a Constituição</a:t>
            </a:r>
            <a:r>
              <a:rPr lang="pt-BR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“Relações públicas” e “relações privadas”.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O devido processo legal administrativo: contraditório e ampla defesa.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u="sng" dirty="0"/>
              <a:t>II -Poder hierárquico</a:t>
            </a:r>
            <a:r>
              <a:rPr lang="pt-BR" b="1" dirty="0"/>
              <a:t>: </a:t>
            </a:r>
            <a:r>
              <a:rPr lang="pt-BR" dirty="0"/>
              <a:t>trata-se de uma subordinação administrativa entre os agentes públicos, pressupondo a distribuição e o escalonamento vertical de funções no âmbito da Administração Pública.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Comando, fiscalização</a:t>
            </a:r>
            <a:r>
              <a:rPr lang="pt-BR" dirty="0"/>
              <a:t>,</a:t>
            </a:r>
            <a:r>
              <a:rPr lang="pt-BR" dirty="0" smtClean="0"/>
              <a:t> revisão</a:t>
            </a:r>
            <a:r>
              <a:rPr lang="pt-BR" dirty="0"/>
              <a:t>,</a:t>
            </a:r>
            <a:r>
              <a:rPr lang="pt-BR" dirty="0" smtClean="0"/>
              <a:t> delegação/avocação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dirty="0" smtClean="0"/>
              <a:t>Subordinação x vinculação.</a:t>
            </a:r>
            <a:endParaRPr lang="pt-BR" dirty="0"/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 smtClean="0"/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76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Amarelo Verd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717</TotalTime>
  <Words>1585</Words>
  <Application>Microsoft Office PowerPoint</Application>
  <PresentationFormat>Widescreen</PresentationFormat>
  <Paragraphs>113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8" baseType="lpstr">
      <vt:lpstr>Arial</vt:lpstr>
      <vt:lpstr>Trebuchet MS</vt:lpstr>
      <vt:lpstr>Wingdings</vt:lpstr>
      <vt:lpstr>Wingdings 3</vt:lpstr>
      <vt:lpstr>Facetado</vt:lpstr>
      <vt:lpstr>DIREITO ADMINISTRATIVO</vt:lpstr>
      <vt:lpstr>APRESENTAÇÃO</vt:lpstr>
      <vt:lpstr>Os princípios da Administração Pública: expressos e reconhecidos</vt:lpstr>
      <vt:lpstr>Princípios - I</vt:lpstr>
      <vt:lpstr>Princípios - II</vt:lpstr>
      <vt:lpstr>Princípios - III</vt:lpstr>
      <vt:lpstr>A Administração Pública I</vt:lpstr>
      <vt:lpstr>A Administração Pública II</vt:lpstr>
      <vt:lpstr>Os poderes da Administração Pública I</vt:lpstr>
      <vt:lpstr>Os poderes da Administração Pública II</vt:lpstr>
      <vt:lpstr>O abuso de poder</vt:lpstr>
      <vt:lpstr>O controle de Administração Pública</vt:lpstr>
      <vt:lpstr>Os órgãos públicos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DIREITO ADMINISTRATIVO</dc:title>
  <dc:creator>Marcelo</dc:creator>
  <cp:lastModifiedBy>Marcelo Bertozzi de Pinho</cp:lastModifiedBy>
  <cp:revision>59</cp:revision>
  <dcterms:created xsi:type="dcterms:W3CDTF">2018-01-31T01:25:45Z</dcterms:created>
  <dcterms:modified xsi:type="dcterms:W3CDTF">2018-02-26T22:45:36Z</dcterms:modified>
</cp:coreProperties>
</file>