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63" r:id="rId2"/>
    <p:sldId id="365" r:id="rId3"/>
    <p:sldId id="368" r:id="rId4"/>
    <p:sldId id="366" r:id="rId5"/>
    <p:sldId id="367" r:id="rId6"/>
    <p:sldId id="369" r:id="rId7"/>
    <p:sldId id="370" r:id="rId8"/>
    <p:sldId id="371" r:id="rId9"/>
    <p:sldId id="372" r:id="rId10"/>
    <p:sldId id="373" r:id="rId11"/>
    <p:sldId id="374" r:id="rId12"/>
    <p:sldId id="375" r:id="rId13"/>
    <p:sldId id="376" r:id="rId14"/>
    <p:sldId id="377" r:id="rId15"/>
    <p:sldId id="378" r:id="rId16"/>
    <p:sldId id="380" r:id="rId17"/>
    <p:sldId id="381" r:id="rId18"/>
    <p:sldId id="382" r:id="rId19"/>
    <p:sldId id="383" r:id="rId20"/>
    <p:sldId id="384" r:id="rId21"/>
    <p:sldId id="385" r:id="rId22"/>
    <p:sldId id="386" r:id="rId23"/>
    <p:sldId id="387" r:id="rId24"/>
    <p:sldId id="388" r:id="rId25"/>
    <p:sldId id="389" r:id="rId2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09/11/2016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09/11/2016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MEDIDAS CAUTELARES REAIS</a:t>
            </a:r>
          </a:p>
          <a:p>
            <a:pPr marL="0" indent="0" algn="ctr">
              <a:buNone/>
            </a:pPr>
            <a:endParaRPr lang="pt-BR" sz="2500" dirty="0"/>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2500" b="1" u="sng" dirty="0"/>
              <a:t>Requisitos</a:t>
            </a:r>
            <a:r>
              <a:rPr lang="pt-BR" sz="2500" b="1" dirty="0"/>
              <a:t>: </a:t>
            </a:r>
            <a:r>
              <a:rPr lang="pt-BR" sz="2500" dirty="0"/>
              <a:t>existência de indícios </a:t>
            </a:r>
            <a:r>
              <a:rPr lang="pt-BR" sz="2500" b="1" i="1" dirty="0">
                <a:solidFill>
                  <a:srgbClr val="FF0000"/>
                </a:solidFill>
              </a:rPr>
              <a:t>veementes</a:t>
            </a:r>
            <a:r>
              <a:rPr lang="pt-BR" sz="2500" dirty="0"/>
              <a:t> da proveniência ilícita dos bens (art. 126). O CPP usa um termo muito “poroso”, que pode ensejar </a:t>
            </a:r>
            <a:r>
              <a:rPr lang="pt-BR" sz="2500" b="1" dirty="0"/>
              <a:t>discricionariedade</a:t>
            </a:r>
            <a:r>
              <a:rPr lang="pt-BR" sz="2500" dirty="0"/>
              <a:t>. </a:t>
            </a:r>
            <a:r>
              <a:rPr lang="pt-BR" sz="2500" dirty="0" err="1"/>
              <a:t>Aury</a:t>
            </a:r>
            <a:r>
              <a:rPr lang="pt-BR" sz="2500" dirty="0"/>
              <a:t> propõe que usemos os requisitos do fumus </a:t>
            </a:r>
            <a:r>
              <a:rPr lang="pt-BR" sz="2500" dirty="0" err="1"/>
              <a:t>commissi</a:t>
            </a:r>
            <a:r>
              <a:rPr lang="pt-BR" sz="2500" dirty="0"/>
              <a:t> delicti, mas agora vinculado à </a:t>
            </a:r>
            <a:r>
              <a:rPr lang="pt-BR" sz="2500" dirty="0" err="1"/>
              <a:t>orgem</a:t>
            </a:r>
            <a:r>
              <a:rPr lang="pt-BR" sz="2500" dirty="0"/>
              <a:t> dos bens, isto é, o MP deverá demonstrar uma probabilidade de que aqueles bens tenham sido adquiridos com os proventos do crime. Incumbe ao MP demonstrar o nexo causal, ou seja, que os bens que se pretende sequestrar foram adquiridos com os proventos do crime. O MP ainda precisa demonstrar o periculum in mora, a partir de dados concretos que evidenciem que o acusado poderá dissipar seu patrimônio ou perecer algum bem. </a:t>
            </a:r>
          </a:p>
          <a:p>
            <a:pPr marL="0" indent="0">
              <a:buNone/>
            </a:pPr>
            <a:endParaRPr lang="pt-BR" sz="3100" dirty="0"/>
          </a:p>
        </p:txBody>
      </p:sp>
    </p:spTree>
    <p:extLst>
      <p:ext uri="{BB962C8B-B14F-4D97-AF65-F5344CB8AC3E}">
        <p14:creationId xmlns:p14="http://schemas.microsoft.com/office/powerpoint/2010/main" val="197453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sz="2700" b="1" u="sng" dirty="0"/>
              <a:t>Proporcionalidade</a:t>
            </a:r>
            <a:r>
              <a:rPr lang="pt-BR" sz="2700" b="1" dirty="0"/>
              <a:t>: </a:t>
            </a:r>
            <a:r>
              <a:rPr lang="pt-BR" sz="2700" dirty="0"/>
              <a:t>deve-se ponderar o valor dos bens sequestrados e os ganhos supostamente obtidos com a atividade criminosa. Não é possível se falar no sequestro de uma casa avaliada em 3 milhões quando suposto crime praticado foi um estelionato de 10 mil reais.</a:t>
            </a:r>
          </a:p>
          <a:p>
            <a:r>
              <a:rPr lang="pt-BR" sz="2700" b="1" u="sng" dirty="0"/>
              <a:t>Legitimidade:</a:t>
            </a:r>
            <a:r>
              <a:rPr lang="pt-BR" sz="2700" dirty="0"/>
              <a:t> o art. 127 permite o sequestro de ofício, a requerimento do MP, do ofendido e da autoridade policial. </a:t>
            </a:r>
            <a:r>
              <a:rPr lang="pt-BR" sz="2700" b="1" dirty="0" err="1"/>
              <a:t>OBS</a:t>
            </a:r>
            <a:r>
              <a:rPr lang="pt-BR" sz="2700" dirty="0"/>
              <a:t>: inconstitucionalidade do juiz que, de ofício, determina um sequestro, pois nitidamente está quebrando sua imparcialidade nesse mento.</a:t>
            </a:r>
          </a:p>
          <a:p>
            <a:pPr marL="0" indent="0">
              <a:buNone/>
            </a:pPr>
            <a:r>
              <a:rPr lang="pt-BR" sz="2500" dirty="0"/>
              <a:t>. </a:t>
            </a:r>
          </a:p>
          <a:p>
            <a:pPr marL="0" indent="0">
              <a:buNone/>
            </a:pPr>
            <a:endParaRPr lang="pt-BR" sz="3100" dirty="0"/>
          </a:p>
        </p:txBody>
      </p:sp>
    </p:spTree>
    <p:extLst>
      <p:ext uri="{BB962C8B-B14F-4D97-AF65-F5344CB8AC3E}">
        <p14:creationId xmlns:p14="http://schemas.microsoft.com/office/powerpoint/2010/main" val="1127592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sz="2800" b="1" u="sng" dirty="0"/>
              <a:t>Momento processual</a:t>
            </a:r>
            <a:r>
              <a:rPr lang="pt-BR" sz="2800" u="sng" dirty="0"/>
              <a:t>:</a:t>
            </a:r>
            <a:r>
              <a:rPr lang="pt-BR" sz="2800" dirty="0"/>
              <a:t> tanto na fase de investigação quanto na fase judicial, desde que demonstrado sua necessidade.</a:t>
            </a:r>
          </a:p>
          <a:p>
            <a:r>
              <a:rPr lang="pt-BR" sz="2800" b="1" u="sng" dirty="0"/>
              <a:t>Instrumento de defesa:</a:t>
            </a:r>
            <a:r>
              <a:rPr lang="pt-BR" sz="2800" dirty="0"/>
              <a:t> embargos (art. 130, I). Aqui o acusado poderá alegar, por exemplo, que os bens sequestrados foram adquiridos anteriormente a suposta prática dos autos, ou que não existe sequer </a:t>
            </a:r>
            <a:r>
              <a:rPr lang="pt-BR" sz="2800" dirty="0" err="1"/>
              <a:t>fummus</a:t>
            </a:r>
            <a:r>
              <a:rPr lang="pt-BR" sz="2800" dirty="0"/>
              <a:t> </a:t>
            </a:r>
            <a:r>
              <a:rPr lang="pt-BR" sz="2800" dirty="0" err="1"/>
              <a:t>comissi</a:t>
            </a:r>
            <a:r>
              <a:rPr lang="pt-BR" sz="2800" dirty="0"/>
              <a:t> delicti, tampouco periculum in decorrente de eventual dissipação do patrimônio. Também é admitido os embargos do terceiro de boa-fé, que adquiriu o imóvel a título oneroso, à preço de mercado.</a:t>
            </a:r>
            <a:endParaRPr lang="pt-BR" sz="2800" dirty="0"/>
          </a:p>
          <a:p>
            <a:pPr marL="0" indent="0">
              <a:buNone/>
            </a:pPr>
            <a:endParaRPr lang="pt-BR" sz="3100" dirty="0"/>
          </a:p>
        </p:txBody>
      </p:sp>
    </p:spTree>
    <p:extLst>
      <p:ext uri="{BB962C8B-B14F-4D97-AF65-F5344CB8AC3E}">
        <p14:creationId xmlns:p14="http://schemas.microsoft.com/office/powerpoint/2010/main" val="3395046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endParaRPr lang="pt-BR" b="1" u="sng" dirty="0"/>
          </a:p>
          <a:p>
            <a:r>
              <a:rPr lang="pt-BR" b="1" u="sng" dirty="0"/>
              <a:t>Prazo para os embargos:</a:t>
            </a:r>
            <a:r>
              <a:rPr lang="pt-BR" b="1" dirty="0"/>
              <a:t> </a:t>
            </a:r>
            <a:r>
              <a:rPr lang="pt-BR" dirty="0"/>
              <a:t>não há. Assim, poderia ser admitidos a qualquer tempo, desde que antes do trânsito em julgado.</a:t>
            </a:r>
          </a:p>
          <a:p>
            <a:r>
              <a:rPr lang="pt-BR" b="1" dirty="0" err="1"/>
              <a:t>OBS</a:t>
            </a:r>
            <a:r>
              <a:rPr lang="pt-BR" dirty="0"/>
              <a:t>: não se aplica a proteção do bem de família quando imóvel tiver sido adquirido com os proventos do crime (art. 3º, inc. VI, Lei 8009/90).</a:t>
            </a:r>
          </a:p>
          <a:p>
            <a:pPr marL="0" indent="0">
              <a:buNone/>
            </a:pPr>
            <a:endParaRPr lang="pt-BR" sz="3100" dirty="0"/>
          </a:p>
        </p:txBody>
      </p:sp>
    </p:spTree>
    <p:extLst>
      <p:ext uri="{BB962C8B-B14F-4D97-AF65-F5344CB8AC3E}">
        <p14:creationId xmlns:p14="http://schemas.microsoft.com/office/powerpoint/2010/main" val="1901442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b="1" u="sng" dirty="0"/>
              <a:t>Levantamento:</a:t>
            </a:r>
            <a:r>
              <a:rPr lang="pt-BR" dirty="0"/>
              <a:t> </a:t>
            </a:r>
          </a:p>
          <a:p>
            <a:pPr marL="0" indent="0">
              <a:buNone/>
            </a:pPr>
            <a:r>
              <a:rPr lang="pt-BR" sz="2700" dirty="0"/>
              <a:t>(i) quando decretado na fase </a:t>
            </a:r>
            <a:r>
              <a:rPr lang="pt-BR" sz="2700" dirty="0" err="1"/>
              <a:t>pré</a:t>
            </a:r>
            <a:r>
              <a:rPr lang="pt-BR" sz="2700" dirty="0"/>
              <a:t>-processual e não for oferecida denúncia em 60 dias contado da data da constrição; </a:t>
            </a:r>
          </a:p>
          <a:p>
            <a:pPr marL="0" indent="0">
              <a:buNone/>
            </a:pPr>
            <a:r>
              <a:rPr lang="pt-BR" sz="2700" dirty="0"/>
              <a:t>(</a:t>
            </a:r>
            <a:r>
              <a:rPr lang="pt-BR" sz="2700" dirty="0" err="1"/>
              <a:t>ii</a:t>
            </a:r>
            <a:r>
              <a:rPr lang="pt-BR" sz="2700" dirty="0"/>
              <a:t>) se for julgada extinta a punibilidade; </a:t>
            </a:r>
          </a:p>
          <a:p>
            <a:pPr marL="0" indent="0">
              <a:buNone/>
            </a:pPr>
            <a:r>
              <a:rPr lang="pt-BR" sz="2700" dirty="0"/>
              <a:t>(</a:t>
            </a:r>
            <a:r>
              <a:rPr lang="pt-BR" sz="2700" dirty="0" err="1"/>
              <a:t>iii</a:t>
            </a:r>
            <a:r>
              <a:rPr lang="pt-BR" sz="2700" dirty="0"/>
              <a:t>) em caso de absolvição em primeiro grau ou definitiva, pois absolvição do réu em primeiro grau faz cessar todos os constrangimentos processuais até então impostos. </a:t>
            </a:r>
          </a:p>
          <a:p>
            <a:pPr marL="0" indent="0">
              <a:buNone/>
            </a:pPr>
            <a:r>
              <a:rPr lang="pt-BR" sz="2700" dirty="0"/>
              <a:t>(</a:t>
            </a:r>
            <a:r>
              <a:rPr lang="pt-BR" sz="2700" dirty="0" err="1"/>
              <a:t>iv</a:t>
            </a:r>
            <a:r>
              <a:rPr lang="pt-BR" sz="2700" dirty="0"/>
              <a:t>) for prestado caução em valor suficiente para cobrir os efeitos da eventual condenação, ou seja, trata-se de contracautela para substituir a garantia.</a:t>
            </a:r>
          </a:p>
          <a:p>
            <a:pPr marL="0" indent="0">
              <a:buNone/>
            </a:pPr>
            <a:endParaRPr lang="pt-BR" sz="3100" dirty="0"/>
          </a:p>
        </p:txBody>
      </p:sp>
    </p:spTree>
    <p:extLst>
      <p:ext uri="{BB962C8B-B14F-4D97-AF65-F5344CB8AC3E}">
        <p14:creationId xmlns:p14="http://schemas.microsoft.com/office/powerpoint/2010/main" val="1659182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457200" y="1"/>
            <a:ext cx="7812360" cy="6858000"/>
          </a:xfrm>
          <a:prstGeom prst="rect">
            <a:avLst/>
          </a:prstGeom>
          <a:noFill/>
          <a:ln>
            <a:noFill/>
          </a:ln>
        </p:spPr>
      </p:pic>
    </p:spTree>
    <p:extLst>
      <p:ext uri="{BB962C8B-B14F-4D97-AF65-F5344CB8AC3E}">
        <p14:creationId xmlns:p14="http://schemas.microsoft.com/office/powerpoint/2010/main" val="208217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b="1" u="sng" dirty="0"/>
              <a:t>Conceito</a:t>
            </a:r>
            <a:r>
              <a:rPr lang="pt-BR" u="sng" dirty="0"/>
              <a:t>:</a:t>
            </a:r>
            <a:r>
              <a:rPr lang="pt-BR" dirty="0"/>
              <a:t> é a possibilidade de constrição de bem imóvel que não seja ilícito, isto é, que não tenha sido adquirido como provento do crime ou se constitua em objeto direto do crime. Tem por finalidade tutelar o interesse patrimonial da vítima que pretende, já no curso do processo criminal, garantir os efeitos patrimoniais da eventual sentença penal condenatória.</a:t>
            </a:r>
          </a:p>
          <a:p>
            <a:r>
              <a:rPr lang="pt-BR" b="1" u="sng" dirty="0"/>
              <a:t>Exemplo</a:t>
            </a:r>
            <a:r>
              <a:rPr lang="pt-BR" b="1" dirty="0"/>
              <a:t>: </a:t>
            </a:r>
            <a:r>
              <a:rPr lang="pt-BR" dirty="0"/>
              <a:t>caso de homicídio.</a:t>
            </a:r>
          </a:p>
          <a:p>
            <a:pPr marL="0" indent="0">
              <a:buNone/>
            </a:pPr>
            <a:endParaRPr lang="pt-BR" sz="3100" dirty="0"/>
          </a:p>
        </p:txBody>
      </p:sp>
    </p:spTree>
    <p:extLst>
      <p:ext uri="{BB962C8B-B14F-4D97-AF65-F5344CB8AC3E}">
        <p14:creationId xmlns:p14="http://schemas.microsoft.com/office/powerpoint/2010/main" val="3190636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sz="2800" b="1" u="sng" dirty="0"/>
              <a:t>Legitimidade:</a:t>
            </a:r>
            <a:r>
              <a:rPr lang="pt-BR" sz="2800" dirty="0"/>
              <a:t> a vítima ou </a:t>
            </a:r>
            <a:r>
              <a:rPr lang="pt-BR" sz="2800" dirty="0" err="1"/>
              <a:t>CADI</a:t>
            </a:r>
            <a:r>
              <a:rPr lang="pt-BR" sz="2800" dirty="0"/>
              <a:t> poderão postular a indisponibilidade do patrimonial do réu. Deverá ser postulado através de assistente de acusação. O art. 142 prevê que em caso de demonstração de pobreza do ofendido, e ele requerer, O MP poderia postular a hipoteca legal. Isso só é válido para as comarcas em que não houver defensoria (inconstitucionalidade progressiva).</a:t>
            </a:r>
          </a:p>
          <a:p>
            <a:r>
              <a:rPr lang="pt-BR" sz="2800" b="1" u="sng" dirty="0"/>
              <a:t>Momento processual:</a:t>
            </a:r>
            <a:r>
              <a:rPr lang="pt-BR" sz="2800" dirty="0"/>
              <a:t> no curso da investigação e em qualquer fase do processo de conhecimento. </a:t>
            </a:r>
          </a:p>
          <a:p>
            <a:pPr marL="0" indent="0">
              <a:buNone/>
            </a:pPr>
            <a:endParaRPr lang="pt-BR" sz="3100" dirty="0"/>
          </a:p>
        </p:txBody>
      </p:sp>
    </p:spTree>
    <p:extLst>
      <p:ext uri="{BB962C8B-B14F-4D97-AF65-F5344CB8AC3E}">
        <p14:creationId xmlns:p14="http://schemas.microsoft.com/office/powerpoint/2010/main" val="417021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endParaRPr lang="pt-BR" b="1" u="sng" dirty="0"/>
          </a:p>
          <a:p>
            <a:r>
              <a:rPr lang="pt-BR" b="1" u="sng" dirty="0"/>
              <a:t>Arresto prévio à hipoteca legal</a:t>
            </a:r>
            <a:r>
              <a:rPr lang="pt-BR" b="1" dirty="0"/>
              <a:t>: </a:t>
            </a:r>
            <a:r>
              <a:rPr lang="pt-BR" dirty="0"/>
              <a:t>é prévio à especialização e inscrição da hipoteca legal. Constitui uma clara medida preparatória da hipoteca legal. Em situações excepcionais, faz-se o arresto prévio de forma imediata e, no prazo de 15 dias (art. 136), deve a parte interessada promover a inscrição da hipoteca legal no Registro de Imóveis. </a:t>
            </a:r>
          </a:p>
          <a:p>
            <a:pPr marL="0" indent="0">
              <a:buNone/>
            </a:pPr>
            <a:endParaRPr lang="pt-BR" sz="3100" dirty="0"/>
          </a:p>
        </p:txBody>
      </p:sp>
    </p:spTree>
    <p:extLst>
      <p:ext uri="{BB962C8B-B14F-4D97-AF65-F5344CB8AC3E}">
        <p14:creationId xmlns:p14="http://schemas.microsoft.com/office/powerpoint/2010/main" val="12485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endParaRPr lang="pt-BR" sz="2700" b="1" u="sng" dirty="0"/>
          </a:p>
          <a:p>
            <a:r>
              <a:rPr lang="pt-BR" sz="2700" b="1" u="sng" dirty="0"/>
              <a:t>Procedimento:</a:t>
            </a:r>
            <a:r>
              <a:rPr lang="pt-BR" sz="2700" dirty="0"/>
              <a:t> </a:t>
            </a:r>
          </a:p>
          <a:p>
            <a:pPr marL="0" indent="0">
              <a:buNone/>
            </a:pPr>
            <a:r>
              <a:rPr lang="pt-BR" sz="2700" dirty="0"/>
              <a:t>(i) o assistente de acusação demonstra a existência do fumus </a:t>
            </a:r>
            <a:r>
              <a:rPr lang="pt-BR" sz="2700" dirty="0" err="1"/>
              <a:t>comissi</a:t>
            </a:r>
            <a:r>
              <a:rPr lang="pt-BR" sz="2700" dirty="0"/>
              <a:t> delicti, indica os prejuízos sofridos, apontando os valores, e individualiza o bem imóvel sobre o qual deverá recair a hipoteca legal (art. 135). </a:t>
            </a:r>
          </a:p>
          <a:p>
            <a:pPr marL="0" indent="0">
              <a:buNone/>
            </a:pPr>
            <a:r>
              <a:rPr lang="pt-BR" sz="2700" dirty="0"/>
              <a:t>(</a:t>
            </a:r>
            <a:r>
              <a:rPr lang="pt-BR" sz="2700" dirty="0" err="1"/>
              <a:t>ii</a:t>
            </a:r>
            <a:r>
              <a:rPr lang="pt-BR" sz="2700" dirty="0"/>
              <a:t>) haverá contraditório, no prazo de 2 dias corridos em cartório, mas nada impede que o juiz amplie esse prazo dada a complexidade da causa, abrindo-se oportunidade de o réu oferecer defesa, especialmente para impugnar valores, avaliações e outros impeditivos da pretensão indenizatória.</a:t>
            </a:r>
          </a:p>
          <a:p>
            <a:pPr marL="0" indent="0">
              <a:buNone/>
            </a:pPr>
            <a:endParaRPr lang="pt-BR" sz="3100" dirty="0"/>
          </a:p>
        </p:txBody>
      </p:sp>
    </p:spTree>
    <p:extLst>
      <p:ext uri="{BB962C8B-B14F-4D97-AF65-F5344CB8AC3E}">
        <p14:creationId xmlns:p14="http://schemas.microsoft.com/office/powerpoint/2010/main" val="1827031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3000" u="sng" dirty="0"/>
              <a:t>Medidas cautelares pessoais:</a:t>
            </a:r>
            <a:r>
              <a:rPr lang="pt-BR" sz="3000" dirty="0"/>
              <a:t> são aquelas que recaem sobre as pessoas, tais como as prisões cautelares (preventiva e temporária) e as medidas cautelares diversas da prisão (art. 319).</a:t>
            </a:r>
          </a:p>
          <a:p>
            <a:pPr marL="0" indent="0">
              <a:buNone/>
            </a:pPr>
            <a:r>
              <a:rPr lang="pt-BR" sz="3000" u="sng" dirty="0"/>
              <a:t>Medidas cautelares reais (ou patrimoniais):</a:t>
            </a:r>
            <a:r>
              <a:rPr lang="pt-BR" sz="3000" dirty="0"/>
              <a:t> são aquelas que recaem sobre o patrimônio do acusado, incidindo sobre bens móveis e imóveis. Gera restrição da livre disposição de bens e valores, com vistas à constituição da prova e/ou ressarcimento dos prejuízos sofridos pela vítima. Evidente caráter cautelar</a:t>
            </a:r>
          </a:p>
        </p:txBody>
      </p:sp>
    </p:spTree>
    <p:extLst>
      <p:ext uri="{BB962C8B-B14F-4D97-AF65-F5344CB8AC3E}">
        <p14:creationId xmlns:p14="http://schemas.microsoft.com/office/powerpoint/2010/main" val="428491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sz="2700" b="1" u="sng" dirty="0"/>
              <a:t>Procedimento:</a:t>
            </a:r>
            <a:r>
              <a:rPr lang="pt-BR" sz="2700" dirty="0"/>
              <a:t> </a:t>
            </a:r>
          </a:p>
          <a:p>
            <a:pPr marL="0" indent="0">
              <a:buNone/>
            </a:pPr>
            <a:r>
              <a:rPr lang="pt-BR" sz="2700" dirty="0"/>
              <a:t>(</a:t>
            </a:r>
            <a:r>
              <a:rPr lang="pt-BR" sz="2700" dirty="0" err="1"/>
              <a:t>iii</a:t>
            </a:r>
            <a:r>
              <a:rPr lang="pt-BR" sz="2700" dirty="0"/>
              <a:t>) Concluso, o juiz autorizará ou não a inscrição da hipoteca no Registro de Imóveis.</a:t>
            </a:r>
          </a:p>
          <a:p>
            <a:pPr marL="0" indent="0">
              <a:buNone/>
            </a:pPr>
            <a:r>
              <a:rPr lang="pt-BR" sz="2700" dirty="0"/>
              <a:t>(</a:t>
            </a:r>
            <a:r>
              <a:rPr lang="pt-BR" sz="2700" dirty="0" err="1"/>
              <a:t>iv</a:t>
            </a:r>
            <a:r>
              <a:rPr lang="pt-BR" sz="2700" dirty="0"/>
              <a:t>) Poderá o réu, ainda, caucionar, oferecendo uma contracautela suficiente para evitar a hipoteca legal daquele determinado bem </a:t>
            </a:r>
            <a:r>
              <a:rPr lang="pt-BR" sz="2700" dirty="0" err="1"/>
              <a:t>imóve</a:t>
            </a:r>
            <a:r>
              <a:rPr lang="pt-BR" sz="2700" dirty="0"/>
              <a:t>.</a:t>
            </a:r>
          </a:p>
          <a:p>
            <a:pPr marL="0" indent="0">
              <a:buNone/>
            </a:pPr>
            <a:r>
              <a:rPr lang="pt-BR" sz="2700" dirty="0"/>
              <a:t>(v) em caso de absolvição ou extinção da punibilidade, será cancelada a hipoteca legal.</a:t>
            </a:r>
          </a:p>
          <a:p>
            <a:pPr marL="0" indent="0">
              <a:buNone/>
            </a:pPr>
            <a:r>
              <a:rPr lang="pt-BR" sz="2700" dirty="0"/>
              <a:t>(vi) em caso de condenação, os autos serão remetidos ao juízo cível competente para julgar a ação civil </a:t>
            </a:r>
            <a:r>
              <a:rPr lang="pt-BR" sz="2700" dirty="0" err="1"/>
              <a:t>ex</a:t>
            </a:r>
            <a:r>
              <a:rPr lang="pt-BR" sz="2700" dirty="0"/>
              <a:t> delicti para que se proceda a expropriação do bem.</a:t>
            </a:r>
          </a:p>
          <a:p>
            <a:pPr marL="0" indent="0">
              <a:buNone/>
            </a:pPr>
            <a:endParaRPr lang="pt-BR" sz="3100" dirty="0"/>
          </a:p>
        </p:txBody>
      </p:sp>
    </p:spTree>
    <p:extLst>
      <p:ext uri="{BB962C8B-B14F-4D97-AF65-F5344CB8AC3E}">
        <p14:creationId xmlns:p14="http://schemas.microsoft.com/office/powerpoint/2010/main" val="3745511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endParaRPr lang="pt-BR" sz="2600" b="1" dirty="0"/>
          </a:p>
          <a:p>
            <a:pPr marL="0" indent="0">
              <a:buNone/>
            </a:pPr>
            <a:r>
              <a:rPr lang="pt-BR" sz="2600" b="1" dirty="0"/>
              <a:t>3.1. A inconstitucionalidade progressiva do art. 142</a:t>
            </a:r>
          </a:p>
          <a:p>
            <a:pPr lvl="0"/>
            <a:r>
              <a:rPr lang="pt-BR" sz="2600" dirty="0"/>
              <a:t>A inconstitucionalidade progressiva ocorre quando uma norma está em processo de </a:t>
            </a:r>
            <a:r>
              <a:rPr lang="pt-BR" sz="2600" dirty="0" err="1"/>
              <a:t>inconstitucionalização</a:t>
            </a:r>
            <a:r>
              <a:rPr lang="pt-BR" sz="2600" dirty="0"/>
              <a:t>. Isso significa que, em decorrência das circunstâncias fáticas atuais, aquela norma </a:t>
            </a:r>
            <a:r>
              <a:rPr lang="pt-BR" sz="2600" u="sng" dirty="0"/>
              <a:t>ainda</a:t>
            </a:r>
            <a:r>
              <a:rPr lang="pt-BR" sz="2600" dirty="0"/>
              <a:t> é constitucional, mas será inconstitucional no futuro. É uma técnica de modulação dos efeitos do controle de constitucionalidade criado pelo tribunal federal alemão.</a:t>
            </a:r>
          </a:p>
          <a:p>
            <a:pPr marL="0" indent="0">
              <a:buNone/>
            </a:pPr>
            <a:endParaRPr lang="pt-BR" sz="3100" dirty="0"/>
          </a:p>
        </p:txBody>
      </p:sp>
    </p:spTree>
    <p:extLst>
      <p:ext uri="{BB962C8B-B14F-4D97-AF65-F5344CB8AC3E}">
        <p14:creationId xmlns:p14="http://schemas.microsoft.com/office/powerpoint/2010/main" val="485157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endParaRPr lang="pt-BR" sz="2600" b="1" dirty="0"/>
          </a:p>
          <a:p>
            <a:pPr marL="0" indent="0">
              <a:buNone/>
            </a:pPr>
            <a:r>
              <a:rPr lang="pt-BR" sz="2600" b="1" dirty="0"/>
              <a:t>3.1. A inconstitucionalidade progressiva do art. 142</a:t>
            </a:r>
          </a:p>
          <a:p>
            <a:pPr lvl="0"/>
            <a:r>
              <a:rPr lang="pt-BR" sz="2600" dirty="0"/>
              <a:t>Foi aplicado no brasil pelo STF no RE 147.776/SP, em 1998, em que se consignou que o artigo 68 do CPP permaneceria válido enquanto não fossem criadas as defensorias públicas em território Nacional.</a:t>
            </a:r>
          </a:p>
          <a:p>
            <a:pPr marL="0" indent="0">
              <a:buNone/>
            </a:pPr>
            <a:r>
              <a:rPr lang="pt-BR" sz="2600" dirty="0"/>
              <a:t>Art. 68.  Quando o titular do direito à reparação do dano for </a:t>
            </a:r>
            <a:r>
              <a:rPr lang="pt-BR" sz="2600" b="1" dirty="0"/>
              <a:t>pobre</a:t>
            </a:r>
            <a:r>
              <a:rPr lang="pt-BR" sz="2600" dirty="0"/>
              <a:t> (art. 32, §§ </a:t>
            </a:r>
            <a:r>
              <a:rPr lang="pt-BR" sz="2600" dirty="0" err="1"/>
              <a:t>1o</a:t>
            </a:r>
            <a:r>
              <a:rPr lang="pt-BR" sz="2600" dirty="0"/>
              <a:t> e </a:t>
            </a:r>
            <a:r>
              <a:rPr lang="pt-BR" sz="2600" dirty="0" err="1"/>
              <a:t>2o</a:t>
            </a:r>
            <a:r>
              <a:rPr lang="pt-BR" sz="2600" dirty="0"/>
              <a:t>), a execução da sentença condenatória (art. 63) ou a ação civil (art. 64) </a:t>
            </a:r>
            <a:r>
              <a:rPr lang="pt-BR" sz="2600" b="1" dirty="0"/>
              <a:t>será promovida</a:t>
            </a:r>
            <a:r>
              <a:rPr lang="pt-BR" sz="2600" dirty="0"/>
              <a:t>, a seu requerimento, </a:t>
            </a:r>
            <a:r>
              <a:rPr lang="pt-BR" sz="2600" b="1" dirty="0"/>
              <a:t>pelo Ministério Público.</a:t>
            </a:r>
            <a:endParaRPr lang="pt-BR" sz="2600" dirty="0"/>
          </a:p>
          <a:p>
            <a:pPr lvl="0"/>
            <a:endParaRPr lang="pt-BR" dirty="0"/>
          </a:p>
          <a:p>
            <a:pPr marL="0" indent="0">
              <a:buNone/>
            </a:pPr>
            <a:endParaRPr lang="pt-BR" sz="3100" dirty="0"/>
          </a:p>
        </p:txBody>
      </p:sp>
    </p:spTree>
    <p:extLst>
      <p:ext uri="{BB962C8B-B14F-4D97-AF65-F5344CB8AC3E}">
        <p14:creationId xmlns:p14="http://schemas.microsoft.com/office/powerpoint/2010/main" val="1934701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3. HIPOTECA LEGAL (DE BENS IMÓVEIS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endParaRPr lang="pt-BR" sz="2600" b="1" dirty="0"/>
          </a:p>
          <a:p>
            <a:pPr marL="0" indent="0">
              <a:buNone/>
            </a:pPr>
            <a:r>
              <a:rPr lang="pt-BR" sz="2600" b="1" dirty="0"/>
              <a:t>3.1. A inconstitucionalidade progressiva do art. 142</a:t>
            </a:r>
          </a:p>
          <a:p>
            <a:pPr marL="0" indent="0">
              <a:buNone/>
            </a:pPr>
            <a:r>
              <a:rPr lang="pt-BR" sz="2600" dirty="0"/>
              <a:t>Art. 142.  Caberá ao </a:t>
            </a:r>
            <a:r>
              <a:rPr lang="pt-BR" sz="2600" b="1" dirty="0"/>
              <a:t>Ministério Público</a:t>
            </a:r>
            <a:r>
              <a:rPr lang="pt-BR" sz="2600" dirty="0"/>
              <a:t> </a:t>
            </a:r>
            <a:r>
              <a:rPr lang="pt-BR" sz="2600" b="1" dirty="0"/>
              <a:t>promover</a:t>
            </a:r>
            <a:r>
              <a:rPr lang="pt-BR" sz="2600" dirty="0"/>
              <a:t> as medidas estabelecidas nos </a:t>
            </a:r>
            <a:r>
              <a:rPr lang="pt-BR" sz="2600" dirty="0" err="1"/>
              <a:t>arts</a:t>
            </a:r>
            <a:r>
              <a:rPr lang="pt-BR" sz="2600" dirty="0"/>
              <a:t>. 134 e 137, se houver interesse da Fazenda Pública, ou se o ofendido for </a:t>
            </a:r>
            <a:r>
              <a:rPr lang="pt-BR" sz="2600" b="1" dirty="0"/>
              <a:t>pobre</a:t>
            </a:r>
            <a:r>
              <a:rPr lang="pt-BR" sz="2600" dirty="0"/>
              <a:t> e o requerer.</a:t>
            </a:r>
          </a:p>
          <a:p>
            <a:r>
              <a:rPr lang="pt-BR" sz="2600" dirty="0"/>
              <a:t>Como se vê, o art. 142 do CPP padece da mesma inconstitucionalidade progressiva que o art. 68 do CPP. Numa prova de defensoria deve se defender a inconstitucionalidade progressiva do art. 142 do CPP, na mesma linha do que foi decido pelo STF quanto ao art. 68.</a:t>
            </a:r>
          </a:p>
          <a:p>
            <a:pPr lvl="0"/>
            <a:endParaRPr lang="pt-BR" dirty="0"/>
          </a:p>
          <a:p>
            <a:pPr marL="0" indent="0">
              <a:buNone/>
            </a:pPr>
            <a:endParaRPr lang="pt-BR" sz="3100" dirty="0"/>
          </a:p>
        </p:txBody>
      </p:sp>
    </p:spTree>
    <p:extLst>
      <p:ext uri="{BB962C8B-B14F-4D97-AF65-F5344CB8AC3E}">
        <p14:creationId xmlns:p14="http://schemas.microsoft.com/office/powerpoint/2010/main" val="108214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4. ARRESTO DE BENS MÓVEIS (LÍCITOS)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pPr lvl="0"/>
            <a:r>
              <a:rPr lang="pt-BR" sz="2700" dirty="0"/>
              <a:t>Ao contrário dos bens móveis, aqui os bens não foram adquiridos com os proventos da infração, sendo certo que possuem origem diversas do suposto crime.</a:t>
            </a:r>
          </a:p>
          <a:p>
            <a:pPr lvl="0"/>
            <a:r>
              <a:rPr lang="pt-BR" sz="2700" dirty="0"/>
              <a:t>O arresto de bens móveis será subsidiário à hipoteca legal. Quando o acusado não possuir bens imóveis ou os possuir em valor insuficiente para dar conta do ressarcimento patrimonial da vítima, poderão ser arrestados os bens móveis, nos termos em que é facultada a hipoteca legal.</a:t>
            </a:r>
          </a:p>
          <a:p>
            <a:pPr lvl="0"/>
            <a:r>
              <a:rPr lang="pt-BR" sz="2700" dirty="0"/>
              <a:t>O procedimento, requisitos, cabimento e momento processual do arresto de bens móveis será o mesmo da hipoteca legal.</a:t>
            </a:r>
          </a:p>
          <a:p>
            <a:pPr lvl="0"/>
            <a:endParaRPr lang="pt-BR" dirty="0"/>
          </a:p>
          <a:p>
            <a:pPr marL="0" indent="0">
              <a:buNone/>
            </a:pPr>
            <a:endParaRPr lang="pt-BR" sz="3100" dirty="0"/>
          </a:p>
        </p:txBody>
      </p:sp>
    </p:spTree>
    <p:extLst>
      <p:ext uri="{BB962C8B-B14F-4D97-AF65-F5344CB8AC3E}">
        <p14:creationId xmlns:p14="http://schemas.microsoft.com/office/powerpoint/2010/main" val="1684552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pt-BR" b="1" dirty="0"/>
            </a:br>
            <a:r>
              <a:rPr lang="pt-BR" b="1" dirty="0"/>
              <a:t>(LOPES, 2016, p. 589)</a:t>
            </a:r>
            <a:br>
              <a:rPr lang="pt-BR" dirty="0"/>
            </a:br>
            <a:r>
              <a:rPr lang="pt-BR" b="1" dirty="0"/>
              <a:t> </a:t>
            </a:r>
            <a:br>
              <a:rPr lang="pt-BR" dirty="0"/>
            </a:br>
            <a:endParaRPr lang="pt-BR" dirty="0"/>
          </a:p>
        </p:txBody>
      </p:sp>
      <p:sp>
        <p:nvSpPr>
          <p:cNvPr id="3" name="Espaço Reservado para Conteúdo 2"/>
          <p:cNvSpPr>
            <a:spLocks noGrp="1"/>
          </p:cNvSpPr>
          <p:nvPr>
            <p:ph idx="1"/>
          </p:nvPr>
        </p:nvSpPr>
        <p:spPr/>
        <p:txBody>
          <a:bodyPr/>
          <a:lstStyle/>
          <a:p>
            <a:endParaRPr lang="pt-BR"/>
          </a:p>
        </p:txBody>
      </p:sp>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210344" y="1052736"/>
            <a:ext cx="8933656" cy="5412760"/>
          </a:xfrm>
          <a:prstGeom prst="rect">
            <a:avLst/>
          </a:prstGeom>
          <a:noFill/>
          <a:ln>
            <a:noFill/>
          </a:ln>
        </p:spPr>
      </p:pic>
    </p:spTree>
    <p:extLst>
      <p:ext uri="{BB962C8B-B14F-4D97-AF65-F5344CB8AC3E}">
        <p14:creationId xmlns:p14="http://schemas.microsoft.com/office/powerpoint/2010/main" val="1090198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r>
              <a:rPr lang="pt-BR" sz="2600" dirty="0"/>
              <a:t>Exigem a demonstração do fumus </a:t>
            </a:r>
            <a:r>
              <a:rPr lang="pt-BR" sz="2600" dirty="0" err="1"/>
              <a:t>cmoissi</a:t>
            </a:r>
            <a:r>
              <a:rPr lang="pt-BR" sz="2600" dirty="0"/>
              <a:t> delicti e do periculum </a:t>
            </a:r>
            <a:r>
              <a:rPr lang="pt-BR" sz="2600" dirty="0" err="1"/>
              <a:t>libertatis</a:t>
            </a:r>
            <a:endParaRPr lang="pt-BR" sz="2600" dirty="0"/>
          </a:p>
          <a:p>
            <a:r>
              <a:rPr lang="pt-BR" sz="2600" dirty="0"/>
              <a:t>Seguem a sistemática das medidas cautelares pessoais: </a:t>
            </a:r>
            <a:r>
              <a:rPr lang="pt-BR" sz="2600" dirty="0" err="1"/>
              <a:t>provisionalidade</a:t>
            </a:r>
            <a:r>
              <a:rPr lang="pt-BR" sz="2600" dirty="0"/>
              <a:t>, </a:t>
            </a:r>
            <a:r>
              <a:rPr lang="pt-BR" sz="2600" dirty="0" err="1"/>
              <a:t>provisioriedade</a:t>
            </a:r>
            <a:r>
              <a:rPr lang="pt-BR" sz="2600" dirty="0"/>
              <a:t>, excepcionalidade e proporcionalidade.</a:t>
            </a:r>
          </a:p>
          <a:p>
            <a:r>
              <a:rPr lang="pt-BR" sz="2600" dirty="0" err="1"/>
              <a:t>Aury</a:t>
            </a:r>
            <a:r>
              <a:rPr lang="pt-BR" sz="2600" dirty="0"/>
              <a:t> defende ser possível falar, nesse caso específico, em fumus boni iuris e periculum in mora. Isso porque essas cautelares têm incidência nitidamente patrimonial, pois pretendem garantir eventual satisfação na esfera cível em sede de ação de indenização, por exemplo. Isso não afasta a crítica da irrefletida importação de conceitos do processo civil para o processo penal</a:t>
            </a:r>
          </a:p>
        </p:txBody>
      </p:sp>
    </p:spTree>
    <p:extLst>
      <p:ext uri="{BB962C8B-B14F-4D97-AF65-F5344CB8AC3E}">
        <p14:creationId xmlns:p14="http://schemas.microsoft.com/office/powerpoint/2010/main" val="684851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u="sng" dirty="0"/>
              <a:t>A depender da medida, existe duplo interesse: </a:t>
            </a:r>
            <a:endParaRPr lang="pt-BR" dirty="0"/>
          </a:p>
          <a:p>
            <a:pPr marL="0" lvl="0" indent="0">
              <a:buNone/>
            </a:pPr>
            <a:r>
              <a:rPr lang="pt-BR" dirty="0"/>
              <a:t>processual­-probatório</a:t>
            </a:r>
          </a:p>
          <a:p>
            <a:pPr marL="0" lvl="0" indent="0">
              <a:buNone/>
            </a:pPr>
            <a:r>
              <a:rPr lang="pt-BR" dirty="0"/>
              <a:t>patrimonial da vítima.</a:t>
            </a:r>
          </a:p>
          <a:p>
            <a:pPr marL="0" indent="0">
              <a:buNone/>
            </a:pPr>
            <a:r>
              <a:rPr lang="pt-BR" u="sng" dirty="0"/>
              <a:t>As espécies de medidas cautelares patrimoniais são</a:t>
            </a:r>
            <a:r>
              <a:rPr lang="pt-BR" dirty="0"/>
              <a:t>:</a:t>
            </a:r>
          </a:p>
          <a:p>
            <a:pPr marL="0" indent="0">
              <a:buNone/>
            </a:pPr>
            <a:r>
              <a:rPr lang="pt-BR" dirty="0"/>
              <a:t>a) sequestro de bens móveis;</a:t>
            </a:r>
          </a:p>
          <a:p>
            <a:pPr marL="0" indent="0">
              <a:buNone/>
            </a:pPr>
            <a:r>
              <a:rPr lang="pt-BR" dirty="0"/>
              <a:t>c) hipoteca legal de bens imóveis;</a:t>
            </a:r>
          </a:p>
          <a:p>
            <a:pPr marL="0" indent="0">
              <a:buNone/>
            </a:pPr>
            <a:r>
              <a:rPr lang="pt-BR" dirty="0"/>
              <a:t>d) arresto prévio de bens imóveis;</a:t>
            </a:r>
          </a:p>
          <a:p>
            <a:pPr marL="0" indent="0">
              <a:buNone/>
            </a:pPr>
            <a:r>
              <a:rPr lang="pt-BR" dirty="0"/>
              <a:t>e) arresto de bens móveis.</a:t>
            </a:r>
          </a:p>
        </p:txBody>
      </p:sp>
    </p:spTree>
    <p:extLst>
      <p:ext uri="{BB962C8B-B14F-4D97-AF65-F5344CB8AC3E}">
        <p14:creationId xmlns:p14="http://schemas.microsoft.com/office/powerpoint/2010/main" val="399856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3100" b="1" dirty="0" err="1"/>
              <a:t>OBS</a:t>
            </a:r>
            <a:r>
              <a:rPr lang="pt-BR" sz="3100" b="1" dirty="0"/>
              <a:t>: </a:t>
            </a:r>
            <a:r>
              <a:rPr lang="pt-BR" sz="3100" dirty="0"/>
              <a:t>a </a:t>
            </a:r>
            <a:r>
              <a:rPr lang="pt-BR" sz="3100" b="1" dirty="0"/>
              <a:t>busca e apreensão </a:t>
            </a:r>
            <a:r>
              <a:rPr lang="pt-BR" sz="3100" dirty="0"/>
              <a:t>e a restituição de coisas apreendidas poderiam perfeitamente ser inseridas nesse rol, pois também servem ao processo (constituição da prova através da busca e apreensão), bem como ao interesse da vítima (a restituição do objeto direto do delito, devidamente apreendido) (LOPES, 2016, p. 578). No entanto, o CPP colocou a busca e apreensão do Título das provas, e a maioria da doutrina define a busca e apreensão como meio de obtenção de provas. </a:t>
            </a:r>
          </a:p>
        </p:txBody>
      </p:sp>
    </p:spTree>
    <p:extLst>
      <p:ext uri="{BB962C8B-B14F-4D97-AF65-F5344CB8AC3E}">
        <p14:creationId xmlns:p14="http://schemas.microsoft.com/office/powerpoint/2010/main" val="286055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b="1" dirty="0"/>
              <a:t>1.1. Distinção introdutória</a:t>
            </a:r>
            <a:endParaRPr lang="pt-BR" dirty="0"/>
          </a:p>
          <a:p>
            <a:r>
              <a:rPr lang="pt-BR" b="1" u="sng" dirty="0"/>
              <a:t>Produto do crime:</a:t>
            </a:r>
            <a:r>
              <a:rPr lang="pt-BR" dirty="0"/>
              <a:t> é o objeto conseguido diretamente com a atividade criminosa. Para constringir o produto do crime, vale-se da busca e apreensão, que é um meio de prova e pode ser feito de ofício pela polícia.</a:t>
            </a:r>
          </a:p>
          <a:p>
            <a:r>
              <a:rPr lang="pt-BR" b="1" u="sng" dirty="0"/>
              <a:t>Exemplo:</a:t>
            </a:r>
            <a:r>
              <a:rPr lang="pt-BR" dirty="0"/>
              <a:t> quando um carro é furtado ou roubado, o carro deverá ser buscado e apreendido, pois constitui objeto direto do crime.</a:t>
            </a:r>
          </a:p>
          <a:p>
            <a:pPr marL="0" indent="0">
              <a:buNone/>
            </a:pPr>
            <a:endParaRPr lang="pt-BR" sz="3100" dirty="0"/>
          </a:p>
        </p:txBody>
      </p:sp>
    </p:spTree>
    <p:extLst>
      <p:ext uri="{BB962C8B-B14F-4D97-AF65-F5344CB8AC3E}">
        <p14:creationId xmlns:p14="http://schemas.microsoft.com/office/powerpoint/2010/main" val="4195072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1. INTRODUÇÃO</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b="1" dirty="0"/>
              <a:t>1.1. Distinção introdutória</a:t>
            </a:r>
            <a:endParaRPr lang="pt-BR" dirty="0"/>
          </a:p>
          <a:p>
            <a:r>
              <a:rPr lang="pt-BR" b="1" u="sng" dirty="0"/>
              <a:t>Proveito (provento) do crime</a:t>
            </a:r>
            <a:r>
              <a:rPr lang="pt-BR" dirty="0"/>
              <a:t>: é a especialização do produto, ou seja, o bem conseguido com a utilização do produto criminoso. Para sua constrição, vale-se de sequestro (medida assecuratória), que será determinado apenas pelo juiz.</a:t>
            </a:r>
          </a:p>
          <a:p>
            <a:r>
              <a:rPr lang="pt-BR" b="1" u="sng" dirty="0"/>
              <a:t>Exemplo:</a:t>
            </a:r>
            <a:r>
              <a:rPr lang="pt-BR" dirty="0"/>
              <a:t> o carro comprado com o dinheiro obtido pelo tráfico de substâncias entorpecentes deverá ser sequestrado, e não apreendido.</a:t>
            </a:r>
          </a:p>
          <a:p>
            <a:pPr marL="0" indent="0">
              <a:buNone/>
            </a:pPr>
            <a:endParaRPr lang="pt-BR" sz="3100" dirty="0"/>
          </a:p>
        </p:txBody>
      </p:sp>
    </p:spTree>
    <p:extLst>
      <p:ext uri="{BB962C8B-B14F-4D97-AF65-F5344CB8AC3E}">
        <p14:creationId xmlns:p14="http://schemas.microsoft.com/office/powerpoint/2010/main" val="78399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endParaRPr lang="pt-BR" b="1" u="sng" dirty="0"/>
          </a:p>
          <a:p>
            <a:r>
              <a:rPr lang="pt-BR" b="1" u="sng" dirty="0"/>
              <a:t>Conceito:</a:t>
            </a:r>
            <a:r>
              <a:rPr lang="pt-BR" dirty="0"/>
              <a:t> possibilidade de constrição de bens móveis e imóveis que sejam proventos da infração.</a:t>
            </a:r>
          </a:p>
          <a:p>
            <a:r>
              <a:rPr lang="pt-BR" b="1" u="sng" dirty="0"/>
              <a:t>Cabimento:</a:t>
            </a:r>
            <a:r>
              <a:rPr lang="pt-BR" dirty="0"/>
              <a:t> contra bens móveis adquiridos pelo indiciado com os proventos da infração, ainda que já tenham sido transferidos a terceiros. (art. 125). Não poderá recair sobre bens </a:t>
            </a:r>
            <a:r>
              <a:rPr lang="pt-BR" u="sng" dirty="0"/>
              <a:t>lícitos</a:t>
            </a:r>
            <a:r>
              <a:rPr lang="pt-BR" dirty="0"/>
              <a:t> adquiridos anteriores à prática do crime.</a:t>
            </a:r>
          </a:p>
          <a:p>
            <a:pPr marL="0" indent="0">
              <a:buNone/>
            </a:pPr>
            <a:endParaRPr lang="pt-BR" sz="3100" dirty="0"/>
          </a:p>
        </p:txBody>
      </p:sp>
    </p:spTree>
    <p:extLst>
      <p:ext uri="{BB962C8B-B14F-4D97-AF65-F5344CB8AC3E}">
        <p14:creationId xmlns:p14="http://schemas.microsoft.com/office/powerpoint/2010/main" val="217985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200" b="1" dirty="0"/>
              <a:t>2. SEQUESTRO DE BENS MÓVEIS E IMÓVEIS (ILÍCITOS)</a:t>
            </a:r>
            <a:endParaRPr lang="pt-BR" sz="3200" dirty="0"/>
          </a:p>
        </p:txBody>
      </p:sp>
      <p:sp>
        <p:nvSpPr>
          <p:cNvPr id="5" name="Espaço Reservado para Conteúdo 4"/>
          <p:cNvSpPr>
            <a:spLocks noGrp="1"/>
          </p:cNvSpPr>
          <p:nvPr>
            <p:ph idx="1"/>
          </p:nvPr>
        </p:nvSpPr>
        <p:spPr>
          <a:xfrm>
            <a:off x="441264" y="1052736"/>
            <a:ext cx="8229600" cy="5102115"/>
          </a:xfrm>
        </p:spPr>
        <p:txBody>
          <a:bodyPr>
            <a:noAutofit/>
          </a:bodyPr>
          <a:lstStyle/>
          <a:p>
            <a:endParaRPr lang="pt-BR" b="1" u="sng" dirty="0"/>
          </a:p>
          <a:p>
            <a:r>
              <a:rPr lang="pt-BR" b="1" u="sng" dirty="0"/>
              <a:t>Exemplo:</a:t>
            </a:r>
            <a:r>
              <a:rPr lang="pt-BR" dirty="0"/>
              <a:t> cidadão prática estelionato e com o dinheiro adquire um carro (móvel). Esse carro poderá sofrer um sequestro.</a:t>
            </a:r>
          </a:p>
          <a:p>
            <a:r>
              <a:rPr lang="pt-BR" b="1" u="sng" dirty="0"/>
              <a:t>Exemplo:</a:t>
            </a:r>
            <a:r>
              <a:rPr lang="pt-BR" dirty="0"/>
              <a:t> cidadão prática estelionato e com o dinheiro adquire uma casa (imóvel). Essa casa poderá sofrer um sequestro.</a:t>
            </a:r>
          </a:p>
          <a:p>
            <a:pPr marL="0" indent="0">
              <a:buNone/>
            </a:pPr>
            <a:endParaRPr lang="pt-BR" sz="3100" dirty="0"/>
          </a:p>
        </p:txBody>
      </p:sp>
    </p:spTree>
    <p:extLst>
      <p:ext uri="{BB962C8B-B14F-4D97-AF65-F5344CB8AC3E}">
        <p14:creationId xmlns:p14="http://schemas.microsoft.com/office/powerpoint/2010/main" val="294388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997</TotalTime>
  <Words>1989</Words>
  <Application>Microsoft Office PowerPoint</Application>
  <PresentationFormat>Apresentação na tela (4:3)</PresentationFormat>
  <Paragraphs>100</Paragraphs>
  <Slides>25</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25</vt:i4>
      </vt:variant>
    </vt:vector>
  </HeadingPairs>
  <TitlesOfParts>
    <vt:vector size="28" baseType="lpstr">
      <vt:lpstr>Arial</vt:lpstr>
      <vt:lpstr>Calibri</vt:lpstr>
      <vt:lpstr>Tema do Office</vt:lpstr>
      <vt:lpstr>PROCESSO PENAL, 2016</vt:lpstr>
      <vt:lpstr>1. INTRODUÇÃO</vt:lpstr>
      <vt:lpstr>1. INTRODUÇÃO</vt:lpstr>
      <vt:lpstr>1. INTRODUÇÃO</vt:lpstr>
      <vt:lpstr>1. INTRODUÇÃO</vt:lpstr>
      <vt:lpstr>1. INTRODUÇÃO</vt:lpstr>
      <vt:lpstr>1. INTRODUÇÃO</vt:lpstr>
      <vt:lpstr>2. SEQUESTRO DE BENS MÓVEIS E IMÓVEIS (ILÍCITOS)</vt:lpstr>
      <vt:lpstr>2. SEQUESTRO DE BENS MÓVEIS E IMÓVEIS (ILÍCITOS)</vt:lpstr>
      <vt:lpstr>2. SEQUESTRO DE BENS MÓVEIS E IMÓVEIS (ILÍCITOS)</vt:lpstr>
      <vt:lpstr>2. SEQUESTRO DE BENS MÓVEIS E IMÓVEIS (ILÍCITOS)</vt:lpstr>
      <vt:lpstr>2. SEQUESTRO DE BENS MÓVEIS E IMÓVEIS (ILÍCITOS)</vt:lpstr>
      <vt:lpstr>2. SEQUESTRO DE BENS MÓVEIS E IMÓVEIS (ILÍCITOS)</vt:lpstr>
      <vt:lpstr>2. SEQUESTRO DE BENS MÓVEIS E IMÓVEIS (ILÍCITOS)</vt:lpstr>
      <vt:lpstr>Apresentação do PowerPoint</vt:lpstr>
      <vt:lpstr>3. HIPOTECA LEGAL (DE BENS IMÓVEIS LÍCITOS)</vt:lpstr>
      <vt:lpstr>3. HIPOTECA LEGAL (DE BENS IMÓVEIS LÍCITOS)</vt:lpstr>
      <vt:lpstr>3. HIPOTECA LEGAL (DE BENS IMÓVEIS LÍCITOS)</vt:lpstr>
      <vt:lpstr>3. HIPOTECA LEGAL (DE BENS IMÓVEIS LÍCITOS)</vt:lpstr>
      <vt:lpstr>3. HIPOTECA LEGAL (DE BENS IMÓVEIS LÍCITOS)</vt:lpstr>
      <vt:lpstr>3. HIPOTECA LEGAL (DE BENS IMÓVEIS LÍCITOS)</vt:lpstr>
      <vt:lpstr>3. HIPOTECA LEGAL (DE BENS IMÓVEIS LÍCITOS)</vt:lpstr>
      <vt:lpstr>3. HIPOTECA LEGAL (DE BENS IMÓVEIS LÍCITOS)</vt:lpstr>
      <vt:lpstr>4. ARRESTO DE BENS MÓVEIS (LÍCITOS)</vt:lpstr>
      <vt:lpstr> (LOPES, 2016, p. 589)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196</cp:revision>
  <dcterms:created xsi:type="dcterms:W3CDTF">2015-07-15T12:48:35Z</dcterms:created>
  <dcterms:modified xsi:type="dcterms:W3CDTF">2016-11-09T19:30:41Z</dcterms:modified>
</cp:coreProperties>
</file>