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0" r:id="rId1"/>
  </p:sldMasterIdLst>
  <p:sldIdLst>
    <p:sldId id="256" r:id="rId2"/>
    <p:sldId id="258" r:id="rId3"/>
    <p:sldId id="259" r:id="rId4"/>
    <p:sldId id="264" r:id="rId5"/>
    <p:sldId id="270" r:id="rId6"/>
    <p:sldId id="266" r:id="rId7"/>
    <p:sldId id="268" r:id="rId8"/>
    <p:sldId id="274" r:id="rId9"/>
    <p:sldId id="278" r:id="rId10"/>
    <p:sldId id="277" r:id="rId11"/>
    <p:sldId id="276" r:id="rId12"/>
    <p:sldId id="275" r:id="rId13"/>
    <p:sldId id="265" r:id="rId14"/>
    <p:sldId id="285" r:id="rId15"/>
    <p:sldId id="271" r:id="rId16"/>
    <p:sldId id="279" r:id="rId17"/>
    <p:sldId id="272" r:id="rId18"/>
    <p:sldId id="267" r:id="rId19"/>
    <p:sldId id="269" r:id="rId20"/>
    <p:sldId id="261" r:id="rId21"/>
    <p:sldId id="263" r:id="rId22"/>
    <p:sldId id="280" r:id="rId23"/>
    <p:sldId id="281" r:id="rId24"/>
    <p:sldId id="260" r:id="rId25"/>
    <p:sldId id="284" r:id="rId26"/>
    <p:sldId id="283"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23DFC2-372F-4D75-9E1F-C411D84E393D}"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328169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23DFC2-372F-4D75-9E1F-C411D84E393D}" type="datetimeFigureOut">
              <a:rPr lang="en-US" smtClean="0"/>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374027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23DFC2-372F-4D75-9E1F-C411D84E393D}" type="datetimeFigureOut">
              <a:rPr lang="en-US" smtClean="0"/>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2428743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23DFC2-372F-4D75-9E1F-C411D84E393D}"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3243552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23DFC2-372F-4D75-9E1F-C411D84E393D}"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55632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3123DFC2-372F-4D75-9E1F-C411D84E393D}" type="datetimeFigureOut">
              <a:rPr lang="en-US" smtClean="0"/>
              <a:t>2/24/2022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2744535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3123DFC2-372F-4D75-9E1F-C411D84E393D}" type="datetimeFigureOut">
              <a:rPr lang="en-US" smtClean="0"/>
              <a:t>2/24/2022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189667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3123DFC2-372F-4D75-9E1F-C411D84E393D}" type="datetimeFigureOut">
              <a:rPr lang="en-US" smtClean="0"/>
              <a:t>2/24/2022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1574247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123DFC2-372F-4D75-9E1F-C411D84E393D}"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2133271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123DFC2-372F-4D75-9E1F-C411D84E393D}" type="datetimeFigureOut">
              <a:rPr lang="en-US" smtClean="0"/>
              <a:t>2/24/2022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3460998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123DFC2-372F-4D75-9E1F-C411D84E393D}" type="datetimeFigureOut">
              <a:rPr lang="en-US" smtClean="0"/>
              <a:t>2/24/2022</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D076A6C5-84B7-4EDB-896F-3E6C579DCBA0}" type="slidenum">
              <a:rPr lang="en-US" smtClean="0"/>
              <a:t>‹#›</a:t>
            </a:fld>
            <a:endParaRPr lang="en-US"/>
          </a:p>
        </p:txBody>
      </p:sp>
    </p:spTree>
    <p:extLst>
      <p:ext uri="{BB962C8B-B14F-4D97-AF65-F5344CB8AC3E}">
        <p14:creationId xmlns:p14="http://schemas.microsoft.com/office/powerpoint/2010/main" val="1191180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3123DFC2-372F-4D75-9E1F-C411D84E393D}" type="datetimeFigureOut">
              <a:rPr lang="en-US" smtClean="0"/>
              <a:t>2/24/2022</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D076A6C5-84B7-4EDB-896F-3E6C579DCBA0}" type="slidenum">
              <a:rPr lang="en-US" smtClean="0"/>
              <a:t>‹#›</a:t>
            </a:fld>
            <a:endParaRPr lang="en-US"/>
          </a:p>
        </p:txBody>
      </p:sp>
    </p:spTree>
    <p:extLst>
      <p:ext uri="{BB962C8B-B14F-4D97-AF65-F5344CB8AC3E}">
        <p14:creationId xmlns:p14="http://schemas.microsoft.com/office/powerpoint/2010/main" val="375713391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8C23A-2015-4065-B551-AC2083FFCB05}"/>
              </a:ext>
            </a:extLst>
          </p:cNvPr>
          <p:cNvSpPr>
            <a:spLocks noGrp="1"/>
          </p:cNvSpPr>
          <p:nvPr>
            <p:ph type="ctrTitle"/>
          </p:nvPr>
        </p:nvSpPr>
        <p:spPr/>
        <p:txBody>
          <a:bodyPr>
            <a:normAutofit/>
          </a:bodyPr>
          <a:lstStyle/>
          <a:p>
            <a:r>
              <a:rPr lang="pt-BR" sz="4800" dirty="0"/>
              <a:t>DIREITO TRIBUTÁRIO: CONCURSO DEFENSORIA PÚBLICA DO ESTADO – PARTE II</a:t>
            </a:r>
            <a:endParaRPr lang="en-US" sz="4800" dirty="0"/>
          </a:p>
        </p:txBody>
      </p:sp>
      <p:sp>
        <p:nvSpPr>
          <p:cNvPr id="3" name="Subtitle 2">
            <a:extLst>
              <a:ext uri="{FF2B5EF4-FFF2-40B4-BE49-F238E27FC236}">
                <a16:creationId xmlns:a16="http://schemas.microsoft.com/office/drawing/2014/main" id="{CAFE105A-464F-4048-8B41-615165F63168}"/>
              </a:ext>
            </a:extLst>
          </p:cNvPr>
          <p:cNvSpPr>
            <a:spLocks noGrp="1"/>
          </p:cNvSpPr>
          <p:nvPr>
            <p:ph type="subTitle" idx="1"/>
          </p:nvPr>
        </p:nvSpPr>
        <p:spPr>
          <a:xfrm>
            <a:off x="1100014" y="4670246"/>
            <a:ext cx="7543471" cy="1181914"/>
          </a:xfrm>
        </p:spPr>
        <p:txBody>
          <a:bodyPr>
            <a:normAutofit fontScale="92500" lnSpcReduction="10000"/>
          </a:bodyPr>
          <a:lstStyle/>
          <a:p>
            <a:pPr>
              <a:lnSpc>
                <a:spcPct val="100000"/>
              </a:lnSpc>
              <a:spcBef>
                <a:spcPts val="0"/>
              </a:spcBef>
            </a:pPr>
            <a:r>
              <a:rPr lang="pt-BR" sz="2000" dirty="0"/>
              <a:t>Profa. Dra. Vanessa Vilela Berbel</a:t>
            </a:r>
          </a:p>
          <a:p>
            <a:pPr>
              <a:lnSpc>
                <a:spcPct val="100000"/>
              </a:lnSpc>
              <a:spcBef>
                <a:spcPts val="0"/>
              </a:spcBef>
            </a:pPr>
            <a:r>
              <a:rPr lang="pt-BR" sz="2000" dirty="0"/>
              <a:t>Doutora (PUC/SP) e Mestre (USP) em Teoria e Filosofia do Direitos</a:t>
            </a:r>
          </a:p>
          <a:p>
            <a:pPr>
              <a:lnSpc>
                <a:spcPct val="100000"/>
              </a:lnSpc>
              <a:spcBef>
                <a:spcPts val="0"/>
              </a:spcBef>
            </a:pPr>
            <a:r>
              <a:rPr lang="pt-BR" sz="2000" dirty="0"/>
              <a:t>Especialista em Direito Tributário</a:t>
            </a:r>
          </a:p>
          <a:p>
            <a:pPr>
              <a:lnSpc>
                <a:spcPct val="100000"/>
              </a:lnSpc>
              <a:spcBef>
                <a:spcPts val="0"/>
              </a:spcBef>
            </a:pPr>
            <a:r>
              <a:rPr lang="pt-BR" sz="2000" dirty="0"/>
              <a:t>Professora Do Instituto Federal do Paraná</a:t>
            </a:r>
            <a:endParaRPr lang="en-US" sz="2000" dirty="0"/>
          </a:p>
        </p:txBody>
      </p:sp>
    </p:spTree>
    <p:extLst>
      <p:ext uri="{BB962C8B-B14F-4D97-AF65-F5344CB8AC3E}">
        <p14:creationId xmlns:p14="http://schemas.microsoft.com/office/powerpoint/2010/main" val="1506239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F6FEF-24F3-4256-B26F-22CC1E5B8391}"/>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B2F2D000-5F78-47E6-A1E7-7EC232976E07}"/>
              </a:ext>
            </a:extLst>
          </p:cNvPr>
          <p:cNvSpPr>
            <a:spLocks noGrp="1"/>
          </p:cNvSpPr>
          <p:nvPr>
            <p:ph idx="1"/>
          </p:nvPr>
        </p:nvSpPr>
        <p:spPr>
          <a:xfrm>
            <a:off x="3705727" y="375385"/>
            <a:ext cx="7719460" cy="6044665"/>
          </a:xfrm>
        </p:spPr>
        <p:txBody>
          <a:bodyPr>
            <a:normAutofit/>
          </a:bodyPr>
          <a:lstStyle/>
          <a:p>
            <a:pPr marL="0" indent="0" algn="just">
              <a:buNone/>
            </a:pPr>
            <a:r>
              <a:rPr lang="pt-BR" sz="2400" b="1" i="0" dirty="0">
                <a:solidFill>
                  <a:srgbClr val="000000"/>
                </a:solidFill>
                <a:effectLst/>
              </a:rPr>
              <a:t>Princípio da isonomia</a:t>
            </a:r>
          </a:p>
          <a:p>
            <a:pPr marL="0" indent="0" algn="just">
              <a:buNone/>
            </a:pPr>
            <a:r>
              <a:rPr lang="pt-BR" sz="2400" b="0" i="0" dirty="0">
                <a:solidFill>
                  <a:srgbClr val="000000"/>
                </a:solidFill>
                <a:effectLst/>
              </a:rPr>
              <a:t>Art. 150. Sem prejuízo de outras garantias asseguradas ao contribuinte, é vedado à União, aos Estados, ao Distrito Federal e aos Municípios:</a:t>
            </a:r>
          </a:p>
          <a:p>
            <a:pPr marL="0" indent="0" algn="just">
              <a:buNone/>
            </a:pPr>
            <a:r>
              <a:rPr lang="pt-BR" sz="2400" b="0" i="0" dirty="0">
                <a:solidFill>
                  <a:srgbClr val="000000"/>
                </a:solidFill>
                <a:effectLst/>
              </a:rPr>
              <a:t>I - instituir </a:t>
            </a:r>
            <a:r>
              <a:rPr lang="pt-BR" sz="2400" b="1" i="0" dirty="0">
                <a:solidFill>
                  <a:srgbClr val="000000"/>
                </a:solidFill>
                <a:effectLst/>
              </a:rPr>
              <a:t>tratamento desigual</a:t>
            </a:r>
            <a:r>
              <a:rPr lang="pt-BR" sz="2400" b="0" i="0" dirty="0">
                <a:solidFill>
                  <a:srgbClr val="000000"/>
                </a:solidFill>
                <a:effectLst/>
              </a:rPr>
              <a:t> entre contribuintes que se encontrem </a:t>
            </a:r>
            <a:r>
              <a:rPr lang="pt-BR" sz="2400" b="1" i="0" dirty="0">
                <a:solidFill>
                  <a:srgbClr val="000000"/>
                </a:solidFill>
                <a:effectLst/>
              </a:rPr>
              <a:t>em situação equivalente</a:t>
            </a:r>
            <a:r>
              <a:rPr lang="pt-BR" sz="2400" b="0" i="0" dirty="0">
                <a:solidFill>
                  <a:srgbClr val="000000"/>
                </a:solidFill>
                <a:effectLst/>
              </a:rPr>
              <a:t>, proibida qualquer distinção em razão de ocupação profissional ou função por eles exercida, independentemente da denominação jurídica dos rendimentos, títulos ou direitos – </a:t>
            </a:r>
            <a:r>
              <a:rPr lang="pt-BR" sz="2400" b="0" i="0" dirty="0">
                <a:solidFill>
                  <a:srgbClr val="FF0000"/>
                </a:solidFill>
                <a:effectLst/>
              </a:rPr>
              <a:t>princípio da isonomia</a:t>
            </a:r>
          </a:p>
          <a:p>
            <a:pPr marL="0" indent="0" algn="just">
              <a:buNone/>
            </a:pPr>
            <a:r>
              <a:rPr lang="pt-BR" sz="2400" dirty="0">
                <a:solidFill>
                  <a:srgbClr val="FF0000"/>
                </a:solidFill>
              </a:rPr>
              <a:t>Isonomia horizontal</a:t>
            </a:r>
          </a:p>
          <a:p>
            <a:pPr marL="0" indent="0" algn="just">
              <a:buNone/>
            </a:pPr>
            <a:r>
              <a:rPr lang="pt-BR" sz="2400" dirty="0">
                <a:solidFill>
                  <a:srgbClr val="FF0000"/>
                </a:solidFill>
              </a:rPr>
              <a:t>Isonomia vertical</a:t>
            </a:r>
          </a:p>
          <a:p>
            <a:pPr marL="0" indent="0" algn="just">
              <a:buNone/>
            </a:pPr>
            <a:endParaRPr lang="pt-BR" sz="2400" dirty="0">
              <a:solidFill>
                <a:srgbClr val="FF0000"/>
              </a:solidFill>
            </a:endParaRPr>
          </a:p>
          <a:p>
            <a:pPr marL="0" indent="0" algn="just">
              <a:buNone/>
            </a:pPr>
            <a:endParaRPr lang="en-US" sz="2400" dirty="0">
              <a:solidFill>
                <a:srgbClr val="FF0000"/>
              </a:solidFill>
            </a:endParaRPr>
          </a:p>
        </p:txBody>
      </p:sp>
    </p:spTree>
    <p:extLst>
      <p:ext uri="{BB962C8B-B14F-4D97-AF65-F5344CB8AC3E}">
        <p14:creationId xmlns:p14="http://schemas.microsoft.com/office/powerpoint/2010/main" val="3975323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3E9258E2-A96D-457C-99A1-BF3056831685}"/>
              </a:ext>
            </a:extLst>
          </p:cNvPr>
          <p:cNvSpPr txBox="1"/>
          <p:nvPr/>
        </p:nvSpPr>
        <p:spPr>
          <a:xfrm>
            <a:off x="721895" y="1145406"/>
            <a:ext cx="184731" cy="369332"/>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id="{C626FDEB-130B-4CCE-8B07-CF3804728A56}"/>
              </a:ext>
            </a:extLst>
          </p:cNvPr>
          <p:cNvSpPr txBox="1"/>
          <p:nvPr/>
        </p:nvSpPr>
        <p:spPr>
          <a:xfrm>
            <a:off x="789272" y="904775"/>
            <a:ext cx="9779267" cy="5324535"/>
          </a:xfrm>
          <a:prstGeom prst="rect">
            <a:avLst/>
          </a:prstGeom>
          <a:noFill/>
        </p:spPr>
        <p:txBody>
          <a:bodyPr wrap="square" rtlCol="0">
            <a:spAutoFit/>
          </a:bodyPr>
          <a:lstStyle/>
          <a:p>
            <a:pPr algn="just"/>
            <a:r>
              <a:rPr lang="pt-BR" sz="2000" dirty="0"/>
              <a:t>O </a:t>
            </a:r>
            <a:r>
              <a:rPr lang="pt-BR" sz="2000" b="1" dirty="0">
                <a:solidFill>
                  <a:srgbClr val="FF0000"/>
                </a:solidFill>
              </a:rPr>
              <a:t>princípio da isonomia</a:t>
            </a:r>
            <a:r>
              <a:rPr lang="pt-BR" sz="2000" dirty="0"/>
              <a:t>, refletido no sistema constitucional tributário (art. 5º c/c art. 150, II, CRFB/88) não se resume ao tratamento igualitário em toda e qualquer situação jurídica, mas, também, na </a:t>
            </a:r>
            <a:r>
              <a:rPr lang="pt-BR" sz="2000" b="1" dirty="0">
                <a:solidFill>
                  <a:srgbClr val="FF0000"/>
                </a:solidFill>
              </a:rPr>
              <a:t>implementação de medidas com o escopo de minorar os fatores discriminatórios existentes</a:t>
            </a:r>
            <a:r>
              <a:rPr lang="pt-BR" sz="2000" dirty="0"/>
              <a:t>, impondo, por vezes, tratamento desigual em circunstâncias específicas e que militam em prol da igualdade. </a:t>
            </a:r>
          </a:p>
          <a:p>
            <a:pPr algn="just"/>
            <a:r>
              <a:rPr lang="pt-BR" sz="2000" dirty="0"/>
              <a:t>2. A isonomia sob o ângulo da </a:t>
            </a:r>
            <a:r>
              <a:rPr lang="pt-BR" sz="2000" dirty="0" err="1"/>
              <a:t>desigualação</a:t>
            </a:r>
            <a:r>
              <a:rPr lang="pt-BR" sz="2000" dirty="0"/>
              <a:t> reclama correlação lógica entre o fator de </a:t>
            </a:r>
            <a:r>
              <a:rPr lang="pt-BR" sz="2000" dirty="0" err="1"/>
              <a:t>discrímen</a:t>
            </a:r>
            <a:r>
              <a:rPr lang="pt-BR" sz="2000" dirty="0"/>
              <a:t> e a desequiparação procedida que justifique os interesses protegidos na Constituição (adequada correlação valorativa). </a:t>
            </a:r>
          </a:p>
          <a:p>
            <a:pPr algn="just"/>
            <a:r>
              <a:rPr lang="pt-BR" sz="2000" dirty="0"/>
              <a:t>19. Tese firmada na Repercussão Geral: “Não viola o princípio da isonomia e o livre acesso à jurisdição a restrição de ingresso no parcelamento de dívida relativa à Contribuição para Financiamento da Seguridade Social – COFINS, instituída pela Portaria nº 655/93, dos contribuintes que questionaram o tributo em juízo com depósito judicial dos débitos tributários.”</a:t>
            </a:r>
          </a:p>
          <a:p>
            <a:pPr algn="just"/>
            <a:r>
              <a:rPr lang="pt-BR" sz="2000" dirty="0"/>
              <a:t>Recurso extraordinário PROVIDO.</a:t>
            </a:r>
          </a:p>
          <a:p>
            <a:pPr algn="just"/>
            <a:r>
              <a:rPr lang="pt-BR" sz="2000" dirty="0"/>
              <a:t>(RE 640905, Relator(a): LUIZ FUX, Tribunal Pleno, julgado em 15/12/2016, ACÓRDÃO ELETRÔNICO REPERCUSSÃO GERAL - MÉRITO DJe-018  DIVULG 31-01-2018  PUBLIC 01-02-2018)</a:t>
            </a:r>
          </a:p>
        </p:txBody>
      </p:sp>
    </p:spTree>
    <p:extLst>
      <p:ext uri="{BB962C8B-B14F-4D97-AF65-F5344CB8AC3E}">
        <p14:creationId xmlns:p14="http://schemas.microsoft.com/office/powerpoint/2010/main" val="20225463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E7C50-D369-4334-8868-18E9F772C5DE}"/>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77E4E552-E68D-45CE-B2C2-53D0AF277695}"/>
              </a:ext>
            </a:extLst>
          </p:cNvPr>
          <p:cNvSpPr>
            <a:spLocks noGrp="1"/>
          </p:cNvSpPr>
          <p:nvPr>
            <p:ph idx="1"/>
          </p:nvPr>
        </p:nvSpPr>
        <p:spPr/>
        <p:txBody>
          <a:bodyPr>
            <a:normAutofit/>
          </a:bodyPr>
          <a:lstStyle/>
          <a:p>
            <a:r>
              <a:rPr lang="pt-BR" sz="2400" dirty="0">
                <a:solidFill>
                  <a:schemeClr val="tx1"/>
                </a:solidFill>
              </a:rPr>
              <a:t>Discriminações </a:t>
            </a:r>
          </a:p>
          <a:p>
            <a:r>
              <a:rPr lang="pt-BR" sz="2400" dirty="0"/>
              <a:t>Diferença de alíquotas para servidores inativos: ADI 3105, de 218.02.2005. Emenda Constitucional 41/2003</a:t>
            </a:r>
          </a:p>
          <a:p>
            <a:r>
              <a:rPr lang="pt-BR" sz="2400" dirty="0"/>
              <a:t>Recebimento de valores em atraso pela via judicial</a:t>
            </a:r>
          </a:p>
          <a:p>
            <a:pPr marL="0" indent="0">
              <a:buNone/>
            </a:pPr>
            <a:r>
              <a:rPr lang="pt-BR" sz="2400" dirty="0"/>
              <a:t>-regime de caixa x regime de competência </a:t>
            </a:r>
          </a:p>
          <a:p>
            <a:pPr marL="0" indent="0" algn="just">
              <a:buNone/>
            </a:pPr>
            <a:r>
              <a:rPr lang="pt-BR" sz="2400" dirty="0"/>
              <a:t>Supremo Tribunal Federal declarou a inconstitucionalidade do art. artigo 12 da Lei 7.713/1988 e determinou que na "percepção cumulativa de valores há de ser considerada, para efeito de fixação de alíquotas, presentes, individualmente, os exercícios envolvidos'' (RE 614.406/ RS).</a:t>
            </a:r>
            <a:endParaRPr lang="en-US" sz="2800" dirty="0"/>
          </a:p>
        </p:txBody>
      </p:sp>
    </p:spTree>
    <p:extLst>
      <p:ext uri="{BB962C8B-B14F-4D97-AF65-F5344CB8AC3E}">
        <p14:creationId xmlns:p14="http://schemas.microsoft.com/office/powerpoint/2010/main" val="1848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3D618-032A-419A-A48F-BCBC5FAF4A36}"/>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7E0E17EA-2F73-4BE3-9F61-E0E815D98902}"/>
              </a:ext>
            </a:extLst>
          </p:cNvPr>
          <p:cNvSpPr>
            <a:spLocks noGrp="1"/>
          </p:cNvSpPr>
          <p:nvPr>
            <p:ph idx="1"/>
          </p:nvPr>
        </p:nvSpPr>
        <p:spPr>
          <a:xfrm>
            <a:off x="3869268" y="77003"/>
            <a:ext cx="7411540" cy="7151570"/>
          </a:xfrm>
        </p:spPr>
        <p:txBody>
          <a:bodyPr>
            <a:normAutofit/>
          </a:bodyPr>
          <a:lstStyle/>
          <a:p>
            <a:pPr marL="0" indent="0">
              <a:buNone/>
            </a:pPr>
            <a:r>
              <a:rPr lang="pt-BR" sz="2200" b="1" i="0" dirty="0">
                <a:solidFill>
                  <a:srgbClr val="000000"/>
                </a:solidFill>
                <a:effectLst/>
              </a:rPr>
              <a:t>PRINCÍPIO DA IRRETROATIVIDADE E ANTERIORIDADE</a:t>
            </a:r>
          </a:p>
          <a:p>
            <a:pPr marL="0" indent="0">
              <a:buNone/>
            </a:pPr>
            <a:r>
              <a:rPr lang="pt-BR" sz="2200" b="0" i="0" dirty="0">
                <a:solidFill>
                  <a:srgbClr val="000000"/>
                </a:solidFill>
                <a:effectLst/>
              </a:rPr>
              <a:t>Art. 150. Sem prejuízo de outras garantias asseguradas ao contribuinte, é vedado à União, aos Estados, ao Distrito Federal e aos Municípios:</a:t>
            </a:r>
          </a:p>
          <a:p>
            <a:pPr marL="502920" lvl="1" indent="0" algn="just">
              <a:buNone/>
            </a:pPr>
            <a:r>
              <a:rPr lang="pt-BR" sz="1900" b="0" i="0" dirty="0">
                <a:solidFill>
                  <a:srgbClr val="000000"/>
                </a:solidFill>
                <a:effectLst/>
              </a:rPr>
              <a:t>III - cobrar tributos:</a:t>
            </a:r>
          </a:p>
          <a:p>
            <a:pPr marL="502920" lvl="1" indent="0" algn="just">
              <a:buNone/>
            </a:pPr>
            <a:r>
              <a:rPr lang="pt-BR" sz="1900" b="0" i="0" dirty="0">
                <a:solidFill>
                  <a:srgbClr val="000000"/>
                </a:solidFill>
                <a:effectLst/>
              </a:rPr>
              <a:t>a) em relação a fatos geradores ocorridos antes do início da vigência da lei que os houver instituído ou aumentado; - </a:t>
            </a:r>
            <a:r>
              <a:rPr lang="pt-BR" sz="1900" dirty="0">
                <a:solidFill>
                  <a:srgbClr val="FF0000"/>
                </a:solidFill>
              </a:rPr>
              <a:t>irretroatividade</a:t>
            </a:r>
            <a:endParaRPr lang="pt-BR" sz="1900" b="0" i="0" dirty="0">
              <a:solidFill>
                <a:srgbClr val="000000"/>
              </a:solidFill>
              <a:effectLst/>
            </a:endParaRPr>
          </a:p>
          <a:p>
            <a:pPr marL="502920" lvl="1" indent="0" algn="just">
              <a:buNone/>
            </a:pPr>
            <a:r>
              <a:rPr lang="pt-BR" sz="1900" b="0" i="0" dirty="0">
                <a:solidFill>
                  <a:srgbClr val="000000"/>
                </a:solidFill>
                <a:effectLst/>
              </a:rPr>
              <a:t>b) no mesmo exercício financeiro em que haja sido publicada a lei que os instituiu ou aumentou;        </a:t>
            </a:r>
            <a:r>
              <a:rPr lang="pt-BR" sz="1900" b="0" i="0" dirty="0">
                <a:solidFill>
                  <a:srgbClr val="FF0000"/>
                </a:solidFill>
                <a:effectLst/>
              </a:rPr>
              <a:t> Anterioridade anual</a:t>
            </a:r>
          </a:p>
          <a:p>
            <a:pPr marL="502920" lvl="1" indent="0" algn="just">
              <a:buNone/>
            </a:pPr>
            <a:r>
              <a:rPr lang="pt-BR" sz="1900" b="0" i="0" dirty="0">
                <a:solidFill>
                  <a:srgbClr val="000000"/>
                </a:solidFill>
                <a:effectLst/>
              </a:rPr>
              <a:t>c) antes de decorridos noventa dias da data em que haja sido publicada a lei que os instituiu ou aumentou, observado o disposto na alínea b;  </a:t>
            </a:r>
            <a:r>
              <a:rPr lang="pt-BR" sz="1900" b="0" i="0" dirty="0">
                <a:solidFill>
                  <a:srgbClr val="FF0000"/>
                </a:solidFill>
                <a:effectLst/>
              </a:rPr>
              <a:t>Anterioridade nonagesimal</a:t>
            </a:r>
            <a:endParaRPr lang="pt-BR" sz="1900" dirty="0">
              <a:solidFill>
                <a:srgbClr val="000000"/>
              </a:solidFill>
            </a:endParaRPr>
          </a:p>
          <a:p>
            <a:pPr marL="0" indent="0" algn="just">
              <a:buNone/>
            </a:pPr>
            <a:endParaRPr lang="pt-BR"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657808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3D618-032A-419A-A48F-BCBC5FAF4A36}"/>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7E0E17EA-2F73-4BE3-9F61-E0E815D98902}"/>
              </a:ext>
            </a:extLst>
          </p:cNvPr>
          <p:cNvSpPr>
            <a:spLocks noGrp="1"/>
          </p:cNvSpPr>
          <p:nvPr>
            <p:ph idx="1"/>
          </p:nvPr>
        </p:nvSpPr>
        <p:spPr>
          <a:xfrm>
            <a:off x="3869268" y="490888"/>
            <a:ext cx="7411540" cy="6015790"/>
          </a:xfrm>
        </p:spPr>
        <p:txBody>
          <a:bodyPr>
            <a:normAutofit/>
          </a:bodyPr>
          <a:lstStyle/>
          <a:p>
            <a:pPr marL="0" indent="0">
              <a:buNone/>
            </a:pPr>
            <a:r>
              <a:rPr lang="pt-BR" sz="2200" b="1" i="0" dirty="0">
                <a:solidFill>
                  <a:srgbClr val="000000"/>
                </a:solidFill>
                <a:effectLst/>
              </a:rPr>
              <a:t>PRINCÍPIO DA IRRETROATIVIDADE E ANTERIORIDADE</a:t>
            </a:r>
          </a:p>
          <a:p>
            <a:pPr marL="0" indent="0" algn="just">
              <a:buNone/>
            </a:pPr>
            <a:r>
              <a:rPr lang="pt-BR" sz="2200" dirty="0">
                <a:solidFill>
                  <a:srgbClr val="000000"/>
                </a:solidFill>
              </a:rPr>
              <a:t>A</a:t>
            </a:r>
            <a:r>
              <a:rPr lang="pt-BR" sz="2200" b="0" i="0" dirty="0">
                <a:solidFill>
                  <a:srgbClr val="000000"/>
                </a:solidFill>
                <a:effectLst/>
              </a:rPr>
              <a:t>rt. 195. A seguridade social será financiada por toda a sociedade, de forma direta e indireta, nos termos da lei, mediante recursos provenientes dos orçamentos da União, dos Estados, do Distrito Federal e dos Municípios, e das seguintes contribuições sociais: </a:t>
            </a:r>
          </a:p>
          <a:p>
            <a:pPr marL="502920" lvl="1" indent="0" algn="just">
              <a:buNone/>
            </a:pPr>
            <a:r>
              <a:rPr lang="pt-BR" sz="1900" b="0" i="0" dirty="0">
                <a:solidFill>
                  <a:srgbClr val="000000"/>
                </a:solidFill>
                <a:effectLst/>
              </a:rPr>
              <a:t>§ 6º As contribuições sociais de que trata este artigo só poderão ser exigidas após decorridos noventa dias da data da publicação da lei que as houver instituído ou modificado, não se lhes aplicando o disposto no art. 150, III, "b“ - </a:t>
            </a:r>
            <a:r>
              <a:rPr lang="pt-BR" sz="1900" b="0" i="0" dirty="0">
                <a:solidFill>
                  <a:srgbClr val="FF0000"/>
                </a:solidFill>
                <a:effectLst/>
              </a:rPr>
              <a:t>Anterioridade mitigada</a:t>
            </a:r>
          </a:p>
          <a:p>
            <a:pPr marL="0" indent="0" algn="just">
              <a:buNone/>
            </a:pPr>
            <a:endParaRPr lang="pt-BR"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431686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3D618-032A-419A-A48F-BCBC5FAF4A36}"/>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7E0E17EA-2F73-4BE3-9F61-E0E815D98902}"/>
              </a:ext>
            </a:extLst>
          </p:cNvPr>
          <p:cNvSpPr>
            <a:spLocks noGrp="1"/>
          </p:cNvSpPr>
          <p:nvPr>
            <p:ph idx="1"/>
          </p:nvPr>
        </p:nvSpPr>
        <p:spPr/>
        <p:txBody>
          <a:bodyPr/>
          <a:lstStyle/>
          <a:p>
            <a:pPr marL="0" indent="0">
              <a:buNone/>
            </a:pPr>
            <a:r>
              <a:rPr lang="pt-BR" sz="2400" b="1" dirty="0"/>
              <a:t>PRINCÍPIO DA ANTERIORIDADE</a:t>
            </a:r>
          </a:p>
          <a:p>
            <a:pPr algn="just"/>
            <a:r>
              <a:rPr lang="pt-BR" b="0" i="0" dirty="0">
                <a:solidFill>
                  <a:schemeClr val="tx1"/>
                </a:solidFill>
                <a:effectLst/>
              </a:rPr>
              <a:t> </a:t>
            </a:r>
            <a:r>
              <a:rPr lang="pt-BR" sz="2400" b="0" i="0" dirty="0">
                <a:solidFill>
                  <a:schemeClr val="tx1"/>
                </a:solidFill>
                <a:effectLst/>
              </a:rPr>
              <a:t>O </a:t>
            </a:r>
            <a:r>
              <a:rPr lang="pt-BR" sz="2400" b="1" i="0" dirty="0">
                <a:solidFill>
                  <a:srgbClr val="FF0000"/>
                </a:solidFill>
                <a:effectLst/>
              </a:rPr>
              <a:t>Princípio da Anterioridade</a:t>
            </a:r>
            <a:r>
              <a:rPr lang="pt-BR" sz="2400" b="0" i="0" dirty="0">
                <a:solidFill>
                  <a:srgbClr val="FF0000"/>
                </a:solidFill>
                <a:effectLst/>
              </a:rPr>
              <a:t> </a:t>
            </a:r>
            <a:r>
              <a:rPr lang="pt-BR" sz="2400" b="0" i="0" dirty="0">
                <a:solidFill>
                  <a:schemeClr val="tx1"/>
                </a:solidFill>
                <a:effectLst/>
              </a:rPr>
              <a:t>(art. 150, III, “b”, da CF), por configurar uma das maiores garantias </a:t>
            </a:r>
            <a:r>
              <a:rPr lang="pt-BR" sz="2400" b="1" i="0" dirty="0">
                <a:solidFill>
                  <a:schemeClr val="tx1"/>
                </a:solidFill>
                <a:effectLst/>
              </a:rPr>
              <a:t>tributárias</a:t>
            </a:r>
            <a:r>
              <a:rPr lang="pt-BR" sz="2400" b="0" i="0" dirty="0">
                <a:solidFill>
                  <a:schemeClr val="tx1"/>
                </a:solidFill>
                <a:effectLst/>
              </a:rPr>
              <a:t> do cidadão em face do Estado/Fisco, é consagrado pelo SUPREMO TRIBUNAL FEDERAL como </a:t>
            </a:r>
            <a:r>
              <a:rPr lang="pt-BR" sz="2400" b="1" i="0" dirty="0">
                <a:solidFill>
                  <a:srgbClr val="FF0000"/>
                </a:solidFill>
                <a:effectLst/>
              </a:rPr>
              <a:t>cláusula pétrea</a:t>
            </a:r>
            <a:r>
              <a:rPr lang="pt-BR" sz="2400" b="0" i="0" dirty="0">
                <a:solidFill>
                  <a:schemeClr val="tx1"/>
                </a:solidFill>
                <a:effectLst/>
              </a:rPr>
              <a:t>, nos termos do art. 60, § 4º, IV, da CF (ADI 939, Rel. Min. SYDNEY SANCHES, DJ de 18/03/1994)</a:t>
            </a:r>
            <a:endParaRPr lang="pt-BR" dirty="0">
              <a:solidFill>
                <a:schemeClr val="tx1"/>
              </a:solidFill>
            </a:endParaRPr>
          </a:p>
        </p:txBody>
      </p:sp>
    </p:spTree>
    <p:extLst>
      <p:ext uri="{BB962C8B-B14F-4D97-AF65-F5344CB8AC3E}">
        <p14:creationId xmlns:p14="http://schemas.microsoft.com/office/powerpoint/2010/main" val="3724657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A9877-6F41-471E-874B-4D241588C9C8}"/>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482B24C3-DA4B-4FB2-9576-F9630E780F85}"/>
              </a:ext>
            </a:extLst>
          </p:cNvPr>
          <p:cNvSpPr>
            <a:spLocks noGrp="1"/>
          </p:cNvSpPr>
          <p:nvPr>
            <p:ph idx="1"/>
          </p:nvPr>
        </p:nvSpPr>
        <p:spPr>
          <a:xfrm>
            <a:off x="3416968" y="0"/>
            <a:ext cx="8422106" cy="7267074"/>
          </a:xfrm>
        </p:spPr>
        <p:txBody>
          <a:bodyPr>
            <a:normAutofit fontScale="70000" lnSpcReduction="20000"/>
          </a:bodyPr>
          <a:lstStyle/>
          <a:p>
            <a:pPr marL="0" indent="0">
              <a:lnSpc>
                <a:spcPct val="120000"/>
              </a:lnSpc>
              <a:spcBef>
                <a:spcPts val="0"/>
              </a:spcBef>
              <a:buNone/>
            </a:pPr>
            <a:r>
              <a:rPr lang="pt-BR" sz="2900" b="1" dirty="0"/>
              <a:t>Exceções ao princípio da anterioridade</a:t>
            </a:r>
          </a:p>
          <a:p>
            <a:pPr marL="0" indent="0" algn="just">
              <a:lnSpc>
                <a:spcPct val="120000"/>
              </a:lnSpc>
              <a:spcBef>
                <a:spcPts val="0"/>
              </a:spcBef>
              <a:buNone/>
            </a:pPr>
            <a:r>
              <a:rPr lang="en-US" sz="2600" b="0" i="0" dirty="0">
                <a:solidFill>
                  <a:srgbClr val="000000"/>
                </a:solidFill>
                <a:effectLst/>
              </a:rPr>
              <a:t>Art. 150. </a:t>
            </a:r>
            <a:r>
              <a:rPr lang="pt-BR" sz="2600" b="0" i="0" dirty="0">
                <a:solidFill>
                  <a:srgbClr val="000000"/>
                </a:solidFill>
                <a:effectLst/>
              </a:rPr>
              <a:t>§ 1º A vedação do inciso III, </a:t>
            </a:r>
            <a:r>
              <a:rPr lang="pt-BR" sz="2600" b="0" i="1" dirty="0">
                <a:solidFill>
                  <a:srgbClr val="000000"/>
                </a:solidFill>
                <a:effectLst/>
              </a:rPr>
              <a:t>b, </a:t>
            </a:r>
            <a:r>
              <a:rPr lang="pt-BR" sz="2600" b="0" i="0" dirty="0">
                <a:solidFill>
                  <a:srgbClr val="000000"/>
                </a:solidFill>
                <a:effectLst/>
              </a:rPr>
              <a:t>não se aplica aos tributos previstos nos </a:t>
            </a:r>
            <a:r>
              <a:rPr lang="pt-BR" sz="2600" b="1" i="0" dirty="0" err="1">
                <a:solidFill>
                  <a:srgbClr val="FF0000"/>
                </a:solidFill>
                <a:effectLst/>
              </a:rPr>
              <a:t>arts</a:t>
            </a:r>
            <a:r>
              <a:rPr lang="pt-BR" sz="2600" b="1" i="0" dirty="0">
                <a:solidFill>
                  <a:srgbClr val="FF0000"/>
                </a:solidFill>
                <a:effectLst/>
              </a:rPr>
              <a:t>. 148, I, 153, I, II, IV e V; e 154, II</a:t>
            </a:r>
            <a:r>
              <a:rPr lang="pt-BR" sz="2600" b="1" i="0" dirty="0">
                <a:solidFill>
                  <a:srgbClr val="000000"/>
                </a:solidFill>
                <a:effectLst/>
              </a:rPr>
              <a:t>; </a:t>
            </a:r>
            <a:r>
              <a:rPr lang="pt-BR" sz="2600" b="0" i="0" dirty="0">
                <a:solidFill>
                  <a:srgbClr val="000000"/>
                </a:solidFill>
                <a:effectLst/>
              </a:rPr>
              <a:t>e a vedação do inciso III, </a:t>
            </a:r>
            <a:r>
              <a:rPr lang="pt-BR" sz="2600" b="0" i="1" dirty="0">
                <a:solidFill>
                  <a:srgbClr val="000000"/>
                </a:solidFill>
                <a:effectLst/>
              </a:rPr>
              <a:t>c, </a:t>
            </a:r>
            <a:r>
              <a:rPr lang="pt-BR" sz="2600" b="0" i="0" dirty="0">
                <a:solidFill>
                  <a:srgbClr val="000000"/>
                </a:solidFill>
                <a:effectLst/>
              </a:rPr>
              <a:t>não se aplica aos tributos previstos </a:t>
            </a:r>
            <a:r>
              <a:rPr lang="pt-BR" sz="2600" b="1" i="0" dirty="0">
                <a:solidFill>
                  <a:srgbClr val="0070C0"/>
                </a:solidFill>
                <a:effectLst/>
              </a:rPr>
              <a:t>nos </a:t>
            </a:r>
            <a:r>
              <a:rPr lang="pt-BR" sz="2600" b="1" i="0" dirty="0" err="1">
                <a:solidFill>
                  <a:srgbClr val="0070C0"/>
                </a:solidFill>
                <a:effectLst/>
              </a:rPr>
              <a:t>arts</a:t>
            </a:r>
            <a:r>
              <a:rPr lang="pt-BR" sz="2600" b="1" i="0" dirty="0">
                <a:solidFill>
                  <a:srgbClr val="0070C0"/>
                </a:solidFill>
                <a:effectLst/>
              </a:rPr>
              <a:t>. 148, I, 153, I, II, III e V; e 154, II, nem à fixação da base de cálculo dos impostos previstos nos </a:t>
            </a:r>
            <a:r>
              <a:rPr lang="pt-BR" sz="2600" b="1" i="0" dirty="0" err="1">
                <a:solidFill>
                  <a:srgbClr val="0070C0"/>
                </a:solidFill>
                <a:effectLst/>
              </a:rPr>
              <a:t>arts</a:t>
            </a:r>
            <a:r>
              <a:rPr lang="pt-BR" sz="2600" b="1" i="0" dirty="0">
                <a:solidFill>
                  <a:srgbClr val="0070C0"/>
                </a:solidFill>
                <a:effectLst/>
              </a:rPr>
              <a:t>. 155, III, e 156, I</a:t>
            </a:r>
            <a:r>
              <a:rPr lang="pt-BR" sz="2600" b="0" i="0" dirty="0">
                <a:solidFill>
                  <a:srgbClr val="000000"/>
                </a:solidFill>
                <a:effectLst/>
              </a:rPr>
              <a:t>.  </a:t>
            </a:r>
          </a:p>
          <a:p>
            <a:pPr marL="0" indent="0" algn="just">
              <a:lnSpc>
                <a:spcPct val="120000"/>
              </a:lnSpc>
              <a:spcBef>
                <a:spcPts val="0"/>
              </a:spcBef>
              <a:buNone/>
            </a:pPr>
            <a:endParaRPr lang="pt-BR" sz="2600" dirty="0">
              <a:solidFill>
                <a:srgbClr val="000000"/>
              </a:solidFill>
            </a:endParaRPr>
          </a:p>
          <a:p>
            <a:pPr marL="0" indent="0" algn="just">
              <a:lnSpc>
                <a:spcPct val="120000"/>
              </a:lnSpc>
              <a:spcBef>
                <a:spcPts val="0"/>
              </a:spcBef>
              <a:buNone/>
            </a:pPr>
            <a:r>
              <a:rPr lang="pt-BR" sz="2600" b="1" dirty="0">
                <a:solidFill>
                  <a:srgbClr val="000000"/>
                </a:solidFill>
              </a:rPr>
              <a:t>Exceção à Anterioridade anual:</a:t>
            </a:r>
          </a:p>
          <a:p>
            <a:pPr marL="0" indent="0" algn="just">
              <a:lnSpc>
                <a:spcPct val="120000"/>
              </a:lnSpc>
              <a:spcBef>
                <a:spcPts val="0"/>
              </a:spcBef>
              <a:buNone/>
            </a:pPr>
            <a:r>
              <a:rPr lang="pt-BR" sz="2600" dirty="0">
                <a:solidFill>
                  <a:srgbClr val="000000"/>
                </a:solidFill>
              </a:rPr>
              <a:t>-Empréstimo compulsório – calamidade pública, guerra externa ou sua iminência: </a:t>
            </a:r>
            <a:r>
              <a:rPr lang="pt-BR" sz="2600" b="0" i="0" dirty="0" err="1">
                <a:solidFill>
                  <a:srgbClr val="000000"/>
                </a:solidFill>
                <a:effectLst/>
              </a:rPr>
              <a:t>arts</a:t>
            </a:r>
            <a:r>
              <a:rPr lang="pt-BR" sz="2600" b="0" i="0" dirty="0">
                <a:solidFill>
                  <a:srgbClr val="000000"/>
                </a:solidFill>
                <a:effectLst/>
              </a:rPr>
              <a:t>. 148, I</a:t>
            </a:r>
          </a:p>
          <a:p>
            <a:pPr marL="0" indent="0" algn="just">
              <a:lnSpc>
                <a:spcPct val="120000"/>
              </a:lnSpc>
              <a:spcBef>
                <a:spcPts val="0"/>
              </a:spcBef>
              <a:buNone/>
            </a:pPr>
            <a:r>
              <a:rPr lang="pt-BR" sz="2600" dirty="0">
                <a:solidFill>
                  <a:srgbClr val="000000"/>
                </a:solidFill>
              </a:rPr>
              <a:t>-art. </a:t>
            </a:r>
            <a:r>
              <a:rPr lang="pt-BR" sz="2600" b="0" i="0" dirty="0">
                <a:solidFill>
                  <a:srgbClr val="000000"/>
                </a:solidFill>
                <a:effectLst/>
              </a:rPr>
              <a:t> 153, I, II, IV e V: II, IE, </a:t>
            </a:r>
            <a:r>
              <a:rPr lang="pt-BR" sz="2600" b="1" i="0" dirty="0">
                <a:solidFill>
                  <a:srgbClr val="FF0000"/>
                </a:solidFill>
                <a:effectLst/>
              </a:rPr>
              <a:t>IPI</a:t>
            </a:r>
            <a:r>
              <a:rPr lang="pt-BR" sz="2600" b="0" i="0" dirty="0">
                <a:solidFill>
                  <a:srgbClr val="000000"/>
                </a:solidFill>
                <a:effectLst/>
              </a:rPr>
              <a:t> e IOF</a:t>
            </a:r>
          </a:p>
          <a:p>
            <a:pPr marL="0" indent="0" algn="just">
              <a:lnSpc>
                <a:spcPct val="120000"/>
              </a:lnSpc>
              <a:spcBef>
                <a:spcPts val="0"/>
              </a:spcBef>
              <a:buNone/>
            </a:pPr>
            <a:r>
              <a:rPr lang="pt-BR" sz="2600" dirty="0">
                <a:solidFill>
                  <a:srgbClr val="000000"/>
                </a:solidFill>
              </a:rPr>
              <a:t>-IEG – imposto extraordinário de guerra: </a:t>
            </a:r>
            <a:r>
              <a:rPr lang="pt-BR" sz="2600" b="0" i="0" dirty="0">
                <a:solidFill>
                  <a:srgbClr val="000000"/>
                </a:solidFill>
                <a:effectLst/>
              </a:rPr>
              <a:t>154, II</a:t>
            </a:r>
          </a:p>
          <a:p>
            <a:pPr algn="just">
              <a:lnSpc>
                <a:spcPct val="120000"/>
              </a:lnSpc>
              <a:spcBef>
                <a:spcPts val="0"/>
              </a:spcBef>
              <a:buFontTx/>
              <a:buChar char="-"/>
            </a:pPr>
            <a:r>
              <a:rPr lang="pt-BR" sz="2600" dirty="0">
                <a:solidFill>
                  <a:srgbClr val="000000"/>
                </a:solidFill>
              </a:rPr>
              <a:t>Contribuições para a seguridade social: art. 195, </a:t>
            </a:r>
            <a:r>
              <a:rPr lang="pt-BR" sz="2800" b="0" i="0" dirty="0">
                <a:solidFill>
                  <a:srgbClr val="000000"/>
                </a:solidFill>
                <a:effectLst/>
              </a:rPr>
              <a:t>§ 6º </a:t>
            </a:r>
          </a:p>
          <a:p>
            <a:pPr algn="just">
              <a:lnSpc>
                <a:spcPct val="120000"/>
              </a:lnSpc>
              <a:spcBef>
                <a:spcPts val="0"/>
              </a:spcBef>
              <a:buFontTx/>
              <a:buChar char="-"/>
            </a:pPr>
            <a:r>
              <a:rPr lang="pt-BR" sz="2800" dirty="0">
                <a:solidFill>
                  <a:srgbClr val="000000"/>
                </a:solidFill>
              </a:rPr>
              <a:t>ICMS – monofásico sobre combustíveis – redução e restabelecimento da alíquota :art. 155, IV,</a:t>
            </a:r>
            <a:r>
              <a:rPr lang="en-US" sz="2400" b="0" i="0" dirty="0">
                <a:solidFill>
                  <a:srgbClr val="000000"/>
                </a:solidFill>
                <a:effectLst/>
                <a:latin typeface="Arial" panose="020B0604020202020204" pitchFamily="34" charset="0"/>
              </a:rPr>
              <a:t> § 4º , c</a:t>
            </a:r>
            <a:endParaRPr lang="pt-BR" sz="2800" dirty="0">
              <a:solidFill>
                <a:srgbClr val="000000"/>
              </a:solidFill>
            </a:endParaRPr>
          </a:p>
          <a:p>
            <a:pPr algn="just">
              <a:lnSpc>
                <a:spcPct val="120000"/>
              </a:lnSpc>
              <a:spcBef>
                <a:spcPts val="0"/>
              </a:spcBef>
              <a:buFontTx/>
              <a:buChar char="-"/>
            </a:pPr>
            <a:r>
              <a:rPr lang="pt-BR" sz="2600" b="0" i="0" dirty="0">
                <a:solidFill>
                  <a:srgbClr val="000000"/>
                </a:solidFill>
                <a:effectLst/>
              </a:rPr>
              <a:t>CIDE – combustíveis: </a:t>
            </a:r>
            <a:r>
              <a:rPr lang="pt-BR" sz="2400" dirty="0">
                <a:solidFill>
                  <a:srgbClr val="000000"/>
                </a:solidFill>
              </a:rPr>
              <a:t>- </a:t>
            </a:r>
            <a:r>
              <a:rPr lang="pt-BR" sz="2600" b="0" i="0" dirty="0">
                <a:solidFill>
                  <a:srgbClr val="000000"/>
                </a:solidFill>
                <a:effectLst/>
              </a:rPr>
              <a:t>art.177, </a:t>
            </a:r>
            <a:r>
              <a:rPr lang="en-US" sz="2400" b="0" i="0" dirty="0">
                <a:solidFill>
                  <a:srgbClr val="000000"/>
                </a:solidFill>
                <a:effectLst/>
                <a:latin typeface="Arial" panose="020B0604020202020204" pitchFamily="34" charset="0"/>
              </a:rPr>
              <a:t>§ 4º, I, “b”</a:t>
            </a:r>
            <a:r>
              <a:rPr lang="pt-BR" sz="2600" dirty="0">
                <a:solidFill>
                  <a:srgbClr val="000000"/>
                </a:solidFill>
                <a:latin typeface="Arial" panose="020B0604020202020204" pitchFamily="34" charset="0"/>
              </a:rPr>
              <a:t> - </a:t>
            </a:r>
            <a:r>
              <a:rPr lang="pt-BR" sz="2800" dirty="0">
                <a:solidFill>
                  <a:srgbClr val="000000"/>
                </a:solidFill>
              </a:rPr>
              <a:t>redução e restabelecimento da alíquota </a:t>
            </a:r>
          </a:p>
          <a:p>
            <a:pPr algn="just">
              <a:lnSpc>
                <a:spcPct val="120000"/>
              </a:lnSpc>
              <a:spcBef>
                <a:spcPts val="0"/>
              </a:spcBef>
              <a:buFontTx/>
              <a:buChar char="-"/>
            </a:pPr>
            <a:endParaRPr lang="pt-BR" sz="2600" dirty="0">
              <a:solidFill>
                <a:srgbClr val="000000"/>
              </a:solidFill>
            </a:endParaRPr>
          </a:p>
          <a:p>
            <a:pPr marL="0" indent="0" algn="just">
              <a:lnSpc>
                <a:spcPct val="120000"/>
              </a:lnSpc>
              <a:spcBef>
                <a:spcPts val="0"/>
              </a:spcBef>
              <a:buNone/>
            </a:pPr>
            <a:r>
              <a:rPr lang="pt-BR" sz="2600" b="1" dirty="0">
                <a:solidFill>
                  <a:srgbClr val="000000"/>
                </a:solidFill>
              </a:rPr>
              <a:t>Exceção à anterioridade nonagesimal: </a:t>
            </a:r>
          </a:p>
          <a:p>
            <a:pPr marL="0" indent="0" algn="just">
              <a:lnSpc>
                <a:spcPct val="120000"/>
              </a:lnSpc>
              <a:spcBef>
                <a:spcPts val="0"/>
              </a:spcBef>
              <a:buNone/>
            </a:pPr>
            <a:r>
              <a:rPr lang="pt-BR" sz="2600" dirty="0">
                <a:solidFill>
                  <a:srgbClr val="000000"/>
                </a:solidFill>
              </a:rPr>
              <a:t>Empréstimo compulsório – calamidade pública, guerra externa ou sua iminência: </a:t>
            </a:r>
            <a:r>
              <a:rPr lang="pt-BR" sz="2600" b="0" i="0" dirty="0" err="1">
                <a:solidFill>
                  <a:srgbClr val="000000"/>
                </a:solidFill>
                <a:effectLst/>
              </a:rPr>
              <a:t>arts</a:t>
            </a:r>
            <a:r>
              <a:rPr lang="pt-BR" sz="2600" b="0" i="0" dirty="0">
                <a:solidFill>
                  <a:srgbClr val="000000"/>
                </a:solidFill>
                <a:effectLst/>
              </a:rPr>
              <a:t>. 148, I</a:t>
            </a:r>
          </a:p>
          <a:p>
            <a:pPr marL="0" indent="0" algn="just">
              <a:lnSpc>
                <a:spcPct val="120000"/>
              </a:lnSpc>
              <a:spcBef>
                <a:spcPts val="0"/>
              </a:spcBef>
              <a:buNone/>
            </a:pPr>
            <a:r>
              <a:rPr lang="pt-BR" sz="2600" dirty="0">
                <a:solidFill>
                  <a:srgbClr val="000000"/>
                </a:solidFill>
              </a:rPr>
              <a:t>-art. </a:t>
            </a:r>
            <a:r>
              <a:rPr lang="pt-BR" sz="2600" b="0" i="0" dirty="0">
                <a:solidFill>
                  <a:srgbClr val="000000"/>
                </a:solidFill>
                <a:effectLst/>
              </a:rPr>
              <a:t> 153, I, II, III e V: II, IE, </a:t>
            </a:r>
            <a:r>
              <a:rPr lang="pt-BR" sz="2600" b="1" i="0" dirty="0">
                <a:solidFill>
                  <a:srgbClr val="00B0F0"/>
                </a:solidFill>
                <a:effectLst/>
              </a:rPr>
              <a:t>IR</a:t>
            </a:r>
            <a:r>
              <a:rPr lang="pt-BR" sz="2600" b="0" i="0" dirty="0">
                <a:solidFill>
                  <a:srgbClr val="000000"/>
                </a:solidFill>
                <a:effectLst/>
              </a:rPr>
              <a:t> e IOF</a:t>
            </a:r>
          </a:p>
          <a:p>
            <a:pPr marL="0" indent="0" algn="just">
              <a:lnSpc>
                <a:spcPct val="120000"/>
              </a:lnSpc>
              <a:spcBef>
                <a:spcPts val="0"/>
              </a:spcBef>
              <a:buNone/>
            </a:pPr>
            <a:r>
              <a:rPr lang="pt-BR" sz="2600" dirty="0">
                <a:solidFill>
                  <a:srgbClr val="000000"/>
                </a:solidFill>
              </a:rPr>
              <a:t>-IEG – imposto extraordinário de guerra: </a:t>
            </a:r>
            <a:r>
              <a:rPr lang="pt-BR" sz="2600" b="0" i="0" dirty="0">
                <a:solidFill>
                  <a:srgbClr val="000000"/>
                </a:solidFill>
                <a:effectLst/>
              </a:rPr>
              <a:t>154, II</a:t>
            </a:r>
          </a:p>
          <a:p>
            <a:pPr marL="0" indent="0" algn="just">
              <a:lnSpc>
                <a:spcPct val="120000"/>
              </a:lnSpc>
              <a:spcBef>
                <a:spcPts val="0"/>
              </a:spcBef>
              <a:buNone/>
            </a:pPr>
            <a:r>
              <a:rPr lang="pt-BR" sz="2600" dirty="0">
                <a:solidFill>
                  <a:srgbClr val="000000"/>
                </a:solidFill>
              </a:rPr>
              <a:t>-</a:t>
            </a:r>
            <a:r>
              <a:rPr lang="pt-BR" sz="2600" b="1" dirty="0">
                <a:solidFill>
                  <a:srgbClr val="00B0F0"/>
                </a:solidFill>
              </a:rPr>
              <a:t>base de cálculo do IPVA e IPTU</a:t>
            </a:r>
            <a:endParaRPr lang="pt-BR" sz="2600" b="1" i="0" dirty="0">
              <a:solidFill>
                <a:srgbClr val="00B0F0"/>
              </a:solidFill>
              <a:effectLst/>
            </a:endParaRPr>
          </a:p>
          <a:p>
            <a:pPr marL="0" indent="0" algn="just">
              <a:buNone/>
            </a:pPr>
            <a:endParaRPr lang="en-US" dirty="0">
              <a:solidFill>
                <a:srgbClr val="000000"/>
              </a:solidFill>
            </a:endParaRPr>
          </a:p>
        </p:txBody>
      </p:sp>
    </p:spTree>
    <p:extLst>
      <p:ext uri="{BB962C8B-B14F-4D97-AF65-F5344CB8AC3E}">
        <p14:creationId xmlns:p14="http://schemas.microsoft.com/office/powerpoint/2010/main" val="3028894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BADD62D-D1E9-4B59-823D-CF94C1643840}"/>
              </a:ext>
            </a:extLst>
          </p:cNvPr>
          <p:cNvSpPr txBox="1"/>
          <p:nvPr/>
        </p:nvSpPr>
        <p:spPr>
          <a:xfrm>
            <a:off x="471637" y="578614"/>
            <a:ext cx="11434813" cy="5940088"/>
          </a:xfrm>
          <a:prstGeom prst="rect">
            <a:avLst/>
          </a:prstGeom>
          <a:noFill/>
        </p:spPr>
        <p:txBody>
          <a:bodyPr wrap="square">
            <a:spAutoFit/>
          </a:bodyPr>
          <a:lstStyle/>
          <a:p>
            <a:pPr algn="just"/>
            <a:r>
              <a:rPr lang="pt-BR" sz="2000" dirty="0"/>
              <a:t>Majoração indireta de tributo e incidência do princípio da anterioridade - RE 1253706 </a:t>
            </a:r>
            <a:r>
              <a:rPr lang="pt-BR" sz="2000" dirty="0" err="1"/>
              <a:t>AgR</a:t>
            </a:r>
            <a:r>
              <a:rPr lang="pt-BR" sz="2000" dirty="0"/>
              <a:t>/RS</a:t>
            </a:r>
          </a:p>
          <a:p>
            <a:pPr algn="just"/>
            <a:endParaRPr lang="pt-BR" sz="2000" dirty="0"/>
          </a:p>
          <a:p>
            <a:pPr algn="just"/>
            <a:r>
              <a:rPr lang="pt-BR" sz="2000" dirty="0"/>
              <a:t> A Primeira Turma, por maioria, conheceu e negou provimento a agravo regimental em recurso extraordinário, por entender que, nos termos da jurisprudência da Corte, </a:t>
            </a:r>
            <a:r>
              <a:rPr lang="pt-BR" sz="2000" b="1" dirty="0"/>
              <a:t>o aumento indireto de tributo mediante a redução ou supressão de benefícios ou incentivos fiscais decorrentes do Regime Especial de Reintegração de Valores Tributários para Empresas Exportadoras (REINTEGRA) se sujeita à incidência dos princípios da anterioridade tributária geral e da anterioridade nonagesimal</a:t>
            </a:r>
            <a:r>
              <a:rPr lang="pt-BR" sz="2000" dirty="0"/>
              <a:t>, previstos no art. 150, III, b e c, da Constituição Federal (CF) (1). </a:t>
            </a:r>
          </a:p>
          <a:p>
            <a:pPr algn="just"/>
            <a:r>
              <a:rPr lang="pt-BR" sz="2000" dirty="0"/>
              <a:t>Vencidos os ministros Luiz Fux e Alexandre de Moraes, que votaram pelo provimento do agravo, ao fundamento de que, nesses casos, incide apenas o princípio da anterioridade nonagesimal. O ministro Alexandre de Moraes destacou, ainda, que a discussão acerca do tema foi iniciada pelo Plenário (RE 564.225).</a:t>
            </a:r>
          </a:p>
          <a:p>
            <a:pPr algn="just"/>
            <a:endParaRPr lang="pt-BR" sz="2000" dirty="0"/>
          </a:p>
          <a:p>
            <a:pPr algn="just"/>
            <a:r>
              <a:rPr lang="pt-BR" sz="2000" dirty="0"/>
              <a:t>(1) CF: “Art. 150. Sem prejuízo de outras garantias asseguradas ao contribuinte, é vedado à União, aos Estados, ao Distrito Federal e aos Municípios: (...) III – cobrar tributos: (...) b) no mesmo exercício financeiro em que haja sido publicada a lei que os instituiu ou aumentou; c) antes de decorridos noventa dias da data em que haja sido publicada a lei que os instituiu ou aumentou, observado o disposto na alínea b”.</a:t>
            </a:r>
          </a:p>
          <a:p>
            <a:pPr algn="just"/>
            <a:endParaRPr lang="pt-BR" sz="2000" dirty="0"/>
          </a:p>
          <a:p>
            <a:pPr algn="just"/>
            <a:r>
              <a:rPr lang="pt-BR" sz="2000" dirty="0"/>
              <a:t>RE 1253706 </a:t>
            </a:r>
            <a:r>
              <a:rPr lang="pt-BR" sz="2000" dirty="0" err="1"/>
              <a:t>AgR</a:t>
            </a:r>
            <a:r>
              <a:rPr lang="pt-BR" sz="2000" dirty="0"/>
              <a:t>/RS, rel. Min. Rosa Weber, julgamento em 19.5.2020. (INF 978)</a:t>
            </a:r>
          </a:p>
        </p:txBody>
      </p:sp>
    </p:spTree>
    <p:extLst>
      <p:ext uri="{BB962C8B-B14F-4D97-AF65-F5344CB8AC3E}">
        <p14:creationId xmlns:p14="http://schemas.microsoft.com/office/powerpoint/2010/main" val="2839383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3D618-032A-419A-A48F-BCBC5FAF4A36}"/>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7E0E17EA-2F73-4BE3-9F61-E0E815D98902}"/>
              </a:ext>
            </a:extLst>
          </p:cNvPr>
          <p:cNvSpPr>
            <a:spLocks noGrp="1"/>
          </p:cNvSpPr>
          <p:nvPr>
            <p:ph idx="1"/>
          </p:nvPr>
        </p:nvSpPr>
        <p:spPr/>
        <p:txBody>
          <a:bodyPr>
            <a:normAutofit lnSpcReduction="10000"/>
          </a:bodyPr>
          <a:lstStyle/>
          <a:p>
            <a:r>
              <a:rPr lang="pt-BR" dirty="0"/>
              <a:t>PRINCÍPIO DA ANTERIORIDADE </a:t>
            </a:r>
          </a:p>
          <a:p>
            <a:pPr algn="just"/>
            <a:r>
              <a:rPr lang="pt-BR" b="1" dirty="0">
                <a:solidFill>
                  <a:schemeClr val="tx1"/>
                </a:solidFill>
              </a:rPr>
              <a:t>Compensação de créditos</a:t>
            </a:r>
            <a:endParaRPr lang="pt-BR" b="1" i="0" dirty="0">
              <a:solidFill>
                <a:schemeClr val="tx1"/>
              </a:solidFill>
              <a:effectLst/>
            </a:endParaRPr>
          </a:p>
          <a:p>
            <a:pPr algn="just"/>
            <a:r>
              <a:rPr lang="pt-BR" b="1" i="0" dirty="0">
                <a:solidFill>
                  <a:schemeClr val="tx1"/>
                </a:solidFill>
                <a:effectLst/>
              </a:rPr>
              <a:t>Re 601967 - DJE 03/09/2020</a:t>
            </a:r>
          </a:p>
          <a:p>
            <a:pPr algn="just"/>
            <a:r>
              <a:rPr lang="pt-BR" b="1" i="0" dirty="0">
                <a:solidFill>
                  <a:schemeClr val="tx1"/>
                </a:solidFill>
                <a:effectLst/>
              </a:rPr>
              <a:t>Tema</a:t>
            </a:r>
          </a:p>
          <a:p>
            <a:pPr algn="just"/>
            <a:r>
              <a:rPr lang="pt-BR" b="0" i="0" dirty="0">
                <a:solidFill>
                  <a:schemeClr val="tx1"/>
                </a:solidFill>
                <a:effectLst/>
              </a:rPr>
              <a:t>346 - Reserva de norma constitucional para dispor sobre direito à compensação de créditos do </a:t>
            </a:r>
            <a:r>
              <a:rPr lang="pt-BR" b="1" i="0" dirty="0">
                <a:solidFill>
                  <a:schemeClr val="tx1"/>
                </a:solidFill>
                <a:effectLst/>
              </a:rPr>
              <a:t>ICMS</a:t>
            </a:r>
            <a:r>
              <a:rPr lang="pt-BR" b="0" i="0" dirty="0">
                <a:solidFill>
                  <a:schemeClr val="tx1"/>
                </a:solidFill>
                <a:effectLst/>
              </a:rPr>
              <a:t>.</a:t>
            </a:r>
          </a:p>
          <a:p>
            <a:pPr algn="just"/>
            <a:r>
              <a:rPr lang="pt-BR" b="1" i="0" dirty="0">
                <a:solidFill>
                  <a:schemeClr val="tx1"/>
                </a:solidFill>
                <a:effectLst/>
              </a:rPr>
              <a:t>Tese</a:t>
            </a:r>
          </a:p>
          <a:p>
            <a:pPr algn="just"/>
            <a:r>
              <a:rPr lang="pt-BR" b="0" i="0" dirty="0">
                <a:solidFill>
                  <a:schemeClr val="tx1"/>
                </a:solidFill>
                <a:effectLst/>
              </a:rPr>
              <a:t>I - Não viola o princípio da não cumulatividade (art. 155, §2º, incisos I e XII, alínea c, da CF/1988) </a:t>
            </a:r>
            <a:r>
              <a:rPr lang="pt-BR" b="1" i="0" dirty="0">
                <a:solidFill>
                  <a:schemeClr val="tx1"/>
                </a:solidFill>
                <a:effectLst/>
              </a:rPr>
              <a:t>lei</a:t>
            </a:r>
            <a:r>
              <a:rPr lang="pt-BR" b="0" i="0" dirty="0">
                <a:solidFill>
                  <a:schemeClr val="tx1"/>
                </a:solidFill>
                <a:effectLst/>
              </a:rPr>
              <a:t> </a:t>
            </a:r>
            <a:r>
              <a:rPr lang="pt-BR" b="1" i="0" dirty="0">
                <a:solidFill>
                  <a:schemeClr val="tx1"/>
                </a:solidFill>
                <a:effectLst/>
              </a:rPr>
              <a:t>complementar</a:t>
            </a:r>
            <a:r>
              <a:rPr lang="pt-BR" b="0" i="0" dirty="0">
                <a:solidFill>
                  <a:schemeClr val="tx1"/>
                </a:solidFill>
                <a:effectLst/>
              </a:rPr>
              <a:t> que prorroga a compensação de créditos de </a:t>
            </a:r>
            <a:r>
              <a:rPr lang="pt-BR" b="1" i="0" dirty="0">
                <a:solidFill>
                  <a:schemeClr val="tx1"/>
                </a:solidFill>
                <a:effectLst/>
              </a:rPr>
              <a:t>ICMS</a:t>
            </a:r>
            <a:r>
              <a:rPr lang="pt-BR" b="0" i="0" dirty="0">
                <a:solidFill>
                  <a:schemeClr val="tx1"/>
                </a:solidFill>
                <a:effectLst/>
              </a:rPr>
              <a:t> relativos a bens adquiridos para uso e consumo no próprio estabelecimento do contribuinte; II - Conforme o artigo 150, III, c, da CF/1988, </a:t>
            </a:r>
            <a:r>
              <a:rPr lang="pt-BR" b="1" i="0" dirty="0">
                <a:solidFill>
                  <a:schemeClr val="tx1"/>
                </a:solidFill>
                <a:effectLst/>
              </a:rPr>
              <a:t>o princípio da anterioridade nonagesimal aplica-se somente para leis que instituem ou majoram tributos, não incidindo relativamente às normas que prorrogam a data de início da compensação de crédito tributário.</a:t>
            </a:r>
          </a:p>
          <a:p>
            <a:endParaRPr lang="en-US" dirty="0"/>
          </a:p>
        </p:txBody>
      </p:sp>
    </p:spTree>
    <p:extLst>
      <p:ext uri="{BB962C8B-B14F-4D97-AF65-F5344CB8AC3E}">
        <p14:creationId xmlns:p14="http://schemas.microsoft.com/office/powerpoint/2010/main" val="2889566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3D618-032A-419A-A48F-BCBC5FAF4A36}"/>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7E0E17EA-2F73-4BE3-9F61-E0E815D98902}"/>
              </a:ext>
            </a:extLst>
          </p:cNvPr>
          <p:cNvSpPr>
            <a:spLocks noGrp="1"/>
          </p:cNvSpPr>
          <p:nvPr>
            <p:ph idx="1"/>
          </p:nvPr>
        </p:nvSpPr>
        <p:spPr>
          <a:xfrm>
            <a:off x="3542009" y="196235"/>
            <a:ext cx="8037182" cy="6465530"/>
          </a:xfrm>
        </p:spPr>
        <p:txBody>
          <a:bodyPr>
            <a:normAutofit lnSpcReduction="10000"/>
          </a:bodyPr>
          <a:lstStyle/>
          <a:p>
            <a:pPr marL="0" indent="0">
              <a:buNone/>
            </a:pPr>
            <a:r>
              <a:rPr lang="en-US" b="1" dirty="0">
                <a:solidFill>
                  <a:schemeClr val="tx1"/>
                </a:solidFill>
              </a:rPr>
              <a:t>PRINCÍPIO DA NÃO SURPRESA</a:t>
            </a:r>
          </a:p>
          <a:p>
            <a:pPr algn="just">
              <a:buFontTx/>
              <a:buChar char="-"/>
            </a:pPr>
            <a:r>
              <a:rPr lang="en-US" dirty="0" err="1"/>
              <a:t>Princípio</a:t>
            </a:r>
            <a:r>
              <a:rPr lang="en-US" dirty="0"/>
              <a:t> </a:t>
            </a:r>
            <a:r>
              <a:rPr lang="en-US" dirty="0" err="1"/>
              <a:t>implícito</a:t>
            </a:r>
            <a:endParaRPr lang="en-US" dirty="0"/>
          </a:p>
          <a:p>
            <a:pPr algn="just">
              <a:buFontTx/>
              <a:buChar char="-"/>
            </a:pPr>
            <a:r>
              <a:rPr lang="en-US" dirty="0" err="1"/>
              <a:t>Substituição</a:t>
            </a:r>
            <a:r>
              <a:rPr lang="en-US" dirty="0"/>
              <a:t> </a:t>
            </a:r>
            <a:r>
              <a:rPr lang="en-US" dirty="0" err="1"/>
              <a:t>Tributária</a:t>
            </a:r>
            <a:r>
              <a:rPr lang="en-US" dirty="0"/>
              <a:t>: </a:t>
            </a:r>
            <a:r>
              <a:rPr lang="en-US" dirty="0" err="1"/>
              <a:t>não</a:t>
            </a:r>
            <a:r>
              <a:rPr lang="en-US" dirty="0"/>
              <a:t> </a:t>
            </a:r>
            <a:r>
              <a:rPr lang="en-US" dirty="0" err="1"/>
              <a:t>ofensa</a:t>
            </a:r>
            <a:r>
              <a:rPr lang="en-US" dirty="0"/>
              <a:t> </a:t>
            </a:r>
            <a:r>
              <a:rPr lang="en-US" dirty="0" err="1"/>
              <a:t>aos</a:t>
            </a:r>
            <a:r>
              <a:rPr lang="en-US" dirty="0"/>
              <a:t> </a:t>
            </a:r>
            <a:r>
              <a:rPr lang="en-US" dirty="0" err="1"/>
              <a:t>princípios</a:t>
            </a:r>
            <a:r>
              <a:rPr lang="en-US" dirty="0"/>
              <a:t> da </a:t>
            </a:r>
            <a:r>
              <a:rPr lang="en-US" dirty="0" err="1"/>
              <a:t>anterioridade</a:t>
            </a:r>
            <a:r>
              <a:rPr lang="en-US" dirty="0"/>
              <a:t> e </a:t>
            </a:r>
            <a:r>
              <a:rPr lang="en-US" dirty="0" err="1"/>
              <a:t>não</a:t>
            </a:r>
            <a:r>
              <a:rPr lang="en-US" dirty="0"/>
              <a:t> </a:t>
            </a:r>
            <a:r>
              <a:rPr lang="en-US" dirty="0" err="1"/>
              <a:t>surpresa</a:t>
            </a:r>
            <a:endParaRPr lang="en-US" dirty="0"/>
          </a:p>
          <a:p>
            <a:pPr algn="just">
              <a:buFontTx/>
              <a:buChar char="-"/>
            </a:pPr>
            <a:r>
              <a:rPr lang="pt-BR" dirty="0"/>
              <a:t>EMENTA: AGRAVO REGIMENTAL EM AGRAVO REGIMENTAL EM RECURSO EXTRAORDINÁRIO COM AGRAVO. DECRETO Nº 45.138/09-MG. INSTITUIÇÃO DO REGIME DE SUBSTITUIÇÃO TRIBUTÁRIA. HIPÓTESE QUE NÃO REPRESENTA OFENSA AOS PRINCÍPIOS DA ANTERIORIDADE ANUAL E NONAGESIMAL. 1. O Supremo Tribunal Federal tem entendido que os postulados da anterioridade anual e da anterioridade nonagesimal estão circunscritos às hipóteses de instituição e majoração de tributos. 2. </a:t>
            </a:r>
            <a:r>
              <a:rPr lang="pt-BR" b="1" dirty="0">
                <a:solidFill>
                  <a:schemeClr val="tx1"/>
                </a:solidFill>
              </a:rPr>
              <a:t>O regime de apuração da substituição tributária não está alcançado pelo âmbito de proteção da tutela da não surpresa, na medida em que o agravamento inicial que decorre do dever de suportar o imposto pelos demais entes da cadeia será ressarcido na operação de saída da mercadoria. </a:t>
            </a:r>
            <a:r>
              <a:rPr lang="pt-BR" dirty="0"/>
              <a:t>3. Na hipótese sob análise, não há aumento quantitativo do encargo e sim um dever de cooperação com a Administração tributária. 4. Agravo regimental a que se nega provimento.</a:t>
            </a:r>
          </a:p>
          <a:p>
            <a:pPr algn="just">
              <a:buFontTx/>
              <a:buChar char="-"/>
            </a:pPr>
            <a:r>
              <a:rPr lang="pt-BR" dirty="0"/>
              <a:t>(ARE 682631 </a:t>
            </a:r>
            <a:r>
              <a:rPr lang="pt-BR" dirty="0" err="1"/>
              <a:t>AgR-AgR</a:t>
            </a:r>
            <a:r>
              <a:rPr lang="pt-BR" dirty="0"/>
              <a:t>, Relator(a): ROBERTO BARROSO, Primeira Turma, julgado em 25/03/2014, ACÓRDÃO ELETRÔNICO DJe-082  DIVULG 30-04-2014  PUBLIC 02-05-2014)</a:t>
            </a:r>
            <a:endParaRPr lang="en-US" dirty="0"/>
          </a:p>
        </p:txBody>
      </p:sp>
    </p:spTree>
    <p:extLst>
      <p:ext uri="{BB962C8B-B14F-4D97-AF65-F5344CB8AC3E}">
        <p14:creationId xmlns:p14="http://schemas.microsoft.com/office/powerpoint/2010/main" val="3638039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2D977-B9F7-4A53-A8C3-91D6263D47AE}"/>
              </a:ext>
            </a:extLst>
          </p:cNvPr>
          <p:cNvSpPr>
            <a:spLocks noGrp="1"/>
          </p:cNvSpPr>
          <p:nvPr>
            <p:ph type="title"/>
          </p:nvPr>
        </p:nvSpPr>
        <p:spPr/>
        <p:txBody>
          <a:bodyPr>
            <a:normAutofit/>
          </a:bodyPr>
          <a:lstStyle/>
          <a:p>
            <a:pPr algn="ctr"/>
            <a:r>
              <a:rPr lang="pt-BR" sz="2000" dirty="0"/>
              <a:t>LIMITAÇÕES AO PODER DE TRIBUTAR</a:t>
            </a:r>
            <a:endParaRPr lang="en-US" sz="2000" dirty="0"/>
          </a:p>
        </p:txBody>
      </p:sp>
      <p:sp>
        <p:nvSpPr>
          <p:cNvPr id="3" name="Content Placeholder 2">
            <a:extLst>
              <a:ext uri="{FF2B5EF4-FFF2-40B4-BE49-F238E27FC236}">
                <a16:creationId xmlns:a16="http://schemas.microsoft.com/office/drawing/2014/main" id="{EB757CBC-E3FC-482A-BEC4-1E61CD24CA17}"/>
              </a:ext>
            </a:extLst>
          </p:cNvPr>
          <p:cNvSpPr>
            <a:spLocks noGrp="1"/>
          </p:cNvSpPr>
          <p:nvPr>
            <p:ph idx="1"/>
          </p:nvPr>
        </p:nvSpPr>
        <p:spPr/>
        <p:txBody>
          <a:bodyPr>
            <a:normAutofit fontScale="92500" lnSpcReduction="10000"/>
          </a:bodyPr>
          <a:lstStyle/>
          <a:p>
            <a:pPr algn="just">
              <a:buFont typeface="Wingdings" panose="05000000000000000000" pitchFamily="2" charset="2"/>
              <a:buChar char="ü"/>
            </a:pPr>
            <a:r>
              <a:rPr lang="pt-BR" sz="2800" dirty="0">
                <a:solidFill>
                  <a:schemeClr val="tx1"/>
                </a:solidFill>
              </a:rPr>
              <a:t>Garantias fundamentais dos contribuintes</a:t>
            </a:r>
          </a:p>
          <a:p>
            <a:pPr marL="502920" lvl="1" indent="0" algn="just">
              <a:buNone/>
            </a:pPr>
            <a:r>
              <a:rPr lang="pt-BR" b="0" i="0" dirty="0">
                <a:solidFill>
                  <a:srgbClr val="000000"/>
                </a:solidFill>
                <a:effectLst/>
              </a:rPr>
              <a:t>Constituição Federal de 1988</a:t>
            </a:r>
          </a:p>
          <a:p>
            <a:pPr marL="502920" lvl="1" indent="0" algn="just">
              <a:buNone/>
            </a:pPr>
            <a:r>
              <a:rPr lang="pt-BR" b="0" i="0" dirty="0">
                <a:solidFill>
                  <a:srgbClr val="000000"/>
                </a:solidFill>
                <a:effectLst/>
              </a:rPr>
              <a:t>Art. 60. A Constituição poderá ser emendada mediante proposta:</a:t>
            </a:r>
          </a:p>
          <a:p>
            <a:pPr marL="502920" lvl="1" indent="0" algn="just">
              <a:buNone/>
            </a:pPr>
            <a:r>
              <a:rPr lang="pt-BR" b="0" i="0" dirty="0">
                <a:solidFill>
                  <a:srgbClr val="000000"/>
                </a:solidFill>
                <a:effectLst/>
              </a:rPr>
              <a:t>§ 4º Não será objeto de deliberação a proposta de emenda tendente a abolir:</a:t>
            </a:r>
          </a:p>
          <a:p>
            <a:pPr marL="502920" lvl="1" indent="0" algn="just">
              <a:buNone/>
            </a:pPr>
            <a:r>
              <a:rPr lang="pt-BR" b="0" i="0" dirty="0">
                <a:solidFill>
                  <a:srgbClr val="000000"/>
                </a:solidFill>
                <a:effectLst/>
              </a:rPr>
              <a:t>I - a forma federativa de Estado;</a:t>
            </a:r>
          </a:p>
          <a:p>
            <a:pPr marL="502920" lvl="1" indent="0" algn="just">
              <a:buNone/>
            </a:pPr>
            <a:r>
              <a:rPr lang="pt-BR" b="0" i="0" dirty="0">
                <a:solidFill>
                  <a:srgbClr val="000000"/>
                </a:solidFill>
                <a:effectLst/>
              </a:rPr>
              <a:t>II - o voto direto, secreto, universal e periódico;</a:t>
            </a:r>
          </a:p>
          <a:p>
            <a:pPr marL="502920" lvl="1" indent="0" algn="just">
              <a:buNone/>
            </a:pPr>
            <a:r>
              <a:rPr lang="pt-BR" b="0" i="0" dirty="0">
                <a:solidFill>
                  <a:srgbClr val="000000"/>
                </a:solidFill>
                <a:effectLst/>
              </a:rPr>
              <a:t>III - a separação dos Poderes;</a:t>
            </a:r>
          </a:p>
          <a:p>
            <a:pPr marL="502920" lvl="1" indent="0" algn="just">
              <a:buNone/>
            </a:pPr>
            <a:r>
              <a:rPr lang="pt-BR" b="1" i="0" dirty="0">
                <a:solidFill>
                  <a:srgbClr val="FF0000"/>
                </a:solidFill>
                <a:effectLst/>
              </a:rPr>
              <a:t>IV - os direitos e garantias individuais.</a:t>
            </a:r>
          </a:p>
          <a:p>
            <a:pPr marL="0" indent="0" algn="just">
              <a:buNone/>
            </a:pPr>
            <a:endParaRPr lang="pt-BR" sz="2800" dirty="0">
              <a:solidFill>
                <a:schemeClr val="tx1"/>
              </a:solidFill>
            </a:endParaRPr>
          </a:p>
          <a:p>
            <a:pPr algn="just">
              <a:buFont typeface="Wingdings" panose="05000000000000000000" pitchFamily="2" charset="2"/>
              <a:buChar char="ü"/>
            </a:pPr>
            <a:r>
              <a:rPr lang="pt-BR" sz="2800" dirty="0">
                <a:solidFill>
                  <a:schemeClr val="tx1"/>
                </a:solidFill>
              </a:rPr>
              <a:t>Princípios constitucionais</a:t>
            </a:r>
          </a:p>
          <a:p>
            <a:pPr lvl="1" algn="just">
              <a:buFont typeface="Wingdings" panose="05000000000000000000" pitchFamily="2" charset="2"/>
              <a:buChar char="Ø"/>
            </a:pPr>
            <a:r>
              <a:rPr lang="pt-BR" sz="2000" dirty="0">
                <a:solidFill>
                  <a:schemeClr val="tx1"/>
                </a:solidFill>
              </a:rPr>
              <a:t>Explícitos</a:t>
            </a:r>
          </a:p>
          <a:p>
            <a:pPr lvl="1" algn="just">
              <a:buFont typeface="Wingdings" panose="05000000000000000000" pitchFamily="2" charset="2"/>
              <a:buChar char="Ø"/>
            </a:pPr>
            <a:r>
              <a:rPr lang="pt-BR" sz="2000" dirty="0">
                <a:solidFill>
                  <a:schemeClr val="tx1"/>
                </a:solidFill>
              </a:rPr>
              <a:t>Implícitos</a:t>
            </a:r>
          </a:p>
          <a:p>
            <a:pPr marL="502920" lvl="1" indent="0" algn="just">
              <a:buNone/>
            </a:pPr>
            <a:endParaRPr lang="pt-BR" sz="2000" dirty="0">
              <a:solidFill>
                <a:schemeClr val="tx1"/>
              </a:solidFill>
            </a:endParaRPr>
          </a:p>
          <a:p>
            <a:pPr algn="just">
              <a:buFont typeface="Wingdings" panose="05000000000000000000" pitchFamily="2" charset="2"/>
              <a:buChar char="ü"/>
            </a:pPr>
            <a:r>
              <a:rPr lang="pt-BR" sz="2800" dirty="0">
                <a:solidFill>
                  <a:schemeClr val="tx1"/>
                </a:solidFill>
              </a:rPr>
              <a:t>Imunidades</a:t>
            </a:r>
            <a:endParaRPr lang="en-US" sz="2800" dirty="0">
              <a:solidFill>
                <a:schemeClr val="tx1"/>
              </a:solidFill>
            </a:endParaRPr>
          </a:p>
        </p:txBody>
      </p:sp>
    </p:spTree>
    <p:extLst>
      <p:ext uri="{BB962C8B-B14F-4D97-AF65-F5344CB8AC3E}">
        <p14:creationId xmlns:p14="http://schemas.microsoft.com/office/powerpoint/2010/main" val="37425762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1803-0078-40C6-B0AE-0311197BF74F}"/>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974218A8-2023-4E09-A98B-4526F645AF9A}"/>
              </a:ext>
            </a:extLst>
          </p:cNvPr>
          <p:cNvSpPr>
            <a:spLocks noGrp="1"/>
          </p:cNvSpPr>
          <p:nvPr>
            <p:ph idx="1"/>
          </p:nvPr>
        </p:nvSpPr>
        <p:spPr>
          <a:xfrm>
            <a:off x="3657512" y="286591"/>
            <a:ext cx="7883179" cy="6133459"/>
          </a:xfrm>
        </p:spPr>
        <p:txBody>
          <a:bodyPr>
            <a:normAutofit fontScale="92500" lnSpcReduction="20000"/>
          </a:bodyPr>
          <a:lstStyle/>
          <a:p>
            <a:pPr marL="0" indent="0" algn="just">
              <a:lnSpc>
                <a:spcPct val="120000"/>
              </a:lnSpc>
              <a:spcBef>
                <a:spcPts val="0"/>
              </a:spcBef>
              <a:buNone/>
            </a:pPr>
            <a:r>
              <a:rPr lang="pt-BR" sz="2100" dirty="0">
                <a:solidFill>
                  <a:schemeClr val="tx1"/>
                </a:solidFill>
                <a:effectLst/>
                <a:ea typeface="Calibri" panose="020F0502020204030204" pitchFamily="34" charset="0"/>
                <a:cs typeface="Times New Roman" panose="02020603050405020304" pitchFamily="18" charset="0"/>
              </a:rPr>
              <a:t>DPESP-Defensor Público-Primeira Prova Escrita – 2019</a:t>
            </a:r>
            <a:endParaRPr lang="en-US" sz="2100" dirty="0">
              <a:solidFill>
                <a:schemeClr val="tx1"/>
              </a:solidFill>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pt-BR" sz="2100" dirty="0">
                <a:solidFill>
                  <a:schemeClr val="tx1"/>
                </a:solidFill>
                <a:effectLst/>
                <a:ea typeface="Calibri" panose="020F0502020204030204" pitchFamily="34" charset="0"/>
                <a:cs typeface="Times New Roman" panose="02020603050405020304" pitchFamily="18" charset="0"/>
              </a:rPr>
              <a:t>10. Acerca do regime dos princípios tributários, considere as assertivas abaixo:</a:t>
            </a:r>
          </a:p>
          <a:p>
            <a:pPr marL="0" indent="0" algn="just">
              <a:lnSpc>
                <a:spcPct val="120000"/>
              </a:lnSpc>
              <a:spcBef>
                <a:spcPts val="0"/>
              </a:spcBef>
              <a:buNone/>
            </a:pPr>
            <a:r>
              <a:rPr lang="pt-BR" sz="2100" dirty="0">
                <a:solidFill>
                  <a:schemeClr val="tx1"/>
                </a:solidFill>
                <a:effectLst/>
                <a:ea typeface="Calibri" panose="020F0502020204030204" pitchFamily="34" charset="0"/>
                <a:cs typeface="Times New Roman" panose="02020603050405020304" pitchFamily="18" charset="0"/>
              </a:rPr>
              <a:t> I. o princípio da capacidade contributiva autoriza a graduação dos impostos de caráter pessoal, segundo a capacidade econômica do contribuinte.</a:t>
            </a:r>
          </a:p>
          <a:p>
            <a:pPr marL="0" indent="0" algn="just">
              <a:lnSpc>
                <a:spcPct val="120000"/>
              </a:lnSpc>
              <a:spcBef>
                <a:spcPts val="0"/>
              </a:spcBef>
              <a:buNone/>
            </a:pPr>
            <a:r>
              <a:rPr lang="pt-BR" sz="2100" dirty="0">
                <a:solidFill>
                  <a:schemeClr val="tx1"/>
                </a:solidFill>
                <a:effectLst/>
                <a:ea typeface="Calibri" panose="020F0502020204030204" pitchFamily="34" charset="0"/>
                <a:cs typeface="Times New Roman" panose="02020603050405020304" pitchFamily="18" charset="0"/>
              </a:rPr>
              <a:t>II. o princípio da igualdade tributária, que se encontra expressamente previsto na Constituição Federal de 1988, permite ao legislador ordinário estabelecer critérios de diferenciação entre contribuintes, com a finalidade de promover a igualdade material.</a:t>
            </a:r>
          </a:p>
          <a:p>
            <a:pPr marL="0" indent="0" algn="just">
              <a:lnSpc>
                <a:spcPct val="120000"/>
              </a:lnSpc>
              <a:spcBef>
                <a:spcPts val="0"/>
              </a:spcBef>
              <a:buNone/>
            </a:pPr>
            <a:r>
              <a:rPr lang="pt-BR" sz="2100" dirty="0">
                <a:solidFill>
                  <a:schemeClr val="tx1"/>
                </a:solidFill>
                <a:effectLst/>
                <a:ea typeface="Calibri" panose="020F0502020204030204" pitchFamily="34" charset="0"/>
                <a:cs typeface="Times New Roman" panose="02020603050405020304" pitchFamily="18" charset="0"/>
              </a:rPr>
              <a:t>III. o princípio da anterioridade da lei tributária, implícito na Constituição Federal de 1988, veda a cobrança de tributos cujos fatos geradores ocorreram antes do início da vigência da lei que os criou ou aumentou.</a:t>
            </a:r>
          </a:p>
          <a:p>
            <a:pPr marL="0" indent="0" algn="just">
              <a:lnSpc>
                <a:spcPct val="120000"/>
              </a:lnSpc>
              <a:spcBef>
                <a:spcPts val="0"/>
              </a:spcBef>
              <a:buNone/>
            </a:pPr>
            <a:r>
              <a:rPr lang="pt-BR" sz="2100" dirty="0">
                <a:solidFill>
                  <a:schemeClr val="tx1"/>
                </a:solidFill>
                <a:effectLst/>
                <a:ea typeface="Calibri" panose="020F0502020204030204" pitchFamily="34" charset="0"/>
                <a:cs typeface="Times New Roman" panose="02020603050405020304" pitchFamily="18" charset="0"/>
              </a:rPr>
              <a:t> IV. o princípio do não-confisco, implícito no texto constitucional, veda o emprego da tributação com finalidade extrafiscal. </a:t>
            </a:r>
          </a:p>
          <a:p>
            <a:pPr marL="0" indent="0">
              <a:lnSpc>
                <a:spcPct val="120000"/>
              </a:lnSpc>
              <a:spcBef>
                <a:spcPts val="0"/>
              </a:spcBef>
              <a:buNone/>
            </a:pPr>
            <a:r>
              <a:rPr lang="pt-BR" sz="2100" dirty="0">
                <a:solidFill>
                  <a:schemeClr val="tx1"/>
                </a:solidFill>
                <a:effectLst/>
                <a:ea typeface="Calibri" panose="020F0502020204030204" pitchFamily="34" charset="0"/>
                <a:cs typeface="Times New Roman" panose="02020603050405020304" pitchFamily="18" charset="0"/>
              </a:rPr>
              <a:t>Está correto o que se afirma APENAS em:</a:t>
            </a:r>
            <a:br>
              <a:rPr lang="pt-BR" sz="2100" dirty="0">
                <a:solidFill>
                  <a:schemeClr val="tx1"/>
                </a:solidFill>
                <a:effectLst/>
                <a:ea typeface="Calibri" panose="020F0502020204030204" pitchFamily="34" charset="0"/>
                <a:cs typeface="Times New Roman" panose="02020603050405020304" pitchFamily="18" charset="0"/>
              </a:rPr>
            </a:br>
            <a:r>
              <a:rPr lang="pt-BR" sz="2100" dirty="0">
                <a:solidFill>
                  <a:schemeClr val="tx1"/>
                </a:solidFill>
                <a:effectLst/>
                <a:ea typeface="Calibri" panose="020F0502020204030204" pitchFamily="34" charset="0"/>
                <a:cs typeface="Times New Roman" panose="02020603050405020304" pitchFamily="18" charset="0"/>
              </a:rPr>
              <a:t>(A) I e II.</a:t>
            </a:r>
          </a:p>
          <a:p>
            <a:pPr marL="0" indent="0">
              <a:lnSpc>
                <a:spcPct val="120000"/>
              </a:lnSpc>
              <a:spcBef>
                <a:spcPts val="0"/>
              </a:spcBef>
              <a:buNone/>
            </a:pPr>
            <a:r>
              <a:rPr lang="pt-BR" sz="2100" dirty="0">
                <a:solidFill>
                  <a:schemeClr val="tx1"/>
                </a:solidFill>
                <a:effectLst/>
                <a:ea typeface="Calibri" panose="020F0502020204030204" pitchFamily="34" charset="0"/>
                <a:cs typeface="Times New Roman" panose="02020603050405020304" pitchFamily="18" charset="0"/>
              </a:rPr>
              <a:t>(B) I e III. </a:t>
            </a:r>
          </a:p>
          <a:p>
            <a:pPr marL="0" indent="0">
              <a:lnSpc>
                <a:spcPct val="120000"/>
              </a:lnSpc>
              <a:spcBef>
                <a:spcPts val="0"/>
              </a:spcBef>
              <a:buNone/>
            </a:pPr>
            <a:r>
              <a:rPr lang="pt-BR" sz="2100" dirty="0">
                <a:solidFill>
                  <a:schemeClr val="tx1"/>
                </a:solidFill>
                <a:effectLst/>
                <a:ea typeface="Calibri" panose="020F0502020204030204" pitchFamily="34" charset="0"/>
                <a:cs typeface="Times New Roman" panose="02020603050405020304" pitchFamily="18" charset="0"/>
              </a:rPr>
              <a:t>(C) I e IV. </a:t>
            </a:r>
          </a:p>
          <a:p>
            <a:pPr marL="0" indent="0">
              <a:lnSpc>
                <a:spcPct val="120000"/>
              </a:lnSpc>
              <a:spcBef>
                <a:spcPts val="0"/>
              </a:spcBef>
              <a:buNone/>
            </a:pPr>
            <a:r>
              <a:rPr lang="pt-BR" sz="2100" dirty="0">
                <a:solidFill>
                  <a:schemeClr val="tx1"/>
                </a:solidFill>
                <a:effectLst/>
                <a:ea typeface="Calibri" panose="020F0502020204030204" pitchFamily="34" charset="0"/>
                <a:cs typeface="Times New Roman" panose="02020603050405020304" pitchFamily="18" charset="0"/>
              </a:rPr>
              <a:t>(D) III e IV. </a:t>
            </a:r>
          </a:p>
          <a:p>
            <a:pPr marL="0" indent="0">
              <a:lnSpc>
                <a:spcPct val="120000"/>
              </a:lnSpc>
              <a:spcBef>
                <a:spcPts val="0"/>
              </a:spcBef>
              <a:buNone/>
            </a:pPr>
            <a:r>
              <a:rPr lang="pt-BR" sz="2100" dirty="0">
                <a:solidFill>
                  <a:schemeClr val="tx1"/>
                </a:solidFill>
                <a:effectLst/>
                <a:ea typeface="Calibri" panose="020F0502020204030204" pitchFamily="34" charset="0"/>
                <a:cs typeface="Times New Roman" panose="02020603050405020304" pitchFamily="18" charset="0"/>
              </a:rPr>
              <a:t>(E) II e III.</a:t>
            </a:r>
            <a:endParaRPr lang="en-US" sz="2100" dirty="0">
              <a:solidFill>
                <a:schemeClr val="tx1"/>
              </a:solidFill>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594893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5C0B3-305C-489F-B999-CC4CBEA38135}"/>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EC139516-D422-4B83-99DE-AB806ADF1060}"/>
              </a:ext>
            </a:extLst>
          </p:cNvPr>
          <p:cNvSpPr>
            <a:spLocks noGrp="1"/>
          </p:cNvSpPr>
          <p:nvPr>
            <p:ph idx="1"/>
          </p:nvPr>
        </p:nvSpPr>
        <p:spPr/>
        <p:txBody>
          <a:bodyPr/>
          <a:lstStyle/>
          <a:p>
            <a:pPr marL="0" indent="0" algn="just">
              <a:buNone/>
            </a:pPr>
            <a:r>
              <a:rPr lang="pt-BR" sz="1800" dirty="0">
                <a:solidFill>
                  <a:schemeClr val="tx1"/>
                </a:solidFill>
                <a:effectLst/>
                <a:ea typeface="Calibri" panose="020F0502020204030204" pitchFamily="34" charset="0"/>
                <a:cs typeface="Times New Roman" panose="02020603050405020304" pitchFamily="18" charset="0"/>
              </a:rPr>
              <a:t>Defensor Público – Pernambuco / 2018 – CESPE - CESPE | CEBRASPE – DPE/PE </a:t>
            </a:r>
          </a:p>
          <a:p>
            <a:pPr marL="0" indent="0" algn="just">
              <a:buNone/>
            </a:pPr>
            <a:r>
              <a:rPr lang="pt-BR" sz="1800" dirty="0">
                <a:solidFill>
                  <a:schemeClr val="tx1"/>
                </a:solidFill>
                <a:effectLst/>
                <a:ea typeface="Calibri" panose="020F0502020204030204" pitchFamily="34" charset="0"/>
                <a:cs typeface="Times New Roman" panose="02020603050405020304" pitchFamily="18" charset="0"/>
              </a:rPr>
              <a:t>99. A respeito dos princípios da anterioridade e da irretroatividade, ambos princípios constitucionais do sistema tributário, assinale a opção correta.</a:t>
            </a:r>
          </a:p>
          <a:p>
            <a:pPr marL="0" indent="0" algn="just">
              <a:buNone/>
            </a:pPr>
            <a:r>
              <a:rPr lang="pt-BR" sz="1800" dirty="0">
                <a:solidFill>
                  <a:schemeClr val="tx1"/>
                </a:solidFill>
                <a:effectLst/>
                <a:ea typeface="Calibri" panose="020F0502020204030204" pitchFamily="34" charset="0"/>
                <a:cs typeface="Times New Roman" panose="02020603050405020304" pitchFamily="18" charset="0"/>
              </a:rPr>
              <a:t>A - Todos os impostos se submetem aos princípios da anterioridade e da irretroatividade, mas as taxas, contribuições e demais espécies tributárias somente se submetem ao princípio da irretroatividade.</a:t>
            </a:r>
          </a:p>
          <a:p>
            <a:pPr marL="0" indent="0" algn="just">
              <a:buNone/>
            </a:pPr>
            <a:r>
              <a:rPr lang="pt-BR" sz="1800" dirty="0">
                <a:solidFill>
                  <a:schemeClr val="tx1"/>
                </a:solidFill>
                <a:effectLst/>
                <a:ea typeface="Calibri" panose="020F0502020204030204" pitchFamily="34" charset="0"/>
                <a:cs typeface="Times New Roman" panose="02020603050405020304" pitchFamily="18" charset="0"/>
              </a:rPr>
              <a:t>B - Todos os tributos devem se submeter aos princípios da anterioridade e da irretroatividade. </a:t>
            </a:r>
          </a:p>
          <a:p>
            <a:pPr marL="0" indent="0" algn="just">
              <a:buNone/>
            </a:pPr>
            <a:r>
              <a:rPr lang="pt-BR" sz="1800" dirty="0">
                <a:solidFill>
                  <a:schemeClr val="tx1"/>
                </a:solidFill>
                <a:effectLst/>
                <a:ea typeface="Calibri" panose="020F0502020204030204" pitchFamily="34" charset="0"/>
                <a:cs typeface="Times New Roman" panose="02020603050405020304" pitchFamily="18" charset="0"/>
              </a:rPr>
              <a:t>C - O princípio da irretroatividade aplica-se a todo tributo; o da anterioridade, por sua vez, admite exceções.</a:t>
            </a:r>
          </a:p>
          <a:p>
            <a:pPr marL="0" indent="0" algn="just">
              <a:buNone/>
            </a:pPr>
            <a:r>
              <a:rPr lang="pt-BR" sz="1800" dirty="0">
                <a:solidFill>
                  <a:schemeClr val="tx1"/>
                </a:solidFill>
                <a:effectLst/>
                <a:ea typeface="Calibri" panose="020F0502020204030204" pitchFamily="34" charset="0"/>
                <a:cs typeface="Times New Roman" panose="02020603050405020304" pitchFamily="18" charset="0"/>
              </a:rPr>
              <a:t> D - O princípio da irretroatividade se aplica apenas aos impostos e às taxas; o da anterioridade se aplica a todos os tipos de tributos.</a:t>
            </a:r>
          </a:p>
          <a:p>
            <a:pPr marL="0" indent="0" algn="just">
              <a:buNone/>
            </a:pPr>
            <a:r>
              <a:rPr lang="pt-BR" sz="1800" dirty="0">
                <a:solidFill>
                  <a:schemeClr val="tx1"/>
                </a:solidFill>
                <a:effectLst/>
                <a:ea typeface="Calibri" panose="020F0502020204030204" pitchFamily="34" charset="0"/>
                <a:cs typeface="Times New Roman" panose="02020603050405020304" pitchFamily="18" charset="0"/>
              </a:rPr>
              <a:t> E - O princípio da irretroatividade se aplica apenas aos tributos parafiscais; o da anterioridade, por sua vez, se aplica tanto aos tributos fiscais como aos extrafiscais</a:t>
            </a:r>
            <a:endParaRPr lang="en-US" sz="1800" dirty="0">
              <a:solidFill>
                <a:schemeClr val="tx1"/>
              </a:solidFill>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69827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5C0B3-305C-489F-B999-CC4CBEA38135}"/>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EC139516-D422-4B83-99DE-AB806ADF1060}"/>
              </a:ext>
            </a:extLst>
          </p:cNvPr>
          <p:cNvSpPr>
            <a:spLocks noGrp="1"/>
          </p:cNvSpPr>
          <p:nvPr>
            <p:ph idx="1"/>
          </p:nvPr>
        </p:nvSpPr>
        <p:spPr>
          <a:xfrm>
            <a:off x="3638349" y="250257"/>
            <a:ext cx="7700123" cy="6331257"/>
          </a:xfrm>
        </p:spPr>
        <p:txBody>
          <a:bodyPr>
            <a:normAutofit/>
          </a:bodyPr>
          <a:lstStyle/>
          <a:p>
            <a:pPr marL="0" indent="0" algn="just">
              <a:lnSpc>
                <a:spcPct val="100000"/>
              </a:lnSpc>
              <a:spcBef>
                <a:spcPts val="0"/>
              </a:spcBef>
              <a:buNone/>
            </a:pPr>
            <a:r>
              <a:rPr lang="pt-BR" sz="1800" b="1" dirty="0">
                <a:solidFill>
                  <a:schemeClr val="tx1"/>
                </a:solidFill>
                <a:effectLst/>
                <a:ea typeface="Calibri" panose="020F0502020204030204" pitchFamily="34" charset="0"/>
                <a:cs typeface="Times New Roman" panose="02020603050405020304" pitchFamily="18" charset="0"/>
              </a:rPr>
              <a:t>PRINCÍPIO DO NÃO CONFISCO</a:t>
            </a:r>
          </a:p>
          <a:p>
            <a:pPr>
              <a:lnSpc>
                <a:spcPct val="100000"/>
              </a:lnSpc>
              <a:spcBef>
                <a:spcPts val="0"/>
              </a:spcBef>
            </a:pPr>
            <a:endParaRPr lang="en-US" dirty="0"/>
          </a:p>
          <a:p>
            <a:pPr marL="502920" lvl="1" indent="0" algn="just">
              <a:lnSpc>
                <a:spcPct val="100000"/>
              </a:lnSpc>
              <a:spcBef>
                <a:spcPts val="0"/>
              </a:spcBef>
              <a:spcAft>
                <a:spcPts val="0"/>
              </a:spcAft>
              <a:buNone/>
            </a:pPr>
            <a:r>
              <a:rPr lang="pt-BR" b="0" i="0" dirty="0">
                <a:solidFill>
                  <a:srgbClr val="000000"/>
                </a:solidFill>
                <a:effectLst/>
              </a:rPr>
              <a:t>Art. 150. Sem prejuízo de outras garantias asseguradas ao contribuinte, é vedado à União, aos Estados, ao Distrito Federal e aos Municípios:</a:t>
            </a:r>
          </a:p>
          <a:p>
            <a:pPr marL="502920" lvl="1" indent="0">
              <a:lnSpc>
                <a:spcPct val="100000"/>
              </a:lnSpc>
              <a:spcBef>
                <a:spcPts val="0"/>
              </a:spcBef>
              <a:spcAft>
                <a:spcPts val="0"/>
              </a:spcAft>
              <a:buNone/>
            </a:pPr>
            <a:r>
              <a:rPr lang="pt-BR" b="0" i="0" dirty="0">
                <a:solidFill>
                  <a:srgbClr val="000000"/>
                </a:solidFill>
                <a:effectLst/>
              </a:rPr>
              <a:t>IV - utilizar tributo com efeito de confisco;</a:t>
            </a:r>
          </a:p>
          <a:p>
            <a:pPr>
              <a:lnSpc>
                <a:spcPct val="100000"/>
              </a:lnSpc>
              <a:spcBef>
                <a:spcPts val="0"/>
              </a:spcBef>
            </a:pPr>
            <a:endParaRPr lang="pt-BR" dirty="0">
              <a:solidFill>
                <a:srgbClr val="000000"/>
              </a:solidFill>
            </a:endParaRPr>
          </a:p>
          <a:p>
            <a:pPr marL="0" indent="0">
              <a:lnSpc>
                <a:spcPct val="100000"/>
              </a:lnSpc>
              <a:spcBef>
                <a:spcPts val="0"/>
              </a:spcBef>
              <a:buNone/>
            </a:pPr>
            <a:r>
              <a:rPr lang="pt-BR" dirty="0">
                <a:solidFill>
                  <a:srgbClr val="000000"/>
                </a:solidFill>
              </a:rPr>
              <a:t>Vedação ao confisco e vedação ao efeito de confisco</a:t>
            </a:r>
          </a:p>
          <a:p>
            <a:pPr>
              <a:lnSpc>
                <a:spcPct val="100000"/>
              </a:lnSpc>
              <a:spcBef>
                <a:spcPts val="0"/>
              </a:spcBef>
            </a:pPr>
            <a:endParaRPr lang="en-US" dirty="0"/>
          </a:p>
          <a:p>
            <a:pPr>
              <a:lnSpc>
                <a:spcPct val="100000"/>
              </a:lnSpc>
              <a:spcBef>
                <a:spcPts val="0"/>
              </a:spcBef>
            </a:pPr>
            <a:r>
              <a:rPr lang="en-US" sz="2100" b="1" dirty="0" err="1"/>
              <a:t>Não</a:t>
            </a:r>
            <a:r>
              <a:rPr lang="en-US" sz="2100" b="1" dirty="0"/>
              <a:t> </a:t>
            </a:r>
            <a:r>
              <a:rPr lang="en-US" sz="2100" b="1" dirty="0" err="1"/>
              <a:t>confisco</a:t>
            </a:r>
            <a:r>
              <a:rPr lang="en-US" sz="2100" b="1" dirty="0"/>
              <a:t> - STF</a:t>
            </a:r>
          </a:p>
          <a:p>
            <a:pPr algn="just">
              <a:lnSpc>
                <a:spcPct val="100000"/>
              </a:lnSpc>
              <a:spcBef>
                <a:spcPts val="0"/>
              </a:spcBef>
            </a:pPr>
            <a:r>
              <a:rPr lang="pt-BR" b="1" i="0" dirty="0">
                <a:solidFill>
                  <a:srgbClr val="000000"/>
                </a:solidFill>
                <a:effectLst/>
              </a:rPr>
              <a:t>Tema: </a:t>
            </a:r>
            <a:r>
              <a:rPr lang="pt-BR" b="0" i="0" dirty="0">
                <a:solidFill>
                  <a:srgbClr val="000000"/>
                </a:solidFill>
                <a:effectLst/>
              </a:rPr>
              <a:t>933 - Balizas constitucionais para a majoração de alíquota de contribuição previdenciária de regime próprio de previdência social </a:t>
            </a:r>
            <a:r>
              <a:rPr lang="pt-BR" b="1" i="0" dirty="0">
                <a:solidFill>
                  <a:srgbClr val="000000"/>
                </a:solidFill>
                <a:effectLst/>
              </a:rPr>
              <a:t>Tese</a:t>
            </a:r>
          </a:p>
          <a:p>
            <a:pPr algn="just">
              <a:lnSpc>
                <a:spcPct val="100000"/>
              </a:lnSpc>
              <a:spcBef>
                <a:spcPts val="0"/>
              </a:spcBef>
            </a:pPr>
            <a:r>
              <a:rPr lang="pt-BR" b="0" i="0" dirty="0">
                <a:solidFill>
                  <a:srgbClr val="000000"/>
                </a:solidFill>
                <a:effectLst/>
              </a:rPr>
              <a:t>I - A ausência de estudo atuarial específico e prévio à edição de lei que aumente a contribuição previdenciária dos servidores públicos não implica vício de inconstitucionalidade, mas mera irregularidade que pode ser sanada pela demonstração do déficit financeiro ou atuarial que justificava a medida; II - A majoração da alíquota da contribuição previdenciária do servidor público para 13,25% não afronta os princípios da razoabilidade e da vedação ao </a:t>
            </a:r>
            <a:r>
              <a:rPr lang="pt-BR" b="1" i="0" dirty="0">
                <a:solidFill>
                  <a:srgbClr val="FF0000"/>
                </a:solidFill>
                <a:effectLst/>
              </a:rPr>
              <a:t>confisco</a:t>
            </a:r>
            <a:r>
              <a:rPr lang="pt-BR" b="0" i="0" dirty="0">
                <a:solidFill>
                  <a:srgbClr val="000000"/>
                </a:solidFill>
                <a:effectLst/>
              </a:rPr>
              <a:t>.</a:t>
            </a:r>
          </a:p>
          <a:p>
            <a:pPr>
              <a:lnSpc>
                <a:spcPct val="120000"/>
              </a:lnSpc>
              <a:spcBef>
                <a:spcPts val="0"/>
              </a:spcBef>
            </a:pPr>
            <a:endParaRPr lang="en-US" dirty="0"/>
          </a:p>
        </p:txBody>
      </p:sp>
    </p:spTree>
    <p:extLst>
      <p:ext uri="{BB962C8B-B14F-4D97-AF65-F5344CB8AC3E}">
        <p14:creationId xmlns:p14="http://schemas.microsoft.com/office/powerpoint/2010/main" val="30266908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5C0B3-305C-489F-B999-CC4CBEA38135}"/>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EC139516-D422-4B83-99DE-AB806ADF1060}"/>
              </a:ext>
            </a:extLst>
          </p:cNvPr>
          <p:cNvSpPr>
            <a:spLocks noGrp="1"/>
          </p:cNvSpPr>
          <p:nvPr>
            <p:ph idx="1"/>
          </p:nvPr>
        </p:nvSpPr>
        <p:spPr>
          <a:xfrm>
            <a:off x="3638349" y="250257"/>
            <a:ext cx="7700123" cy="6331257"/>
          </a:xfrm>
        </p:spPr>
        <p:txBody>
          <a:bodyPr>
            <a:normAutofit/>
          </a:bodyPr>
          <a:lstStyle/>
          <a:p>
            <a:pPr marL="0" indent="0" algn="just">
              <a:lnSpc>
                <a:spcPct val="120000"/>
              </a:lnSpc>
              <a:spcBef>
                <a:spcPts val="0"/>
              </a:spcBef>
              <a:buNone/>
            </a:pPr>
            <a:r>
              <a:rPr lang="pt-BR" b="1" dirty="0">
                <a:solidFill>
                  <a:schemeClr val="tx1"/>
                </a:solidFill>
                <a:effectLst/>
                <a:ea typeface="Calibri" panose="020F0502020204030204" pitchFamily="34" charset="0"/>
                <a:cs typeface="Times New Roman" panose="02020603050405020304" pitchFamily="18" charset="0"/>
              </a:rPr>
              <a:t>PRINCÍPIO DO NÃO CONFISCO</a:t>
            </a:r>
          </a:p>
          <a:p>
            <a:pPr>
              <a:lnSpc>
                <a:spcPct val="100000"/>
              </a:lnSpc>
              <a:spcBef>
                <a:spcPts val="0"/>
              </a:spcBef>
            </a:pPr>
            <a:endParaRPr lang="en-US" dirty="0"/>
          </a:p>
          <a:p>
            <a:pPr algn="just">
              <a:lnSpc>
                <a:spcPct val="100000"/>
              </a:lnSpc>
              <a:spcBef>
                <a:spcPts val="0"/>
              </a:spcBef>
            </a:pPr>
            <a:r>
              <a:rPr lang="en-US" dirty="0" err="1"/>
              <a:t>Não</a:t>
            </a:r>
            <a:r>
              <a:rPr lang="en-US" dirty="0"/>
              <a:t> </a:t>
            </a:r>
            <a:r>
              <a:rPr lang="en-US" dirty="0" err="1"/>
              <a:t>confisco</a:t>
            </a:r>
            <a:r>
              <a:rPr lang="en-US" dirty="0"/>
              <a:t> – STF</a:t>
            </a:r>
          </a:p>
          <a:p>
            <a:pPr algn="just">
              <a:lnSpc>
                <a:spcPct val="100000"/>
              </a:lnSpc>
              <a:spcBef>
                <a:spcPts val="0"/>
              </a:spcBef>
            </a:pPr>
            <a:r>
              <a:rPr lang="en-US" b="1" dirty="0" err="1"/>
              <a:t>Multa</a:t>
            </a:r>
            <a:r>
              <a:rPr lang="en-US" b="1" dirty="0"/>
              <a:t> </a:t>
            </a:r>
          </a:p>
          <a:p>
            <a:pPr algn="just">
              <a:lnSpc>
                <a:spcPct val="100000"/>
              </a:lnSpc>
              <a:spcBef>
                <a:spcPts val="0"/>
              </a:spcBef>
            </a:pPr>
            <a:endParaRPr lang="en-US" dirty="0"/>
          </a:p>
          <a:p>
            <a:pPr marL="0" indent="0" algn="just">
              <a:lnSpc>
                <a:spcPct val="100000"/>
              </a:lnSpc>
              <a:spcBef>
                <a:spcPts val="0"/>
              </a:spcBef>
              <a:buNone/>
            </a:pPr>
            <a:r>
              <a:rPr lang="pt-BR" dirty="0"/>
              <a:t>TRIBUTÁRIO – MULTA – VALOR SUPERIOR AO DO TRIBUTO – CONFISCO – ARTIGO 150, INCISO IV, DA CARTA DA REPÚBLICA. Surge inconstitucional multa cujo valor é superior ao do tributo devido. Precedentes: Ação Direta de Inconstitucionalidade nº 551/RJ – Pleno, relator ministro Ilmar Galvão – e Recurso Extraordinário nº 582.461/SP – Pleno, relator ministro Gilmar Mendes, Repercussão Geral.</a:t>
            </a:r>
          </a:p>
          <a:p>
            <a:pPr marL="0" indent="0" algn="just">
              <a:lnSpc>
                <a:spcPct val="100000"/>
              </a:lnSpc>
              <a:spcBef>
                <a:spcPts val="0"/>
              </a:spcBef>
              <a:buNone/>
            </a:pPr>
            <a:r>
              <a:rPr lang="pt-BR" dirty="0"/>
              <a:t>(RE 833106 </a:t>
            </a:r>
            <a:r>
              <a:rPr lang="pt-BR" dirty="0" err="1"/>
              <a:t>AgR</a:t>
            </a:r>
            <a:r>
              <a:rPr lang="pt-BR" dirty="0"/>
              <a:t>, Relator(a): MARCO AURÉLIO, Primeira Turma, julgado em 25/11/2014, PROCESSO ELETRÔNICO DJe-244  DIVULG 11-12-2014  PUBLIC 12-12-2014)</a:t>
            </a:r>
            <a:endParaRPr lang="en-US" dirty="0"/>
          </a:p>
          <a:p>
            <a:pPr algn="just">
              <a:lnSpc>
                <a:spcPct val="100000"/>
              </a:lnSpc>
              <a:spcBef>
                <a:spcPts val="0"/>
              </a:spcBef>
            </a:pPr>
            <a:endParaRPr lang="en-US" dirty="0"/>
          </a:p>
        </p:txBody>
      </p:sp>
    </p:spTree>
    <p:extLst>
      <p:ext uri="{BB962C8B-B14F-4D97-AF65-F5344CB8AC3E}">
        <p14:creationId xmlns:p14="http://schemas.microsoft.com/office/powerpoint/2010/main" val="1424622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AA07-5160-4577-9199-E762C5511F7E}"/>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C67D52F1-71D5-418A-A749-1728D574B1F0}"/>
              </a:ext>
            </a:extLst>
          </p:cNvPr>
          <p:cNvSpPr>
            <a:spLocks noGrp="1"/>
          </p:cNvSpPr>
          <p:nvPr>
            <p:ph idx="1"/>
          </p:nvPr>
        </p:nvSpPr>
        <p:spPr>
          <a:xfrm>
            <a:off x="3570973" y="596766"/>
            <a:ext cx="8075595" cy="6121668"/>
          </a:xfrm>
        </p:spPr>
        <p:txBody>
          <a:bodyPr>
            <a:normAutofit/>
          </a:bodyPr>
          <a:lstStyle/>
          <a:p>
            <a:pPr marL="0" indent="0">
              <a:lnSpc>
                <a:spcPct val="120000"/>
              </a:lnSpc>
              <a:spcBef>
                <a:spcPts val="0"/>
              </a:spcBef>
              <a:buNone/>
            </a:pPr>
            <a:r>
              <a:rPr lang="pt-BR" b="1" dirty="0"/>
              <a:t>PRINCÍPIO DA LIBERDADE DE TRÁFEGO</a:t>
            </a:r>
          </a:p>
          <a:p>
            <a:pPr marL="0" indent="0">
              <a:lnSpc>
                <a:spcPct val="120000"/>
              </a:lnSpc>
              <a:spcBef>
                <a:spcPts val="0"/>
              </a:spcBef>
              <a:buNone/>
            </a:pPr>
            <a:r>
              <a:rPr lang="pt-BR" b="0" i="0" dirty="0">
                <a:solidFill>
                  <a:srgbClr val="000000"/>
                </a:solidFill>
                <a:effectLst/>
              </a:rPr>
              <a:t>V - estabelecer limitações ao tráfego de pessoas ou bens, por meio de tributos interestaduais ou intermunicipais, ressalvada a cobrança de pedágio pela utilização de vias conservadas pelo Poder Público;</a:t>
            </a:r>
          </a:p>
          <a:p>
            <a:pPr marL="0" indent="0">
              <a:lnSpc>
                <a:spcPct val="120000"/>
              </a:lnSpc>
              <a:spcBef>
                <a:spcPts val="0"/>
              </a:spcBef>
              <a:buNone/>
            </a:pPr>
            <a:endParaRPr lang="pt-BR" dirty="0"/>
          </a:p>
          <a:p>
            <a:pPr marL="0" indent="0">
              <a:lnSpc>
                <a:spcPct val="120000"/>
              </a:lnSpc>
              <a:spcBef>
                <a:spcPts val="0"/>
              </a:spcBef>
              <a:buNone/>
            </a:pPr>
            <a:r>
              <a:rPr lang="pt-BR" b="1" dirty="0"/>
              <a:t>PRINCÍPIO DA NÃO DISCRIMINAÇÃO BASEADA NA PROCEDÊNCIA OU DESTINO</a:t>
            </a:r>
          </a:p>
          <a:p>
            <a:pPr marL="0" indent="0">
              <a:lnSpc>
                <a:spcPct val="120000"/>
              </a:lnSpc>
              <a:spcBef>
                <a:spcPts val="0"/>
              </a:spcBef>
              <a:buNone/>
            </a:pPr>
            <a:endParaRPr lang="pt-BR" b="1" dirty="0"/>
          </a:p>
          <a:p>
            <a:pPr algn="just"/>
            <a:r>
              <a:rPr lang="pt-BR" b="0" i="0" dirty="0">
                <a:solidFill>
                  <a:srgbClr val="000000"/>
                </a:solidFill>
                <a:effectLst/>
              </a:rPr>
              <a:t>Art. 152. É vedado aos Estados, ao Distrito Federal e aos Municípios estabelecer diferença tributária entre bens e serviços, de qualquer natureza, em razão de sua procedência ou destino.</a:t>
            </a:r>
          </a:p>
          <a:p>
            <a:pPr marL="0" indent="0">
              <a:buNone/>
            </a:pPr>
            <a:br>
              <a:rPr lang="pt-BR" dirty="0"/>
            </a:br>
            <a:endParaRPr lang="pt-BR"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853615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64F7F-40AB-41FB-97E9-EE4A6C78CB8F}"/>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C478218D-6164-4D31-9D5E-8F2218CDED6C}"/>
              </a:ext>
            </a:extLst>
          </p:cNvPr>
          <p:cNvSpPr>
            <a:spLocks noGrp="1"/>
          </p:cNvSpPr>
          <p:nvPr>
            <p:ph idx="1"/>
          </p:nvPr>
        </p:nvSpPr>
        <p:spPr/>
        <p:txBody>
          <a:bodyPr>
            <a:normAutofit/>
          </a:bodyPr>
          <a:lstStyle/>
          <a:p>
            <a:pPr marL="0" indent="0">
              <a:buNone/>
            </a:pPr>
            <a:r>
              <a:rPr lang="pt-BR" dirty="0"/>
              <a:t>Art. 152 da Constituição Federal –</a:t>
            </a:r>
          </a:p>
          <a:p>
            <a:pPr marL="0" indent="0">
              <a:buNone/>
            </a:pPr>
            <a:r>
              <a:rPr lang="pt-BR" dirty="0"/>
              <a:t> "É incompatível com a Constituição Federal disposição normativa a prever a obrigatoriedade de cadastro, em órgão da Administração municipal, de prestadores de serviços não estabelecidos no território do Município, impondo-se ao tomador o recolhimento do Imposto Sobre Serviços – ISS quando descumprida a obrigação.[RE 1.167.509, rel. min. Marco Aurélio, j. 1º-3-2021, P, DJE de 16-3-2021, Tema 1.020.]“</a:t>
            </a:r>
          </a:p>
          <a:p>
            <a:pPr marL="0" indent="0">
              <a:buNone/>
            </a:pPr>
            <a:endParaRPr lang="en-US" dirty="0"/>
          </a:p>
          <a:p>
            <a:pPr marL="0" indent="0">
              <a:buNone/>
            </a:pPr>
            <a:r>
              <a:rPr lang="en-US" dirty="0" err="1"/>
              <a:t>Ofensa</a:t>
            </a:r>
            <a:r>
              <a:rPr lang="en-US" dirty="0"/>
              <a:t> </a:t>
            </a:r>
            <a:r>
              <a:rPr lang="en-US" dirty="0" err="1"/>
              <a:t>ao</a:t>
            </a:r>
            <a:r>
              <a:rPr lang="en-US" dirty="0"/>
              <a:t> art. 3 da LC 116/03: </a:t>
            </a:r>
            <a:r>
              <a:rPr lang="en-US" dirty="0" err="1"/>
              <a:t>competência</a:t>
            </a:r>
            <a:r>
              <a:rPr lang="en-US" dirty="0"/>
              <a:t> do </a:t>
            </a:r>
            <a:r>
              <a:rPr lang="en-US" dirty="0" err="1"/>
              <a:t>recolhimento</a:t>
            </a:r>
            <a:r>
              <a:rPr lang="en-US" dirty="0"/>
              <a:t>, em </a:t>
            </a:r>
            <a:r>
              <a:rPr lang="en-US" dirty="0" err="1"/>
              <a:t>regra</a:t>
            </a:r>
            <a:r>
              <a:rPr lang="en-US" dirty="0"/>
              <a:t>, é do local do </a:t>
            </a:r>
            <a:r>
              <a:rPr lang="en-US" dirty="0" err="1"/>
              <a:t>estabelecimento</a:t>
            </a:r>
            <a:r>
              <a:rPr lang="en-US" dirty="0"/>
              <a:t>. </a:t>
            </a:r>
            <a:r>
              <a:rPr lang="en-US" dirty="0" err="1"/>
              <a:t>Estabelecimento</a:t>
            </a:r>
            <a:r>
              <a:rPr lang="en-US" dirty="0"/>
              <a:t> de </a:t>
            </a:r>
            <a:r>
              <a:rPr lang="en-US" dirty="0" err="1"/>
              <a:t>responsabilidade</a:t>
            </a:r>
            <a:r>
              <a:rPr lang="en-US" dirty="0"/>
              <a:t> </a:t>
            </a:r>
            <a:r>
              <a:rPr lang="en-US" dirty="0" err="1"/>
              <a:t>tributária</a:t>
            </a:r>
            <a:r>
              <a:rPr lang="en-US" dirty="0"/>
              <a:t> for a das </a:t>
            </a:r>
            <a:r>
              <a:rPr lang="en-US" dirty="0" err="1"/>
              <a:t>hipóteses</a:t>
            </a:r>
            <a:r>
              <a:rPr lang="en-US" dirty="0"/>
              <a:t> </a:t>
            </a:r>
            <a:r>
              <a:rPr lang="en-US" dirty="0" err="1"/>
              <a:t>legais</a:t>
            </a:r>
            <a:r>
              <a:rPr lang="en-US" dirty="0"/>
              <a:t>.</a:t>
            </a:r>
          </a:p>
        </p:txBody>
      </p:sp>
    </p:spTree>
    <p:extLst>
      <p:ext uri="{BB962C8B-B14F-4D97-AF65-F5344CB8AC3E}">
        <p14:creationId xmlns:p14="http://schemas.microsoft.com/office/powerpoint/2010/main" val="2239607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AA07-5160-4577-9199-E762C5511F7E}"/>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C67D52F1-71D5-418A-A749-1728D574B1F0}"/>
              </a:ext>
            </a:extLst>
          </p:cNvPr>
          <p:cNvSpPr>
            <a:spLocks noGrp="1"/>
          </p:cNvSpPr>
          <p:nvPr>
            <p:ph idx="1"/>
          </p:nvPr>
        </p:nvSpPr>
        <p:spPr>
          <a:xfrm>
            <a:off x="3570973" y="596766"/>
            <a:ext cx="8075595" cy="6121668"/>
          </a:xfrm>
        </p:spPr>
        <p:txBody>
          <a:bodyPr>
            <a:normAutofit lnSpcReduction="10000"/>
          </a:bodyPr>
          <a:lstStyle/>
          <a:p>
            <a:pPr marL="0" indent="0">
              <a:lnSpc>
                <a:spcPct val="120000"/>
              </a:lnSpc>
              <a:spcBef>
                <a:spcPts val="0"/>
              </a:spcBef>
              <a:buNone/>
            </a:pPr>
            <a:r>
              <a:rPr lang="pt-BR" b="1" dirty="0"/>
              <a:t>PRINCÍPIO DA LIBERDADE DE TRÁFEGO</a:t>
            </a:r>
          </a:p>
          <a:p>
            <a:pPr marL="0" indent="0">
              <a:lnSpc>
                <a:spcPct val="120000"/>
              </a:lnSpc>
              <a:spcBef>
                <a:spcPts val="0"/>
              </a:spcBef>
              <a:buNone/>
            </a:pPr>
            <a:r>
              <a:rPr lang="pt-BR" b="0" i="0" dirty="0">
                <a:solidFill>
                  <a:srgbClr val="000000"/>
                </a:solidFill>
                <a:effectLst/>
              </a:rPr>
              <a:t>V - estabelecer limitações ao tráfego de pessoas ou bens, por meio de tributos interestaduais ou intermunicipais, ressalvada a cobrança de pedágio pela utilização de vias conservadas pelo Poder Público;</a:t>
            </a:r>
          </a:p>
          <a:p>
            <a:pPr marL="0" indent="0">
              <a:lnSpc>
                <a:spcPct val="120000"/>
              </a:lnSpc>
              <a:spcBef>
                <a:spcPts val="0"/>
              </a:spcBef>
              <a:buNone/>
            </a:pPr>
            <a:endParaRPr lang="pt-BR" dirty="0"/>
          </a:p>
          <a:p>
            <a:pPr marL="0" indent="0">
              <a:lnSpc>
                <a:spcPct val="120000"/>
              </a:lnSpc>
              <a:spcBef>
                <a:spcPts val="0"/>
              </a:spcBef>
              <a:buNone/>
            </a:pPr>
            <a:r>
              <a:rPr lang="pt-BR" b="1" dirty="0"/>
              <a:t>VEDAÇÕES ESPECÍFICAS PARA A UNIÃO - PARA PROTEÇÃO DO PACTO FEDERATIVO</a:t>
            </a:r>
          </a:p>
          <a:p>
            <a:pPr marL="0" indent="0">
              <a:lnSpc>
                <a:spcPct val="120000"/>
              </a:lnSpc>
              <a:spcBef>
                <a:spcPts val="0"/>
              </a:spcBef>
              <a:buNone/>
            </a:pPr>
            <a:endParaRPr lang="pt-BR" dirty="0"/>
          </a:p>
          <a:p>
            <a:pPr>
              <a:lnSpc>
                <a:spcPct val="120000"/>
              </a:lnSpc>
              <a:spcBef>
                <a:spcPts val="0"/>
              </a:spcBef>
              <a:buFont typeface="Arial" panose="020B0604020202020204" pitchFamily="34" charset="0"/>
              <a:buChar char="•"/>
            </a:pPr>
            <a:r>
              <a:rPr lang="pt-BR" dirty="0"/>
              <a:t>Uniformidade geográfica</a:t>
            </a:r>
          </a:p>
          <a:p>
            <a:pPr lvl="1" algn="just">
              <a:lnSpc>
                <a:spcPct val="120000"/>
              </a:lnSpc>
              <a:spcBef>
                <a:spcPts val="0"/>
              </a:spcBef>
            </a:pPr>
            <a:r>
              <a:rPr lang="pt-BR" b="0" i="0" dirty="0">
                <a:solidFill>
                  <a:srgbClr val="000000"/>
                </a:solidFill>
                <a:effectLst/>
              </a:rPr>
              <a:t>I - instituir tributo que não seja uniforme em todo o território nacional ou que implique distinção ou preferência em relação a Estado, ao Distrito Federal ou a Município, em detrimento de outro, admitida a concessão de incentivos fiscais destinados a promover o equilíbrio do desenvolvimento </a:t>
            </a:r>
            <a:r>
              <a:rPr lang="pt-BR" b="0" i="0" dirty="0" err="1">
                <a:solidFill>
                  <a:srgbClr val="000000"/>
                </a:solidFill>
                <a:effectLst/>
              </a:rPr>
              <a:t>sócio-econômico</a:t>
            </a:r>
            <a:r>
              <a:rPr lang="pt-BR" b="0" i="0" dirty="0">
                <a:solidFill>
                  <a:srgbClr val="000000"/>
                </a:solidFill>
                <a:effectLst/>
              </a:rPr>
              <a:t> entre as diferentes regiões do País;</a:t>
            </a:r>
          </a:p>
          <a:p>
            <a:pPr marL="0" indent="0">
              <a:lnSpc>
                <a:spcPct val="120000"/>
              </a:lnSpc>
              <a:spcBef>
                <a:spcPts val="0"/>
              </a:spcBef>
              <a:buNone/>
            </a:pPr>
            <a:endParaRPr lang="pt-BR" dirty="0"/>
          </a:p>
          <a:p>
            <a:pPr marL="502920" lvl="1" indent="0">
              <a:lnSpc>
                <a:spcPct val="120000"/>
              </a:lnSpc>
              <a:spcBef>
                <a:spcPts val="0"/>
              </a:spcBef>
              <a:buNone/>
            </a:pPr>
            <a:r>
              <a:rPr lang="pt-BR" dirty="0"/>
              <a:t>Exceção: Zona Franca de Manaus – área de livre comércio de importação e exportação</a:t>
            </a:r>
          </a:p>
          <a:p>
            <a:pPr marL="0" indent="0">
              <a:lnSpc>
                <a:spcPct val="120000"/>
              </a:lnSpc>
              <a:spcBef>
                <a:spcPts val="0"/>
              </a:spcBef>
              <a:buNone/>
            </a:pPr>
            <a:endParaRPr lang="pt-BR" dirty="0"/>
          </a:p>
          <a:p>
            <a:pPr>
              <a:buFont typeface="Arial" panose="020B0604020202020204" pitchFamily="34" charset="0"/>
              <a:buChar char="•"/>
            </a:pPr>
            <a:endParaRPr lang="en-US" dirty="0"/>
          </a:p>
        </p:txBody>
      </p:sp>
    </p:spTree>
    <p:extLst>
      <p:ext uri="{BB962C8B-B14F-4D97-AF65-F5344CB8AC3E}">
        <p14:creationId xmlns:p14="http://schemas.microsoft.com/office/powerpoint/2010/main" val="2879920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AA07-5160-4577-9199-E762C5511F7E}"/>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C67D52F1-71D5-418A-A749-1728D574B1F0}"/>
              </a:ext>
            </a:extLst>
          </p:cNvPr>
          <p:cNvSpPr>
            <a:spLocks noGrp="1"/>
          </p:cNvSpPr>
          <p:nvPr>
            <p:ph idx="1"/>
          </p:nvPr>
        </p:nvSpPr>
        <p:spPr>
          <a:xfrm>
            <a:off x="3940489" y="358541"/>
            <a:ext cx="7590577" cy="6140917"/>
          </a:xfrm>
        </p:spPr>
        <p:txBody>
          <a:bodyPr>
            <a:normAutofit/>
          </a:bodyPr>
          <a:lstStyle/>
          <a:p>
            <a:pPr>
              <a:lnSpc>
                <a:spcPct val="120000"/>
              </a:lnSpc>
              <a:spcBef>
                <a:spcPts val="0"/>
              </a:spcBef>
              <a:buFont typeface="Arial" panose="020B0604020202020204" pitchFamily="34" charset="0"/>
              <a:buChar char="•"/>
            </a:pPr>
            <a:r>
              <a:rPr lang="pt-BR" b="1" dirty="0"/>
              <a:t>Uniformidade da tributação da renda</a:t>
            </a:r>
          </a:p>
          <a:p>
            <a:pPr marL="502920" lvl="1" indent="0" algn="just">
              <a:lnSpc>
                <a:spcPct val="120000"/>
              </a:lnSpc>
              <a:spcBef>
                <a:spcPts val="0"/>
              </a:spcBef>
              <a:buNone/>
            </a:pPr>
            <a:r>
              <a:rPr lang="pt-BR" b="0" i="0" dirty="0">
                <a:solidFill>
                  <a:srgbClr val="000000"/>
                </a:solidFill>
                <a:effectLst/>
              </a:rPr>
              <a:t> </a:t>
            </a:r>
            <a:r>
              <a:rPr lang="pt-BR" b="1" i="0" dirty="0">
                <a:solidFill>
                  <a:srgbClr val="000000"/>
                </a:solidFill>
                <a:effectLst/>
              </a:rPr>
              <a:t>II- tributar a renda das obrigações da dívida pública dos Estados, do Distrito Federal e dos Municípios, bem como a remuneração e os proventos dos respectivos agentes públicos, em níveis superiores aos que fixar para suas obrigações e para seus agentes;</a:t>
            </a:r>
          </a:p>
          <a:p>
            <a:pPr marL="502920" lvl="1" indent="0" algn="just">
              <a:lnSpc>
                <a:spcPct val="120000"/>
              </a:lnSpc>
              <a:spcBef>
                <a:spcPts val="0"/>
              </a:spcBef>
              <a:buNone/>
            </a:pPr>
            <a:endParaRPr lang="pt-BR" b="1" i="0" dirty="0">
              <a:solidFill>
                <a:srgbClr val="000000"/>
              </a:solidFill>
              <a:effectLst/>
            </a:endParaRPr>
          </a:p>
          <a:p>
            <a:pPr algn="just">
              <a:lnSpc>
                <a:spcPct val="120000"/>
              </a:lnSpc>
              <a:spcBef>
                <a:spcPts val="0"/>
              </a:spcBef>
              <a:buFont typeface="Arial" panose="020B0604020202020204" pitchFamily="34" charset="0"/>
              <a:buChar char="•"/>
            </a:pPr>
            <a:r>
              <a:rPr lang="pt-BR" b="1" i="0" dirty="0">
                <a:solidFill>
                  <a:schemeClr val="tx1">
                    <a:lumMod val="50000"/>
                    <a:lumOff val="50000"/>
                  </a:schemeClr>
                </a:solidFill>
                <a:effectLst/>
              </a:rPr>
              <a:t>Vedação a isenções heterônomas</a:t>
            </a:r>
          </a:p>
          <a:p>
            <a:pPr marL="0" indent="0" algn="just">
              <a:lnSpc>
                <a:spcPct val="120000"/>
              </a:lnSpc>
              <a:spcBef>
                <a:spcPts val="0"/>
              </a:spcBef>
              <a:buNone/>
            </a:pPr>
            <a:endParaRPr lang="pt-BR" b="0" i="0" dirty="0">
              <a:solidFill>
                <a:schemeClr val="tx1">
                  <a:lumMod val="75000"/>
                  <a:lumOff val="25000"/>
                </a:schemeClr>
              </a:solidFill>
              <a:effectLst/>
            </a:endParaRPr>
          </a:p>
          <a:p>
            <a:pPr marL="502920" lvl="1" indent="0" algn="just">
              <a:lnSpc>
                <a:spcPct val="120000"/>
              </a:lnSpc>
              <a:spcBef>
                <a:spcPts val="0"/>
              </a:spcBef>
              <a:buNone/>
            </a:pPr>
            <a:r>
              <a:rPr lang="pt-BR" b="1" i="0" dirty="0">
                <a:solidFill>
                  <a:srgbClr val="000000"/>
                </a:solidFill>
                <a:effectLst/>
              </a:rPr>
              <a:t>III - instituir isenções de tributos da competência dos Estados, do Distrito Federal ou dos Municípios.</a:t>
            </a:r>
          </a:p>
          <a:p>
            <a:pPr marL="0" indent="0" algn="just">
              <a:lnSpc>
                <a:spcPct val="120000"/>
              </a:lnSpc>
              <a:spcBef>
                <a:spcPts val="0"/>
              </a:spcBef>
              <a:buNone/>
            </a:pPr>
            <a:endParaRPr lang="pt-BR" dirty="0">
              <a:solidFill>
                <a:srgbClr val="000000"/>
              </a:solidFill>
            </a:endParaRPr>
          </a:p>
          <a:p>
            <a:pPr marL="0" indent="0" algn="just">
              <a:lnSpc>
                <a:spcPct val="120000"/>
              </a:lnSpc>
              <a:spcBef>
                <a:spcPts val="0"/>
              </a:spcBef>
              <a:buNone/>
            </a:pPr>
            <a:r>
              <a:rPr lang="pt-BR" dirty="0">
                <a:solidFill>
                  <a:srgbClr val="000000"/>
                </a:solidFill>
              </a:rPr>
              <a:t>Tratados internacionais: viabilidade, pois o Presidente estará representando o Estado Federal Brasileiro. </a:t>
            </a:r>
            <a:r>
              <a:rPr lang="pt-BR" b="1" dirty="0">
                <a:solidFill>
                  <a:srgbClr val="FF0000"/>
                </a:solidFill>
              </a:rPr>
              <a:t>Não são isenções heterônomas</a:t>
            </a:r>
            <a:r>
              <a:rPr lang="pt-BR" dirty="0">
                <a:solidFill>
                  <a:srgbClr val="000000"/>
                </a:solidFill>
              </a:rPr>
              <a:t>. Exemplo: </a:t>
            </a:r>
          </a:p>
          <a:p>
            <a:pPr marL="0" indent="0" algn="just">
              <a:lnSpc>
                <a:spcPct val="120000"/>
              </a:lnSpc>
              <a:spcBef>
                <a:spcPts val="0"/>
              </a:spcBef>
              <a:buNone/>
            </a:pPr>
            <a:r>
              <a:rPr lang="pt-BR" dirty="0"/>
              <a:t>Acordo Geral Sobre Tarifas e Comércio - GATT -, tratado internacional multilateral </a:t>
            </a:r>
            <a:endParaRPr lang="pt-BR" b="0" i="0" dirty="0">
              <a:solidFill>
                <a:srgbClr val="000000"/>
              </a:solidFill>
              <a:effectLst/>
            </a:endParaRPr>
          </a:p>
          <a:p>
            <a:pPr>
              <a:buFont typeface="Arial" panose="020B0604020202020204" pitchFamily="34" charset="0"/>
              <a:buChar char="•"/>
            </a:pPr>
            <a:endParaRPr lang="en-US" dirty="0"/>
          </a:p>
        </p:txBody>
      </p:sp>
    </p:spTree>
    <p:extLst>
      <p:ext uri="{BB962C8B-B14F-4D97-AF65-F5344CB8AC3E}">
        <p14:creationId xmlns:p14="http://schemas.microsoft.com/office/powerpoint/2010/main" val="399124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AA07-5160-4577-9199-E762C5511F7E}"/>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C67D52F1-71D5-418A-A749-1728D574B1F0}"/>
              </a:ext>
            </a:extLst>
          </p:cNvPr>
          <p:cNvSpPr>
            <a:spLocks noGrp="1"/>
          </p:cNvSpPr>
          <p:nvPr>
            <p:ph idx="1"/>
          </p:nvPr>
        </p:nvSpPr>
        <p:spPr/>
        <p:txBody>
          <a:bodyPr>
            <a:normAutofit lnSpcReduction="10000"/>
          </a:bodyPr>
          <a:lstStyle/>
          <a:p>
            <a:pPr marL="0" indent="0">
              <a:buNone/>
            </a:pPr>
            <a:r>
              <a:rPr lang="pt-BR" b="1" dirty="0"/>
              <a:t>PRINCÍPIO DA LEGALIDADE</a:t>
            </a:r>
          </a:p>
          <a:p>
            <a:pPr marL="502920" lvl="1" indent="0" algn="just">
              <a:buNone/>
            </a:pPr>
            <a:endParaRPr lang="pt-BR" b="1" i="0" dirty="0">
              <a:solidFill>
                <a:srgbClr val="000000"/>
              </a:solidFill>
              <a:effectLst/>
              <a:latin typeface="Arial" panose="020B0604020202020204" pitchFamily="34" charset="0"/>
            </a:endParaRPr>
          </a:p>
          <a:p>
            <a:pPr marL="502920" lvl="1" indent="0" algn="just">
              <a:buNone/>
            </a:pPr>
            <a:r>
              <a:rPr lang="pt-BR" b="0" i="0" dirty="0">
                <a:solidFill>
                  <a:srgbClr val="000000"/>
                </a:solidFill>
                <a:effectLst/>
                <a:latin typeface="+mj-lt"/>
              </a:rPr>
              <a:t>Constituição Federal</a:t>
            </a:r>
          </a:p>
          <a:p>
            <a:pPr marL="502920" lvl="1" indent="0" algn="just">
              <a:buNone/>
            </a:pPr>
            <a:r>
              <a:rPr lang="pt-BR" b="0" i="0" dirty="0">
                <a:solidFill>
                  <a:srgbClr val="000000"/>
                </a:solidFill>
                <a:effectLst/>
                <a:latin typeface="+mj-lt"/>
              </a:rPr>
              <a:t>Art. 150. Sem prejuízo de outras garantias asseguradas ao contribuinte, é vedado à União, aos Estados, ao Distrito Federal e aos Municípios:</a:t>
            </a:r>
          </a:p>
          <a:p>
            <a:pPr marL="502920" lvl="1" indent="0" algn="just">
              <a:buNone/>
            </a:pPr>
            <a:r>
              <a:rPr lang="pt-BR" b="0" i="0" dirty="0">
                <a:solidFill>
                  <a:srgbClr val="000000"/>
                </a:solidFill>
                <a:effectLst/>
                <a:latin typeface="+mj-lt"/>
              </a:rPr>
              <a:t>I - exigir ou aumentar tributo </a:t>
            </a:r>
            <a:r>
              <a:rPr lang="pt-BR" b="1" i="0" dirty="0">
                <a:solidFill>
                  <a:srgbClr val="000000"/>
                </a:solidFill>
                <a:effectLst/>
                <a:latin typeface="+mj-lt"/>
              </a:rPr>
              <a:t>sem lei </a:t>
            </a:r>
            <a:r>
              <a:rPr lang="pt-BR" b="0" i="0" dirty="0">
                <a:solidFill>
                  <a:srgbClr val="000000"/>
                </a:solidFill>
                <a:effectLst/>
                <a:latin typeface="+mj-lt"/>
              </a:rPr>
              <a:t>que o estabeleça;</a:t>
            </a:r>
          </a:p>
          <a:p>
            <a:pPr marL="0" indent="0">
              <a:buNone/>
            </a:pPr>
            <a:endParaRPr lang="pt-BR" dirty="0"/>
          </a:p>
          <a:p>
            <a:pPr>
              <a:buFont typeface="Arial" panose="020B0604020202020204" pitchFamily="34" charset="0"/>
              <a:buChar char="•"/>
            </a:pPr>
            <a:r>
              <a:rPr lang="pt-BR" u="sng" dirty="0"/>
              <a:t>Medida Provisória em matéria tributária</a:t>
            </a:r>
          </a:p>
          <a:p>
            <a:pPr lvl="1" algn="just">
              <a:buFont typeface="Arial" panose="020B0604020202020204" pitchFamily="34" charset="0"/>
              <a:buChar char="•"/>
            </a:pPr>
            <a:r>
              <a:rPr lang="pt-BR" dirty="0"/>
              <a:t>quando se tratar de impostos: conversão em lei no ano anterior, conforme artigo 62, </a:t>
            </a:r>
            <a:r>
              <a:rPr lang="pt-BR" sz="1900" dirty="0"/>
              <a:t>§ 2º, exceto: </a:t>
            </a:r>
            <a:r>
              <a:rPr lang="pt-BR" sz="1900" dirty="0" err="1"/>
              <a:t>arts</a:t>
            </a:r>
            <a:r>
              <a:rPr lang="pt-BR" sz="1900" dirty="0"/>
              <a:t>. 153, I, II, IV, V, e 154, II (II, IE, IPI, IOF, IEG)</a:t>
            </a:r>
          </a:p>
          <a:p>
            <a:pPr>
              <a:buFont typeface="Arial" panose="020B0604020202020204" pitchFamily="34" charset="0"/>
              <a:buChar char="•"/>
            </a:pPr>
            <a:r>
              <a:rPr lang="pt-BR" sz="2100" u="sng" dirty="0"/>
              <a:t>Aparentes exceções ao princíp</a:t>
            </a:r>
            <a:r>
              <a:rPr lang="pt-BR" u="sng" dirty="0"/>
              <a:t>io da legalidade</a:t>
            </a:r>
            <a:r>
              <a:rPr lang="pt-BR" dirty="0"/>
              <a:t>: impostos com função extrafiscal (II, IE, IPI e IOF), CIDE-combustível, ICMS-monofásico combustíveis; e atualização da base de cálculo IPTU. </a:t>
            </a:r>
          </a:p>
          <a:p>
            <a:pPr>
              <a:buFont typeface="Arial" panose="020B0604020202020204" pitchFamily="34" charset="0"/>
              <a:buChar char="•"/>
            </a:pPr>
            <a:r>
              <a:rPr lang="pt-BR" u="sng" dirty="0"/>
              <a:t>“Legalidade Suficiente”: </a:t>
            </a:r>
            <a:r>
              <a:rPr lang="pt-BR" dirty="0"/>
              <a:t>Decisão STF sobre Contribuições de interesse de categorias profissionais  - Conselhos de Classe</a:t>
            </a:r>
            <a:endParaRPr lang="en-US" dirty="0"/>
          </a:p>
        </p:txBody>
      </p:sp>
    </p:spTree>
    <p:extLst>
      <p:ext uri="{BB962C8B-B14F-4D97-AF65-F5344CB8AC3E}">
        <p14:creationId xmlns:p14="http://schemas.microsoft.com/office/powerpoint/2010/main" val="2623981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AA07-5160-4577-9199-E762C5511F7E}"/>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C67D52F1-71D5-418A-A749-1728D574B1F0}"/>
              </a:ext>
            </a:extLst>
          </p:cNvPr>
          <p:cNvSpPr>
            <a:spLocks noGrp="1"/>
          </p:cNvSpPr>
          <p:nvPr>
            <p:ph idx="1"/>
          </p:nvPr>
        </p:nvSpPr>
        <p:spPr>
          <a:xfrm>
            <a:off x="3445843" y="490888"/>
            <a:ext cx="8277727" cy="6795436"/>
          </a:xfrm>
        </p:spPr>
        <p:txBody>
          <a:bodyPr>
            <a:normAutofit fontScale="62500" lnSpcReduction="20000"/>
          </a:bodyPr>
          <a:lstStyle/>
          <a:p>
            <a:pPr marL="0" indent="0">
              <a:lnSpc>
                <a:spcPct val="120000"/>
              </a:lnSpc>
              <a:spcBef>
                <a:spcPts val="0"/>
              </a:spcBef>
              <a:buNone/>
            </a:pPr>
            <a:r>
              <a:rPr lang="pt-BR" sz="3600" dirty="0"/>
              <a:t>PRINCÍPIO DA LEGALIDADE</a:t>
            </a:r>
          </a:p>
          <a:p>
            <a:pPr marL="502920" lvl="1" indent="0" algn="just">
              <a:lnSpc>
                <a:spcPct val="120000"/>
              </a:lnSpc>
              <a:spcBef>
                <a:spcPts val="0"/>
              </a:spcBef>
              <a:spcAft>
                <a:spcPts val="0"/>
              </a:spcAft>
              <a:buNone/>
            </a:pPr>
            <a:endParaRPr lang="pt-BR" sz="2600" b="0" i="0" dirty="0">
              <a:solidFill>
                <a:srgbClr val="000000"/>
              </a:solidFill>
              <a:effectLst/>
            </a:endParaRPr>
          </a:p>
          <a:p>
            <a:pPr>
              <a:lnSpc>
                <a:spcPct val="120000"/>
              </a:lnSpc>
              <a:spcBef>
                <a:spcPts val="0"/>
              </a:spcBef>
              <a:buFont typeface="Arial" panose="020B0604020202020204" pitchFamily="34" charset="0"/>
              <a:buChar char="•"/>
            </a:pPr>
            <a:r>
              <a:rPr lang="pt-BR" sz="3600" u="sng" dirty="0"/>
              <a:t>Papel da Lei Complementar</a:t>
            </a:r>
          </a:p>
          <a:p>
            <a:pPr marL="502920" lvl="1" indent="0">
              <a:lnSpc>
                <a:spcPct val="120000"/>
              </a:lnSpc>
              <a:spcBef>
                <a:spcPts val="0"/>
              </a:spcBef>
              <a:spcAft>
                <a:spcPts val="0"/>
              </a:spcAft>
              <a:buNone/>
            </a:pPr>
            <a:endParaRPr lang="pt-BR" sz="2000" dirty="0">
              <a:solidFill>
                <a:schemeClr val="tx1"/>
              </a:solidFill>
            </a:endParaRPr>
          </a:p>
          <a:p>
            <a:pPr marL="502920" lvl="1" indent="0">
              <a:lnSpc>
                <a:spcPct val="120000"/>
              </a:lnSpc>
              <a:spcBef>
                <a:spcPts val="0"/>
              </a:spcBef>
              <a:spcAft>
                <a:spcPts val="0"/>
              </a:spcAft>
              <a:buNone/>
            </a:pPr>
            <a:r>
              <a:rPr lang="pt-BR" sz="3300" dirty="0" err="1">
                <a:solidFill>
                  <a:schemeClr val="tx1"/>
                </a:solidFill>
              </a:rPr>
              <a:t>Art</a:t>
            </a:r>
            <a:r>
              <a:rPr lang="pt-BR" sz="3300" dirty="0">
                <a:solidFill>
                  <a:schemeClr val="tx1"/>
                </a:solidFill>
              </a:rPr>
              <a:t> 146. </a:t>
            </a:r>
            <a:r>
              <a:rPr lang="en-US" sz="3300" b="0" i="0" dirty="0">
                <a:solidFill>
                  <a:schemeClr val="tx1"/>
                </a:solidFill>
                <a:effectLst/>
              </a:rPr>
              <a:t>Cabe à lei </a:t>
            </a:r>
            <a:r>
              <a:rPr lang="en-US" sz="3300" b="0" i="0" dirty="0" err="1">
                <a:solidFill>
                  <a:schemeClr val="tx1"/>
                </a:solidFill>
                <a:effectLst/>
              </a:rPr>
              <a:t>complementar</a:t>
            </a:r>
            <a:r>
              <a:rPr lang="en-US" sz="3300" b="0" i="0" dirty="0">
                <a:solidFill>
                  <a:schemeClr val="tx1"/>
                </a:solidFill>
                <a:effectLst/>
              </a:rPr>
              <a:t>:</a:t>
            </a:r>
            <a:endParaRPr lang="pt-BR" sz="3300" dirty="0">
              <a:solidFill>
                <a:schemeClr val="tx1"/>
              </a:solidFill>
            </a:endParaRPr>
          </a:p>
          <a:p>
            <a:pPr marL="0" indent="0" algn="just">
              <a:lnSpc>
                <a:spcPct val="120000"/>
              </a:lnSpc>
              <a:spcBef>
                <a:spcPts val="0"/>
              </a:spcBef>
              <a:buNone/>
            </a:pPr>
            <a:r>
              <a:rPr lang="pt-BR" sz="3300" b="0" i="0" dirty="0">
                <a:solidFill>
                  <a:schemeClr val="tx1"/>
                </a:solidFill>
                <a:effectLst/>
              </a:rPr>
              <a:t>I </a:t>
            </a:r>
            <a:r>
              <a:rPr lang="pt-BR" sz="3300" dirty="0">
                <a:solidFill>
                  <a:schemeClr val="tx1"/>
                </a:solidFill>
              </a:rPr>
              <a:t>- dispor sobre conflitos de competência, em matéria tributária, entre a União, os Estados, o Distrito Federal e os Municípios; </a:t>
            </a:r>
          </a:p>
          <a:p>
            <a:pPr marL="0" indent="0" algn="just">
              <a:lnSpc>
                <a:spcPct val="120000"/>
              </a:lnSpc>
              <a:spcBef>
                <a:spcPts val="0"/>
              </a:spcBef>
              <a:buNone/>
            </a:pPr>
            <a:r>
              <a:rPr lang="pt-BR" sz="3300" dirty="0">
                <a:solidFill>
                  <a:schemeClr val="tx1"/>
                </a:solidFill>
              </a:rPr>
              <a:t>II - regular as limitações constitucionais ao poder de tributar;</a:t>
            </a:r>
          </a:p>
          <a:p>
            <a:pPr marL="0" indent="0" algn="just">
              <a:lnSpc>
                <a:spcPct val="120000"/>
              </a:lnSpc>
              <a:spcBef>
                <a:spcPts val="0"/>
              </a:spcBef>
              <a:buNone/>
            </a:pPr>
            <a:r>
              <a:rPr lang="pt-BR" sz="3300" dirty="0">
                <a:solidFill>
                  <a:schemeClr val="tx1"/>
                </a:solidFill>
              </a:rPr>
              <a:t>III - estabelecer normas gerais em matéria de legislação tributária, especialmente sobre:</a:t>
            </a:r>
          </a:p>
          <a:p>
            <a:pPr algn="just"/>
            <a:r>
              <a:rPr lang="pt-BR" sz="3200" b="0" i="0" dirty="0">
                <a:solidFill>
                  <a:srgbClr val="000000"/>
                </a:solidFill>
                <a:effectLst/>
              </a:rPr>
              <a:t>a) definição de tributos e de suas espécies, bem como, em relação aos </a:t>
            </a:r>
            <a:r>
              <a:rPr lang="pt-BR" sz="3200" b="1" i="0" dirty="0">
                <a:solidFill>
                  <a:srgbClr val="000000"/>
                </a:solidFill>
                <a:effectLst/>
              </a:rPr>
              <a:t>impostos </a:t>
            </a:r>
            <a:r>
              <a:rPr lang="pt-BR" sz="3200" b="0" i="0" dirty="0">
                <a:solidFill>
                  <a:srgbClr val="000000"/>
                </a:solidFill>
                <a:effectLst/>
              </a:rPr>
              <a:t>discriminados nesta Constituição, a dos respectivos </a:t>
            </a:r>
            <a:r>
              <a:rPr lang="pt-BR" sz="3200" b="1" i="0" dirty="0">
                <a:solidFill>
                  <a:srgbClr val="000000"/>
                </a:solidFill>
                <a:effectLst/>
              </a:rPr>
              <a:t>fatos geradores, bases de cálculo e contribuintes</a:t>
            </a:r>
            <a:r>
              <a:rPr lang="pt-BR" sz="3200" b="0" i="0" dirty="0">
                <a:solidFill>
                  <a:srgbClr val="000000"/>
                </a:solidFill>
                <a:effectLst/>
              </a:rPr>
              <a:t>;</a:t>
            </a:r>
          </a:p>
          <a:p>
            <a:pPr algn="just"/>
            <a:r>
              <a:rPr lang="pt-BR" sz="3200" b="0" i="0" dirty="0">
                <a:solidFill>
                  <a:srgbClr val="000000"/>
                </a:solidFill>
                <a:effectLst/>
              </a:rPr>
              <a:t>b) obrigação, lançamento, crédito, prescrição e decadência tributários;</a:t>
            </a:r>
          </a:p>
          <a:p>
            <a:pPr algn="just"/>
            <a:r>
              <a:rPr lang="pt-BR" sz="3200" b="0" i="0" dirty="0">
                <a:solidFill>
                  <a:srgbClr val="000000"/>
                </a:solidFill>
                <a:effectLst/>
              </a:rPr>
              <a:t>c) adequado tratamento tributário ao ato cooperativo praticado pelas sociedades cooperativas.</a:t>
            </a:r>
          </a:p>
          <a:p>
            <a:pPr algn="just"/>
            <a:r>
              <a:rPr lang="pt-BR" sz="3200" b="0" i="0" dirty="0">
                <a:solidFill>
                  <a:srgbClr val="000000"/>
                </a:solidFill>
                <a:effectLst/>
              </a:rPr>
              <a:t>d) definição de tratamento diferenciado e favorecido para as microempresas e para as empresas de pequeno porte, inclusive regimes especiais ou simplificados no caso do imposto previsto no art. 155, II, das contribuições previstas no art. 195, I e §§ 12 e 13, e da contribuição a que se refere o art. 239. </a:t>
            </a:r>
          </a:p>
          <a:p>
            <a:pPr marL="0" indent="0" algn="just">
              <a:lnSpc>
                <a:spcPct val="120000"/>
              </a:lnSpc>
              <a:spcBef>
                <a:spcPts val="0"/>
              </a:spcBef>
              <a:buNone/>
            </a:pPr>
            <a:endParaRPr lang="pt-BR" sz="3300" dirty="0">
              <a:solidFill>
                <a:schemeClr val="tx1"/>
              </a:solidFill>
            </a:endParaRPr>
          </a:p>
          <a:p>
            <a:pPr>
              <a:buFontTx/>
              <a:buChar char="-"/>
            </a:pPr>
            <a:endParaRPr lang="en-US" dirty="0"/>
          </a:p>
        </p:txBody>
      </p:sp>
    </p:spTree>
    <p:extLst>
      <p:ext uri="{BB962C8B-B14F-4D97-AF65-F5344CB8AC3E}">
        <p14:creationId xmlns:p14="http://schemas.microsoft.com/office/powerpoint/2010/main" val="3719912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AA07-5160-4577-9199-E762C5511F7E}"/>
              </a:ext>
            </a:extLst>
          </p:cNvPr>
          <p:cNvSpPr>
            <a:spLocks noGrp="1"/>
          </p:cNvSpPr>
          <p:nvPr>
            <p:ph type="title"/>
          </p:nvPr>
        </p:nvSpPr>
        <p:spPr>
          <a:xfrm>
            <a:off x="214418" y="960207"/>
            <a:ext cx="2947482" cy="4601183"/>
          </a:xfrm>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C67D52F1-71D5-418A-A749-1728D574B1F0}"/>
              </a:ext>
            </a:extLst>
          </p:cNvPr>
          <p:cNvSpPr>
            <a:spLocks noGrp="1"/>
          </p:cNvSpPr>
          <p:nvPr>
            <p:ph idx="1"/>
          </p:nvPr>
        </p:nvSpPr>
        <p:spPr>
          <a:xfrm>
            <a:off x="3445843" y="202131"/>
            <a:ext cx="8277727" cy="6169793"/>
          </a:xfrm>
        </p:spPr>
        <p:txBody>
          <a:bodyPr>
            <a:normAutofit fontScale="55000" lnSpcReduction="20000"/>
          </a:bodyPr>
          <a:lstStyle/>
          <a:p>
            <a:pPr marL="0" indent="0">
              <a:lnSpc>
                <a:spcPct val="120000"/>
              </a:lnSpc>
              <a:spcBef>
                <a:spcPts val="0"/>
              </a:spcBef>
              <a:buNone/>
            </a:pPr>
            <a:r>
              <a:rPr lang="pt-BR" sz="3600" dirty="0"/>
              <a:t>PRINCÍPIO DA LEGALIDADE</a:t>
            </a:r>
          </a:p>
          <a:p>
            <a:pPr marL="502920" lvl="1" indent="0" algn="just">
              <a:lnSpc>
                <a:spcPct val="120000"/>
              </a:lnSpc>
              <a:spcBef>
                <a:spcPts val="0"/>
              </a:spcBef>
              <a:spcAft>
                <a:spcPts val="0"/>
              </a:spcAft>
              <a:buNone/>
            </a:pPr>
            <a:endParaRPr lang="pt-BR" sz="3600" b="0" i="0" dirty="0">
              <a:solidFill>
                <a:srgbClr val="000000"/>
              </a:solidFill>
              <a:effectLst/>
            </a:endParaRPr>
          </a:p>
          <a:p>
            <a:pPr>
              <a:lnSpc>
                <a:spcPct val="120000"/>
              </a:lnSpc>
              <a:spcBef>
                <a:spcPts val="0"/>
              </a:spcBef>
              <a:buFont typeface="Arial" panose="020B0604020202020204" pitchFamily="34" charset="0"/>
              <a:buChar char="•"/>
            </a:pPr>
            <a:r>
              <a:rPr lang="pt-BR" sz="3600" u="sng" dirty="0"/>
              <a:t>Papel da Lei Complementar</a:t>
            </a:r>
          </a:p>
          <a:p>
            <a:pPr marL="502920" lvl="1" indent="0">
              <a:lnSpc>
                <a:spcPct val="120000"/>
              </a:lnSpc>
              <a:spcBef>
                <a:spcPts val="0"/>
              </a:spcBef>
              <a:spcAft>
                <a:spcPts val="0"/>
              </a:spcAft>
              <a:buNone/>
            </a:pPr>
            <a:endParaRPr lang="pt-BR" sz="3600" dirty="0">
              <a:solidFill>
                <a:schemeClr val="tx1"/>
              </a:solidFill>
            </a:endParaRPr>
          </a:p>
          <a:p>
            <a:pPr marL="502920" lvl="1" indent="0">
              <a:lnSpc>
                <a:spcPct val="120000"/>
              </a:lnSpc>
              <a:spcBef>
                <a:spcPts val="0"/>
              </a:spcBef>
              <a:spcAft>
                <a:spcPts val="0"/>
              </a:spcAft>
              <a:buNone/>
            </a:pPr>
            <a:r>
              <a:rPr lang="pt-BR" sz="3300" dirty="0" err="1">
                <a:solidFill>
                  <a:schemeClr val="tx1"/>
                </a:solidFill>
              </a:rPr>
              <a:t>Art</a:t>
            </a:r>
            <a:r>
              <a:rPr lang="pt-BR" sz="3300" dirty="0">
                <a:solidFill>
                  <a:schemeClr val="tx1"/>
                </a:solidFill>
              </a:rPr>
              <a:t> 146. </a:t>
            </a:r>
            <a:r>
              <a:rPr lang="en-US" sz="3300" b="0" i="0" dirty="0">
                <a:solidFill>
                  <a:schemeClr val="tx1"/>
                </a:solidFill>
                <a:effectLst/>
              </a:rPr>
              <a:t>Cabe à lei </a:t>
            </a:r>
            <a:r>
              <a:rPr lang="en-US" sz="3300" b="0" i="0" dirty="0" err="1">
                <a:solidFill>
                  <a:schemeClr val="tx1"/>
                </a:solidFill>
                <a:effectLst/>
              </a:rPr>
              <a:t>complementar</a:t>
            </a:r>
            <a:r>
              <a:rPr lang="en-US" sz="3300" b="0" i="0" dirty="0">
                <a:solidFill>
                  <a:schemeClr val="tx1"/>
                </a:solidFill>
                <a:effectLst/>
              </a:rPr>
              <a:t>:</a:t>
            </a:r>
            <a:endParaRPr lang="pt-BR" sz="3300" dirty="0">
              <a:solidFill>
                <a:schemeClr val="tx1"/>
              </a:solidFill>
            </a:endParaRPr>
          </a:p>
          <a:p>
            <a:pPr marL="0" indent="0" algn="just">
              <a:lnSpc>
                <a:spcPct val="120000"/>
              </a:lnSpc>
              <a:spcBef>
                <a:spcPts val="0"/>
              </a:spcBef>
              <a:buNone/>
            </a:pPr>
            <a:r>
              <a:rPr lang="pt-BR" sz="3300" b="0" i="0" dirty="0">
                <a:solidFill>
                  <a:schemeClr val="tx1"/>
                </a:solidFill>
                <a:effectLst/>
              </a:rPr>
              <a:t>I </a:t>
            </a:r>
            <a:r>
              <a:rPr lang="pt-BR" sz="3300" dirty="0">
                <a:solidFill>
                  <a:schemeClr val="tx1"/>
                </a:solidFill>
              </a:rPr>
              <a:t>- dispor sobre conflitos de competência, em matéria tributária, entre a União, os Estados, o Distrito Federal e os Municípios; </a:t>
            </a:r>
          </a:p>
          <a:p>
            <a:pPr marL="0" indent="0" algn="just">
              <a:lnSpc>
                <a:spcPct val="120000"/>
              </a:lnSpc>
              <a:spcBef>
                <a:spcPts val="0"/>
              </a:spcBef>
              <a:buNone/>
            </a:pPr>
            <a:r>
              <a:rPr lang="pt-BR" sz="3300" dirty="0">
                <a:solidFill>
                  <a:schemeClr val="tx1"/>
                </a:solidFill>
              </a:rPr>
              <a:t>II - regular as limitações constitucionais ao poder de tributar;</a:t>
            </a:r>
          </a:p>
          <a:p>
            <a:pPr marL="0" indent="0" algn="just">
              <a:lnSpc>
                <a:spcPct val="120000"/>
              </a:lnSpc>
              <a:spcBef>
                <a:spcPts val="0"/>
              </a:spcBef>
              <a:buNone/>
            </a:pPr>
            <a:r>
              <a:rPr lang="pt-BR" sz="3300" dirty="0">
                <a:solidFill>
                  <a:schemeClr val="tx1"/>
                </a:solidFill>
              </a:rPr>
              <a:t>III - estabelecer normas gerais em matéria de legislação tributária, especialmente sobre:</a:t>
            </a:r>
          </a:p>
          <a:p>
            <a:pPr lvl="1">
              <a:lnSpc>
                <a:spcPct val="120000"/>
              </a:lnSpc>
              <a:spcBef>
                <a:spcPts val="0"/>
              </a:spcBef>
              <a:spcAft>
                <a:spcPts val="0"/>
              </a:spcAft>
              <a:buFont typeface="Wingdings" panose="05000000000000000000" pitchFamily="2" charset="2"/>
              <a:buChar char="ü"/>
            </a:pPr>
            <a:r>
              <a:rPr lang="pt-BR" sz="3600" dirty="0">
                <a:solidFill>
                  <a:schemeClr val="tx1"/>
                </a:solidFill>
              </a:rPr>
              <a:t>Julgamentos importantes</a:t>
            </a:r>
          </a:p>
          <a:p>
            <a:pPr algn="just">
              <a:lnSpc>
                <a:spcPct val="120000"/>
              </a:lnSpc>
              <a:spcBef>
                <a:spcPts val="0"/>
              </a:spcBef>
              <a:buFontTx/>
              <a:buChar char="-"/>
            </a:pPr>
            <a:r>
              <a:rPr lang="pt-BR" sz="3600" dirty="0"/>
              <a:t>ITCMD (art.155, III) : doador com domicílio/residência no exterior e “de cujus” possuía bens, era domiciliado/residente ou processou o inventário no exterior.</a:t>
            </a:r>
          </a:p>
          <a:p>
            <a:pPr algn="just">
              <a:lnSpc>
                <a:spcPct val="120000"/>
              </a:lnSpc>
              <a:spcBef>
                <a:spcPts val="0"/>
              </a:spcBef>
              <a:buFontTx/>
              <a:buChar char="-"/>
            </a:pPr>
            <a:r>
              <a:rPr lang="pt-BR" sz="3600" dirty="0"/>
              <a:t>Importação de bens por pessoa física e jurídica não contribuinte habitual:  cobrança após a LC 114/2002</a:t>
            </a:r>
          </a:p>
          <a:p>
            <a:pPr algn="just">
              <a:lnSpc>
                <a:spcPct val="120000"/>
              </a:lnSpc>
              <a:spcBef>
                <a:spcPts val="0"/>
              </a:spcBef>
            </a:pPr>
            <a:r>
              <a:rPr lang="pt-BR" sz="3600" dirty="0"/>
              <a:t>DIFAL, art. 155,</a:t>
            </a:r>
            <a:r>
              <a:rPr lang="en-US" sz="3600" dirty="0"/>
              <a:t> § 2º,</a:t>
            </a:r>
            <a:r>
              <a:rPr lang="pt-BR" sz="3600" dirty="0"/>
              <a:t> </a:t>
            </a:r>
            <a:r>
              <a:rPr lang="en-US" sz="3600" dirty="0"/>
              <a:t>VII, CF </a:t>
            </a:r>
            <a:r>
              <a:rPr lang="pt-BR" sz="3600" dirty="0"/>
              <a:t> - </a:t>
            </a:r>
            <a:r>
              <a:rPr lang="en-US" sz="3600" dirty="0" err="1"/>
              <a:t>Tema</a:t>
            </a:r>
            <a:r>
              <a:rPr lang="en-US" sz="3600" dirty="0"/>
              <a:t> 1093</a:t>
            </a:r>
            <a:r>
              <a:rPr lang="pt-BR" sz="3600" dirty="0"/>
              <a:t>:  Tese </a:t>
            </a:r>
            <a:r>
              <a:rPr lang="en-US" sz="3600" dirty="0"/>
              <a:t>ADI 5469 e</a:t>
            </a:r>
            <a:r>
              <a:rPr lang="pt-BR" sz="3600" dirty="0"/>
              <a:t> RE 1287019: "A cobrança do diferencial de alíquota alusiva ao ICMS, conforme introduzido pela emenda EC 87/2015, pressupõe a edição de lei complementar veiculando normas gerais".</a:t>
            </a:r>
          </a:p>
          <a:p>
            <a:pPr>
              <a:buFontTx/>
              <a:buChar char="-"/>
            </a:pPr>
            <a:endParaRPr lang="en-US" dirty="0"/>
          </a:p>
        </p:txBody>
      </p:sp>
    </p:spTree>
    <p:extLst>
      <p:ext uri="{BB962C8B-B14F-4D97-AF65-F5344CB8AC3E}">
        <p14:creationId xmlns:p14="http://schemas.microsoft.com/office/powerpoint/2010/main" val="2944357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1AA07-5160-4577-9199-E762C5511F7E}"/>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C67D52F1-71D5-418A-A749-1728D574B1F0}"/>
              </a:ext>
            </a:extLst>
          </p:cNvPr>
          <p:cNvSpPr>
            <a:spLocks noGrp="1"/>
          </p:cNvSpPr>
          <p:nvPr>
            <p:ph idx="1"/>
          </p:nvPr>
        </p:nvSpPr>
        <p:spPr>
          <a:xfrm>
            <a:off x="3493971" y="0"/>
            <a:ext cx="8162135" cy="6591139"/>
          </a:xfrm>
        </p:spPr>
        <p:txBody>
          <a:bodyPr>
            <a:normAutofit/>
          </a:bodyPr>
          <a:lstStyle/>
          <a:p>
            <a:pPr marL="0" indent="0">
              <a:buNone/>
            </a:pPr>
            <a:r>
              <a:rPr lang="pt-BR" dirty="0"/>
              <a:t>Lei Complementar – ICMS – Importação de bens e mercadorias por contribuinte não habitual</a:t>
            </a:r>
          </a:p>
          <a:p>
            <a:pPr marL="0" indent="0" algn="just">
              <a:buNone/>
            </a:pPr>
            <a:r>
              <a:rPr lang="pt-BR" dirty="0"/>
              <a:t> “I - Após a Emenda Constitucional 33/2001, é constitucional a incidência de ICMS sobre operações de importação efetuadas por pessoa, física ou jurídica, que não se dedica habitualmente ao comércio ou à prestação de serviços, devendo tal tributação estar prevista em lei complementar federal. II - As leis estaduais editadas após a EC 33/2001 e antes da entrada em vigor da Lei Complementar 114/2002, com o propósito de impor o ICMS sobre a referida operação, são válidas, mas produzem efeitos somente a partir da vigência da LC 114/2002"</a:t>
            </a:r>
          </a:p>
          <a:p>
            <a:pPr marL="0" indent="0" algn="just">
              <a:buNone/>
            </a:pPr>
            <a:r>
              <a:rPr lang="pt-BR" dirty="0"/>
              <a:t>(RE 1221330, Relator(a): LUIZ FUX, Relator(a) p/ Acórdão: ALEXANDRE DE MORAES, Tribunal Pleno, julgado em 16/06/2020, PROCESSO ELETRÔNICO REPERCUSSÃO GERAL - MÉRITO DJe-204  DIVULG 14-08-2020  PUBLIC 17-08-2020)</a:t>
            </a:r>
          </a:p>
        </p:txBody>
      </p:sp>
    </p:spTree>
    <p:extLst>
      <p:ext uri="{BB962C8B-B14F-4D97-AF65-F5344CB8AC3E}">
        <p14:creationId xmlns:p14="http://schemas.microsoft.com/office/powerpoint/2010/main" val="2623099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82877-EE03-4CB2-A387-4044408810CA}"/>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C4BD57AD-CFB6-4A52-A94F-025912D3362D}"/>
              </a:ext>
            </a:extLst>
          </p:cNvPr>
          <p:cNvSpPr>
            <a:spLocks noGrp="1"/>
          </p:cNvSpPr>
          <p:nvPr>
            <p:ph idx="1"/>
          </p:nvPr>
        </p:nvSpPr>
        <p:spPr/>
        <p:txBody>
          <a:bodyPr>
            <a:normAutofit/>
          </a:bodyPr>
          <a:lstStyle/>
          <a:p>
            <a:pPr marL="0" indent="0" algn="just">
              <a:buNone/>
            </a:pPr>
            <a:r>
              <a:rPr lang="pt-BR" sz="2400" b="1" i="0" dirty="0">
                <a:solidFill>
                  <a:srgbClr val="000000"/>
                </a:solidFill>
                <a:effectLst/>
              </a:rPr>
              <a:t>Constituição Federal </a:t>
            </a:r>
          </a:p>
          <a:p>
            <a:pPr marL="0" indent="0" algn="just">
              <a:buNone/>
            </a:pPr>
            <a:r>
              <a:rPr lang="pt-BR" sz="2400" b="1" i="0" dirty="0">
                <a:solidFill>
                  <a:srgbClr val="000000"/>
                </a:solidFill>
                <a:effectLst/>
              </a:rPr>
              <a:t>Art. 146-A</a:t>
            </a:r>
            <a:r>
              <a:rPr lang="pt-BR" sz="2400" b="0" i="0" dirty="0">
                <a:solidFill>
                  <a:srgbClr val="000000"/>
                </a:solidFill>
                <a:effectLst/>
              </a:rPr>
              <a:t> Lei complementar poderá estabelecer critérios especiais de tributação, com o objetivo de prevenir desequilíbrios da concorrência, sem prejuízo da competência de a União, por lei, estabelecer normas de igual objetivo. (Incluído pela EC 42/2003)</a:t>
            </a:r>
          </a:p>
          <a:p>
            <a:pPr marL="0" indent="0" algn="just">
              <a:buNone/>
            </a:pPr>
            <a:r>
              <a:rPr lang="pt-BR" sz="2400" b="1" i="0" dirty="0">
                <a:solidFill>
                  <a:srgbClr val="000000"/>
                </a:solidFill>
                <a:effectLst/>
              </a:rPr>
              <a:t>Art. 148.</a:t>
            </a:r>
            <a:r>
              <a:rPr lang="pt-BR" sz="2400" b="0" i="0" dirty="0">
                <a:solidFill>
                  <a:srgbClr val="000000"/>
                </a:solidFill>
                <a:effectLst/>
              </a:rPr>
              <a:t> A União, mediante lei complementar, poderá instituir empréstimos compulsórios:</a:t>
            </a:r>
            <a:endParaRPr lang="en-US" sz="2400" dirty="0"/>
          </a:p>
        </p:txBody>
      </p:sp>
    </p:spTree>
    <p:extLst>
      <p:ext uri="{BB962C8B-B14F-4D97-AF65-F5344CB8AC3E}">
        <p14:creationId xmlns:p14="http://schemas.microsoft.com/office/powerpoint/2010/main" val="3304787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F6FEF-24F3-4256-B26F-22CC1E5B8391}"/>
              </a:ext>
            </a:extLst>
          </p:cNvPr>
          <p:cNvSpPr>
            <a:spLocks noGrp="1"/>
          </p:cNvSpPr>
          <p:nvPr>
            <p:ph type="title"/>
          </p:nvPr>
        </p:nvSpPr>
        <p:spPr/>
        <p:txBody>
          <a:bodyPr>
            <a:normAutofit/>
          </a:bodyPr>
          <a:lstStyle/>
          <a:p>
            <a:r>
              <a:rPr lang="pt-BR" sz="2400" dirty="0"/>
              <a:t>PRINCÍPIOS CONSTITUCIONAIS TRIBUTÁRIOS</a:t>
            </a:r>
            <a:endParaRPr lang="en-US" sz="2400" dirty="0"/>
          </a:p>
        </p:txBody>
      </p:sp>
      <p:sp>
        <p:nvSpPr>
          <p:cNvPr id="3" name="Content Placeholder 2">
            <a:extLst>
              <a:ext uri="{FF2B5EF4-FFF2-40B4-BE49-F238E27FC236}">
                <a16:creationId xmlns:a16="http://schemas.microsoft.com/office/drawing/2014/main" id="{B2F2D000-5F78-47E6-A1E7-7EC232976E07}"/>
              </a:ext>
            </a:extLst>
          </p:cNvPr>
          <p:cNvSpPr>
            <a:spLocks noGrp="1"/>
          </p:cNvSpPr>
          <p:nvPr>
            <p:ph idx="1"/>
          </p:nvPr>
        </p:nvSpPr>
        <p:spPr>
          <a:xfrm>
            <a:off x="3705727" y="375385"/>
            <a:ext cx="7719460" cy="6044665"/>
          </a:xfrm>
        </p:spPr>
        <p:txBody>
          <a:bodyPr>
            <a:normAutofit/>
          </a:bodyPr>
          <a:lstStyle/>
          <a:p>
            <a:pPr marL="0" indent="0" algn="just">
              <a:buNone/>
            </a:pPr>
            <a:r>
              <a:rPr lang="pt-BR" sz="2400" b="1" u="sng" dirty="0">
                <a:solidFill>
                  <a:schemeClr val="tx1"/>
                </a:solidFill>
              </a:rPr>
              <a:t>Princípio da capacidade contributiva e da isonomia tributária</a:t>
            </a:r>
          </a:p>
          <a:p>
            <a:pPr marL="0" indent="0" algn="just">
              <a:buNone/>
            </a:pPr>
            <a:endParaRPr lang="pt-BR" sz="2400" b="1" u="sng" dirty="0">
              <a:solidFill>
                <a:schemeClr val="tx1"/>
              </a:solidFill>
            </a:endParaRPr>
          </a:p>
          <a:p>
            <a:pPr marL="0" indent="0" algn="just">
              <a:buNone/>
            </a:pPr>
            <a:r>
              <a:rPr lang="pt-BR" sz="2100" dirty="0">
                <a:solidFill>
                  <a:srgbClr val="000000"/>
                </a:solidFill>
              </a:rPr>
              <a:t>“</a:t>
            </a:r>
            <a:r>
              <a:rPr lang="pt-BR" sz="2100" b="0" i="0" dirty="0">
                <a:solidFill>
                  <a:srgbClr val="000000"/>
                </a:solidFill>
                <a:effectLst/>
              </a:rPr>
              <a:t>Entende-se que a </a:t>
            </a:r>
            <a:r>
              <a:rPr lang="pt-BR" sz="2100" b="1" i="0" dirty="0">
                <a:solidFill>
                  <a:srgbClr val="FF0000"/>
                </a:solidFill>
                <a:effectLst/>
              </a:rPr>
              <a:t>igualdade</a:t>
            </a:r>
            <a:r>
              <a:rPr lang="pt-BR" sz="2100" b="0" i="0" dirty="0">
                <a:solidFill>
                  <a:srgbClr val="000000"/>
                </a:solidFill>
                <a:effectLst/>
              </a:rPr>
              <a:t> é satisfeita no plano do autogoverno coletivo por meio do pagamento de tributos, na medida da capacidade </a:t>
            </a:r>
            <a:r>
              <a:rPr lang="pt-BR" sz="2100" b="1" i="0" dirty="0">
                <a:solidFill>
                  <a:srgbClr val="FF0000"/>
                </a:solidFill>
                <a:effectLst/>
              </a:rPr>
              <a:t>contributiva</a:t>
            </a:r>
            <a:r>
              <a:rPr lang="pt-BR" sz="2100" b="0" i="0" dirty="0">
                <a:solidFill>
                  <a:srgbClr val="000000"/>
                </a:solidFill>
                <a:effectLst/>
              </a:rPr>
              <a:t> do contribuinte, por sua vez vinculado a um Estado soberano comprometido com a satisfação das necessidades coletivas de seu Povo” (</a:t>
            </a:r>
            <a:r>
              <a:rPr lang="en-US" sz="2100" b="1" dirty="0">
                <a:solidFill>
                  <a:srgbClr val="00A6E6"/>
                </a:solidFill>
              </a:rPr>
              <a:t>RE 601314, DJE 16/09/2016)</a:t>
            </a:r>
            <a:endParaRPr lang="pt-BR" sz="2100" b="0" i="0" dirty="0">
              <a:solidFill>
                <a:srgbClr val="000000"/>
              </a:solidFill>
              <a:effectLst/>
            </a:endParaRPr>
          </a:p>
          <a:p>
            <a:pPr marL="502920" lvl="1" indent="0" algn="just">
              <a:buNone/>
            </a:pPr>
            <a:endParaRPr lang="pt-BR" b="0" i="0" dirty="0">
              <a:solidFill>
                <a:srgbClr val="000000"/>
              </a:solidFill>
              <a:effectLst/>
            </a:endParaRPr>
          </a:p>
          <a:p>
            <a:pPr marL="502920" lvl="1" indent="0" algn="just">
              <a:buNone/>
            </a:pPr>
            <a:r>
              <a:rPr lang="pt-BR" b="0" i="0" dirty="0">
                <a:solidFill>
                  <a:srgbClr val="000000"/>
                </a:solidFill>
                <a:effectLst/>
              </a:rPr>
              <a:t>Art. 145. A União, os Estados, o Distrito Federal e os Municípios poderão instituir os seguintes tributos:</a:t>
            </a:r>
          </a:p>
          <a:p>
            <a:pPr marL="502920" lvl="1" indent="0" algn="just">
              <a:buNone/>
            </a:pPr>
            <a:r>
              <a:rPr lang="pt-BR" b="0" i="0" dirty="0">
                <a:solidFill>
                  <a:srgbClr val="000000"/>
                </a:solidFill>
                <a:effectLst/>
              </a:rPr>
              <a:t>§ 1º Sempre que possível, os impostos </a:t>
            </a:r>
            <a:r>
              <a:rPr lang="pt-BR" b="1" i="0" dirty="0">
                <a:solidFill>
                  <a:srgbClr val="00B0F0"/>
                </a:solidFill>
                <a:effectLst/>
              </a:rPr>
              <a:t>terão caráter pessoal </a:t>
            </a:r>
            <a:r>
              <a:rPr lang="pt-BR" b="0" i="0" dirty="0">
                <a:solidFill>
                  <a:srgbClr val="000000"/>
                </a:solidFill>
                <a:effectLst/>
              </a:rPr>
              <a:t>e </a:t>
            </a:r>
            <a:r>
              <a:rPr lang="pt-BR" b="1" i="0" dirty="0">
                <a:solidFill>
                  <a:srgbClr val="00B0F0"/>
                </a:solidFill>
                <a:effectLst/>
              </a:rPr>
              <a:t>serão graduados segundo a capacidade econômica do contribuinte</a:t>
            </a:r>
            <a:r>
              <a:rPr lang="pt-BR" b="0" i="0" dirty="0">
                <a:solidFill>
                  <a:srgbClr val="000000"/>
                </a:solidFill>
                <a:effectLst/>
              </a:rPr>
              <a:t>, facultado à administração tributária, especialmente para conferir efetividade a esses objetivos, identificar, respeitados os direitos individuais e nos termos da lei, o patrimônio, os rendimentos e as atividades econômicas do contribuinte.</a:t>
            </a:r>
            <a:endParaRPr lang="en-US" sz="2200" dirty="0">
              <a:solidFill>
                <a:srgbClr val="FF0000"/>
              </a:solidFill>
            </a:endParaRPr>
          </a:p>
        </p:txBody>
      </p:sp>
    </p:spTree>
    <p:extLst>
      <p:ext uri="{BB962C8B-B14F-4D97-AF65-F5344CB8AC3E}">
        <p14:creationId xmlns:p14="http://schemas.microsoft.com/office/powerpoint/2010/main" val="343082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8CACC-7F4E-4C2A-9508-105F00A5F81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7D17C9-D338-40D4-95E9-7FCD20B26B87}"/>
              </a:ext>
            </a:extLst>
          </p:cNvPr>
          <p:cNvSpPr>
            <a:spLocks noGrp="1"/>
          </p:cNvSpPr>
          <p:nvPr>
            <p:ph idx="1"/>
          </p:nvPr>
        </p:nvSpPr>
        <p:spPr/>
        <p:txBody>
          <a:bodyPr/>
          <a:lstStyle/>
          <a:p>
            <a:pPr marL="0" indent="0">
              <a:buNone/>
            </a:pPr>
            <a:r>
              <a:rPr lang="pt-BR" sz="2400" b="1" dirty="0">
                <a:solidFill>
                  <a:schemeClr val="tx1"/>
                </a:solidFill>
              </a:rPr>
              <a:t>Quando é possível? </a:t>
            </a:r>
          </a:p>
          <a:p>
            <a:r>
              <a:rPr lang="pt-BR" sz="2400" dirty="0"/>
              <a:t>Caso Capacidade contributiva e impostos reais (ITCMD  e IPTU) – progressividade graduada </a:t>
            </a:r>
          </a:p>
          <a:p>
            <a:pPr marL="0" indent="0">
              <a:buNone/>
            </a:pPr>
            <a:endParaRPr lang="pt-BR" sz="2400" dirty="0"/>
          </a:p>
          <a:p>
            <a:pPr marL="0" indent="0" algn="just">
              <a:buNone/>
            </a:pPr>
            <a:r>
              <a:rPr lang="pt-BR" sz="2400" b="1" i="0" dirty="0">
                <a:solidFill>
                  <a:srgbClr val="000000"/>
                </a:solidFill>
                <a:effectLst/>
              </a:rPr>
              <a:t>Tese</a:t>
            </a:r>
          </a:p>
          <a:p>
            <a:pPr marL="0" indent="0" algn="just">
              <a:buNone/>
            </a:pPr>
            <a:r>
              <a:rPr lang="pt-BR" sz="2400" b="0" i="0" dirty="0">
                <a:solidFill>
                  <a:srgbClr val="000000"/>
                </a:solidFill>
                <a:effectLst/>
              </a:rPr>
              <a:t>É constitucional a fixação de alíquota progressiva para o Imposto sobre Transmissão Causa Mortis e Doação — ITCD. </a:t>
            </a:r>
            <a:r>
              <a:rPr lang="pt-BR" sz="2400" b="0" i="0" dirty="0" err="1">
                <a:solidFill>
                  <a:srgbClr val="000000"/>
                </a:solidFill>
                <a:effectLst/>
              </a:rPr>
              <a:t>Obs</a:t>
            </a:r>
            <a:r>
              <a:rPr lang="pt-BR" sz="2400" b="0" i="0" dirty="0">
                <a:solidFill>
                  <a:srgbClr val="000000"/>
                </a:solidFill>
                <a:effectLst/>
              </a:rPr>
              <a:t>: Redação da tese aprovada nos termos do item 2 da Ata da 12ª Sessão Administrativa do STF, realizada em 09/12/2015.</a:t>
            </a:r>
          </a:p>
          <a:p>
            <a:endParaRPr lang="en-US" dirty="0"/>
          </a:p>
        </p:txBody>
      </p:sp>
    </p:spTree>
    <p:extLst>
      <p:ext uri="{BB962C8B-B14F-4D97-AF65-F5344CB8AC3E}">
        <p14:creationId xmlns:p14="http://schemas.microsoft.com/office/powerpoint/2010/main" val="3600304656"/>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1693</TotalTime>
  <Words>3699</Words>
  <Application>Microsoft Office PowerPoint</Application>
  <PresentationFormat>Widescreen</PresentationFormat>
  <Paragraphs>219</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Corbel</vt:lpstr>
      <vt:lpstr>Wingdings</vt:lpstr>
      <vt:lpstr>Wingdings 2</vt:lpstr>
      <vt:lpstr>Frame</vt:lpstr>
      <vt:lpstr>DIREITO TRIBUTÁRIO: CONCURSO DEFENSORIA PÚBLICA DO ESTADO – PARTE II</vt:lpstr>
      <vt:lpstr>LIMITAÇÕES AO PODER DE TRIBUTAR</vt:lpstr>
      <vt:lpstr>PRINCÍPIOS CONSTITUCIONAIS TRIBUTÁRIOS</vt:lpstr>
      <vt:lpstr>PRINCÍPIOS CONSTITUCIONAIS TRIBUTÁRIOS</vt:lpstr>
      <vt:lpstr>PRINCÍPIOS CONSTITUCIONAIS TRIBUTÁRIOS</vt:lpstr>
      <vt:lpstr>PRINCÍPIOS CONSTITUCIONAIS TRIBUTÁRIOS</vt:lpstr>
      <vt:lpstr>PRINCÍPIOS CONSTITUCIONAIS TRIBUTÁRIOS</vt:lpstr>
      <vt:lpstr>PRINCÍPIOS CONSTITUCIONAIS TRIBUTÁRIOS</vt:lpstr>
      <vt:lpstr>PowerPoint Presentation</vt:lpstr>
      <vt:lpstr>PRINCÍPIOS CONSTITUCIONAIS TRIBUTÁRIOS</vt:lpstr>
      <vt:lpstr>PowerPoint Presentation</vt:lpstr>
      <vt:lpstr>PRINCÍPIOS CONSTITUCIONAIS TRIBUTÁRIOS</vt:lpstr>
      <vt:lpstr>PRINCÍPIOS CONSTITUCIONAIS TRIBUTÁRIOS</vt:lpstr>
      <vt:lpstr>PRINCÍPIOS CONSTITUCIONAIS TRIBUTÁRIOS</vt:lpstr>
      <vt:lpstr>PRINCÍPIOS CONSTITUCIONAIS TRIBUTÁRIOS</vt:lpstr>
      <vt:lpstr>PRINCÍPIOS CONSTITUCIONAIS TRIBUTÁRIOS</vt:lpstr>
      <vt:lpstr>PowerPoint Presentation</vt:lpstr>
      <vt:lpstr>PRINCÍPIOS CONSTITUCIONAIS TRIBUTÁRIOS</vt:lpstr>
      <vt:lpstr>PRINCÍPIOS CONSTITUCIONAIS TRIBUTÁRIOS</vt:lpstr>
      <vt:lpstr>PRINCÍPIOS CONSTITUCIONAIS TRIBUTÁRIOS</vt:lpstr>
      <vt:lpstr>PRINCÍPIOS CONSTITUCIONAIS TRIBUTÁRIOS</vt:lpstr>
      <vt:lpstr>PRINCÍPIOS CONSTITUCIONAIS TRIBUTÁRIOS</vt:lpstr>
      <vt:lpstr>PRINCÍPIOS CONSTITUCIONAIS TRIBUTÁRIOS</vt:lpstr>
      <vt:lpstr>PRINCÍPIOS CONSTITUCIONAIS TRIBUTÁRIOS</vt:lpstr>
      <vt:lpstr>PRINCÍPIOS CONSTITUCIONAIS TRIBUTÁRIOS</vt:lpstr>
      <vt:lpstr>PRINCÍPIOS CONSTITUCIONAIS TRIBUTÁRIOS</vt:lpstr>
      <vt:lpstr>PRINCÍPIOS CONSTITUCIONAIS TRIBUTÁRIOS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Vilela Berbel</dc:creator>
  <cp:lastModifiedBy>Vanessa Vilela Berbel</cp:lastModifiedBy>
  <cp:revision>108</cp:revision>
  <dcterms:created xsi:type="dcterms:W3CDTF">2022-02-16T22:16:30Z</dcterms:created>
  <dcterms:modified xsi:type="dcterms:W3CDTF">2022-02-25T19:59:44Z</dcterms:modified>
</cp:coreProperties>
</file>