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8"/>
  </p:notesMasterIdLst>
  <p:sldIdLst>
    <p:sldId id="283" r:id="rId2"/>
    <p:sldId id="257" r:id="rId3"/>
    <p:sldId id="258" r:id="rId4"/>
    <p:sldId id="284" r:id="rId5"/>
    <p:sldId id="285" r:id="rId6"/>
    <p:sldId id="287" r:id="rId7"/>
    <p:sldId id="286" r:id="rId8"/>
    <p:sldId id="260" r:id="rId9"/>
    <p:sldId id="288" r:id="rId10"/>
    <p:sldId id="289" r:id="rId11"/>
    <p:sldId id="290" r:id="rId12"/>
    <p:sldId id="291" r:id="rId13"/>
    <p:sldId id="292" r:id="rId14"/>
    <p:sldId id="293" r:id="rId15"/>
    <p:sldId id="295" r:id="rId16"/>
    <p:sldId id="294" r:id="rId17"/>
    <p:sldId id="296" r:id="rId18"/>
    <p:sldId id="297" r:id="rId19"/>
    <p:sldId id="300" r:id="rId20"/>
    <p:sldId id="301" r:id="rId21"/>
    <p:sldId id="302" r:id="rId22"/>
    <p:sldId id="299" r:id="rId23"/>
    <p:sldId id="303" r:id="rId24"/>
    <p:sldId id="304" r:id="rId25"/>
    <p:sldId id="305" r:id="rId26"/>
    <p:sldId id="30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400E2-AD84-47EB-8F3F-F006C6942AC9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841415FD-9F64-49E0-99CA-1A418908038D}">
      <dgm:prSet phldrT="[Texto]" custT="1"/>
      <dgm:spPr/>
      <dgm:t>
        <a:bodyPr/>
        <a:lstStyle/>
        <a:p>
          <a:r>
            <a:rPr lang="pt-BR" sz="2000" b="1" dirty="0" smtClean="0"/>
            <a:t>RELATÓRIO</a:t>
          </a:r>
          <a:endParaRPr lang="pt-BR" sz="2000" b="1" dirty="0"/>
        </a:p>
      </dgm:t>
    </dgm:pt>
    <dgm:pt modelId="{8D54D502-1A79-491E-921F-E3DA3FA5FF2D}" type="parTrans" cxnId="{FE313651-A26A-46FB-81EA-0A92B4C25CC3}">
      <dgm:prSet/>
      <dgm:spPr/>
      <dgm:t>
        <a:bodyPr/>
        <a:lstStyle/>
        <a:p>
          <a:endParaRPr lang="pt-BR"/>
        </a:p>
      </dgm:t>
    </dgm:pt>
    <dgm:pt modelId="{44C130C7-43E5-4327-9644-3A10C5591CD8}" type="sibTrans" cxnId="{FE313651-A26A-46FB-81EA-0A92B4C25CC3}">
      <dgm:prSet/>
      <dgm:spPr/>
      <dgm:t>
        <a:bodyPr/>
        <a:lstStyle/>
        <a:p>
          <a:endParaRPr lang="pt-BR"/>
        </a:p>
      </dgm:t>
    </dgm:pt>
    <dgm:pt modelId="{6DA3C610-36AC-4A6E-B3FD-4CB76F994D4E}">
      <dgm:prSet phldrT="[Texto]" custT="1"/>
      <dgm:spPr/>
      <dgm:t>
        <a:bodyPr/>
        <a:lstStyle/>
        <a:p>
          <a:r>
            <a:rPr lang="pt-BR" sz="2000" b="1" dirty="0" smtClean="0"/>
            <a:t>FUNDAMENTAÇÃO</a:t>
          </a:r>
          <a:endParaRPr lang="pt-BR" sz="2000" b="1" dirty="0"/>
        </a:p>
      </dgm:t>
    </dgm:pt>
    <dgm:pt modelId="{1D79FCF0-A1AE-410C-B40B-1DE27BBFC5BA}" type="parTrans" cxnId="{52488131-3746-445C-97AC-2BF302FAABE8}">
      <dgm:prSet/>
      <dgm:spPr/>
      <dgm:t>
        <a:bodyPr/>
        <a:lstStyle/>
        <a:p>
          <a:endParaRPr lang="pt-BR"/>
        </a:p>
      </dgm:t>
    </dgm:pt>
    <dgm:pt modelId="{4F86AF70-29D2-4C92-964D-A08149C5FFAA}" type="sibTrans" cxnId="{52488131-3746-445C-97AC-2BF302FAABE8}">
      <dgm:prSet/>
      <dgm:spPr/>
      <dgm:t>
        <a:bodyPr/>
        <a:lstStyle/>
        <a:p>
          <a:endParaRPr lang="pt-BR"/>
        </a:p>
      </dgm:t>
    </dgm:pt>
    <dgm:pt modelId="{8E14519A-DCB7-4639-9CE0-FA3FDFA9BEA7}">
      <dgm:prSet phldrT="[Texto]" custT="1"/>
      <dgm:spPr>
        <a:solidFill>
          <a:srgbClr val="2BABD9"/>
        </a:solidFill>
      </dgm:spPr>
      <dgm:t>
        <a:bodyPr/>
        <a:lstStyle/>
        <a:p>
          <a:r>
            <a:rPr lang="pt-BR" sz="2000" b="1" dirty="0" smtClean="0"/>
            <a:t>DISPOSITIVO</a:t>
          </a:r>
          <a:endParaRPr lang="pt-BR" sz="2000" b="1" dirty="0"/>
        </a:p>
      </dgm:t>
    </dgm:pt>
    <dgm:pt modelId="{6BDB5131-6183-4CB2-BAE2-F42357BFCE35}" type="parTrans" cxnId="{E66BFCD0-37A8-447E-BF3F-D90469A45983}">
      <dgm:prSet/>
      <dgm:spPr/>
      <dgm:t>
        <a:bodyPr/>
        <a:lstStyle/>
        <a:p>
          <a:endParaRPr lang="pt-BR"/>
        </a:p>
      </dgm:t>
    </dgm:pt>
    <dgm:pt modelId="{9B53D1D1-E4F9-437A-A72D-DEF2332DC6AE}" type="sibTrans" cxnId="{E66BFCD0-37A8-447E-BF3F-D90469A45983}">
      <dgm:prSet/>
      <dgm:spPr/>
      <dgm:t>
        <a:bodyPr/>
        <a:lstStyle/>
        <a:p>
          <a:endParaRPr lang="pt-BR"/>
        </a:p>
      </dgm:t>
    </dgm:pt>
    <dgm:pt modelId="{D9C9B523-EFF7-44D7-A08E-48F8C24FDD28}" type="pres">
      <dgm:prSet presAssocID="{55C400E2-AD84-47EB-8F3F-F006C6942AC9}" presName="Name0" presStyleCnt="0">
        <dgm:presLayoutVars>
          <dgm:dir/>
          <dgm:animLvl val="lvl"/>
          <dgm:resizeHandles val="exact"/>
        </dgm:presLayoutVars>
      </dgm:prSet>
      <dgm:spPr/>
    </dgm:pt>
    <dgm:pt modelId="{4CB4352C-1C06-41F8-9A3C-C4DA430BE0FA}" type="pres">
      <dgm:prSet presAssocID="{841415FD-9F64-49E0-99CA-1A418908038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CCAE989-7832-4863-8154-F19192DD43B0}" type="pres">
      <dgm:prSet presAssocID="{44C130C7-43E5-4327-9644-3A10C5591CD8}" presName="parTxOnlySpace" presStyleCnt="0"/>
      <dgm:spPr/>
    </dgm:pt>
    <dgm:pt modelId="{913921A3-533E-448E-9E02-461824B46C2F}" type="pres">
      <dgm:prSet presAssocID="{6DA3C610-36AC-4A6E-B3FD-4CB76F994D4E}" presName="parTxOnly" presStyleLbl="node1" presStyleIdx="1" presStyleCnt="3" custScaleX="120521">
        <dgm:presLayoutVars>
          <dgm:chMax val="0"/>
          <dgm:chPref val="0"/>
          <dgm:bulletEnabled val="1"/>
        </dgm:presLayoutVars>
      </dgm:prSet>
      <dgm:spPr/>
    </dgm:pt>
    <dgm:pt modelId="{08F1DD1E-A276-4AB3-B97A-EB2E78D0399A}" type="pres">
      <dgm:prSet presAssocID="{4F86AF70-29D2-4C92-964D-A08149C5FFAA}" presName="parTxOnlySpace" presStyleCnt="0"/>
      <dgm:spPr/>
    </dgm:pt>
    <dgm:pt modelId="{ED6201A9-CADB-4F28-A3F0-69FC3027BCF9}" type="pres">
      <dgm:prSet presAssocID="{8E14519A-DCB7-4639-9CE0-FA3FDFA9BEA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2488131-3746-445C-97AC-2BF302FAABE8}" srcId="{55C400E2-AD84-47EB-8F3F-F006C6942AC9}" destId="{6DA3C610-36AC-4A6E-B3FD-4CB76F994D4E}" srcOrd="1" destOrd="0" parTransId="{1D79FCF0-A1AE-410C-B40B-1DE27BBFC5BA}" sibTransId="{4F86AF70-29D2-4C92-964D-A08149C5FFAA}"/>
    <dgm:cxn modelId="{09E25FED-E4DF-4CD9-8232-20EF215B321A}" type="presOf" srcId="{8E14519A-DCB7-4639-9CE0-FA3FDFA9BEA7}" destId="{ED6201A9-CADB-4F28-A3F0-69FC3027BCF9}" srcOrd="0" destOrd="0" presId="urn:microsoft.com/office/officeart/2005/8/layout/chevron1"/>
    <dgm:cxn modelId="{BDD44EDF-EB01-4230-A956-140524B366F0}" type="presOf" srcId="{841415FD-9F64-49E0-99CA-1A418908038D}" destId="{4CB4352C-1C06-41F8-9A3C-C4DA430BE0FA}" srcOrd="0" destOrd="0" presId="urn:microsoft.com/office/officeart/2005/8/layout/chevron1"/>
    <dgm:cxn modelId="{E66BFCD0-37A8-447E-BF3F-D90469A45983}" srcId="{55C400E2-AD84-47EB-8F3F-F006C6942AC9}" destId="{8E14519A-DCB7-4639-9CE0-FA3FDFA9BEA7}" srcOrd="2" destOrd="0" parTransId="{6BDB5131-6183-4CB2-BAE2-F42357BFCE35}" sibTransId="{9B53D1D1-E4F9-437A-A72D-DEF2332DC6AE}"/>
    <dgm:cxn modelId="{5043011D-0E3B-4919-8472-6BE67CD12BEF}" type="presOf" srcId="{6DA3C610-36AC-4A6E-B3FD-4CB76F994D4E}" destId="{913921A3-533E-448E-9E02-461824B46C2F}" srcOrd="0" destOrd="0" presId="urn:microsoft.com/office/officeart/2005/8/layout/chevron1"/>
    <dgm:cxn modelId="{FE313651-A26A-46FB-81EA-0A92B4C25CC3}" srcId="{55C400E2-AD84-47EB-8F3F-F006C6942AC9}" destId="{841415FD-9F64-49E0-99CA-1A418908038D}" srcOrd="0" destOrd="0" parTransId="{8D54D502-1A79-491E-921F-E3DA3FA5FF2D}" sibTransId="{44C130C7-43E5-4327-9644-3A10C5591CD8}"/>
    <dgm:cxn modelId="{D01ADE1B-5A80-407E-8F3B-6AA393B695DF}" type="presOf" srcId="{55C400E2-AD84-47EB-8F3F-F006C6942AC9}" destId="{D9C9B523-EFF7-44D7-A08E-48F8C24FDD28}" srcOrd="0" destOrd="0" presId="urn:microsoft.com/office/officeart/2005/8/layout/chevron1"/>
    <dgm:cxn modelId="{BD67EBA0-EA30-49A8-B78F-08574290DFC3}" type="presParOf" srcId="{D9C9B523-EFF7-44D7-A08E-48F8C24FDD28}" destId="{4CB4352C-1C06-41F8-9A3C-C4DA430BE0FA}" srcOrd="0" destOrd="0" presId="urn:microsoft.com/office/officeart/2005/8/layout/chevron1"/>
    <dgm:cxn modelId="{EB17A1D9-A87A-48DC-A589-B09F03B4B121}" type="presParOf" srcId="{D9C9B523-EFF7-44D7-A08E-48F8C24FDD28}" destId="{3CCAE989-7832-4863-8154-F19192DD43B0}" srcOrd="1" destOrd="0" presId="urn:microsoft.com/office/officeart/2005/8/layout/chevron1"/>
    <dgm:cxn modelId="{0D9895D3-FA3B-4227-A497-24E130C568A0}" type="presParOf" srcId="{D9C9B523-EFF7-44D7-A08E-48F8C24FDD28}" destId="{913921A3-533E-448E-9E02-461824B46C2F}" srcOrd="2" destOrd="0" presId="urn:microsoft.com/office/officeart/2005/8/layout/chevron1"/>
    <dgm:cxn modelId="{B31BBDB0-4694-4C18-8AFB-CB92DA1C5DA7}" type="presParOf" srcId="{D9C9B523-EFF7-44D7-A08E-48F8C24FDD28}" destId="{08F1DD1E-A276-4AB3-B97A-EB2E78D0399A}" srcOrd="3" destOrd="0" presId="urn:microsoft.com/office/officeart/2005/8/layout/chevron1"/>
    <dgm:cxn modelId="{A78EF16F-CED3-48F7-8129-2995F850F13A}" type="presParOf" srcId="{D9C9B523-EFF7-44D7-A08E-48F8C24FDD28}" destId="{ED6201A9-CADB-4F28-A3F0-69FC3027BCF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4352C-1C06-41F8-9A3C-C4DA430BE0FA}">
      <dsp:nvSpPr>
        <dsp:cNvPr id="0" name=""/>
        <dsp:cNvSpPr/>
      </dsp:nvSpPr>
      <dsp:spPr>
        <a:xfrm>
          <a:off x="3498" y="96731"/>
          <a:ext cx="3281517" cy="131260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RELATÓRIO</a:t>
          </a:r>
          <a:endParaRPr lang="pt-BR" sz="2000" b="1" kern="1200" dirty="0"/>
        </a:p>
      </dsp:txBody>
      <dsp:txXfrm>
        <a:off x="659802" y="96731"/>
        <a:ext cx="1968910" cy="1312607"/>
      </dsp:txXfrm>
    </dsp:sp>
    <dsp:sp modelId="{913921A3-533E-448E-9E02-461824B46C2F}">
      <dsp:nvSpPr>
        <dsp:cNvPr id="0" name=""/>
        <dsp:cNvSpPr/>
      </dsp:nvSpPr>
      <dsp:spPr>
        <a:xfrm>
          <a:off x="2956864" y="96731"/>
          <a:ext cx="3954918" cy="1312607"/>
        </a:xfrm>
        <a:prstGeom prst="chevron">
          <a:avLst/>
        </a:prstGeom>
        <a:solidFill>
          <a:schemeClr val="accent5">
            <a:hueOff val="5437504"/>
            <a:satOff val="-31742"/>
            <a:lumOff val="-25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FUNDAMENTAÇÃO</a:t>
          </a:r>
          <a:endParaRPr lang="pt-BR" sz="2000" b="1" kern="1200" dirty="0"/>
        </a:p>
      </dsp:txBody>
      <dsp:txXfrm>
        <a:off x="3613168" y="96731"/>
        <a:ext cx="2642311" cy="1312607"/>
      </dsp:txXfrm>
    </dsp:sp>
    <dsp:sp modelId="{ED6201A9-CADB-4F28-A3F0-69FC3027BCF9}">
      <dsp:nvSpPr>
        <dsp:cNvPr id="0" name=""/>
        <dsp:cNvSpPr/>
      </dsp:nvSpPr>
      <dsp:spPr>
        <a:xfrm>
          <a:off x="6583630" y="96731"/>
          <a:ext cx="3281517" cy="1312607"/>
        </a:xfrm>
        <a:prstGeom prst="chevron">
          <a:avLst/>
        </a:prstGeom>
        <a:solidFill>
          <a:srgbClr val="2BABD9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DISPOSITIVO</a:t>
          </a:r>
          <a:endParaRPr lang="pt-BR" sz="2000" b="1" kern="1200" dirty="0"/>
        </a:p>
      </dsp:txBody>
      <dsp:txXfrm>
        <a:off x="7239934" y="96731"/>
        <a:ext cx="1968910" cy="1312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DA81F-C825-4863-8DC1-12E29602A4C0}" type="datetimeFigureOut">
              <a:rPr lang="pt-BR" smtClean="0"/>
              <a:t>28/08/2020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8B0C1-4EB3-4B4D-B598-B0719BC83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93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8B0C1-4EB3-4B4D-B598-B0719BC83A12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31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8906" y="1385047"/>
            <a:ext cx="10919012" cy="2417352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  <a:spcBef>
                <a:spcPts val="1200"/>
              </a:spcBef>
            </a:pPr>
            <a:r>
              <a:rPr lang="pt-BR" sz="6000" dirty="0" smtClean="0"/>
              <a:t>SENTENÇA</a:t>
            </a:r>
            <a:r>
              <a:rPr lang="pt-BR" sz="6000" dirty="0" smtClean="0"/>
              <a:t>, MOTIVAÇÃO das decisões, COISA JULGADA, </a:t>
            </a:r>
            <a:br>
              <a:rPr lang="pt-BR" sz="6000" dirty="0" smtClean="0"/>
            </a:br>
            <a:r>
              <a:rPr lang="pt-BR" sz="6000" i="1" dirty="0" smtClean="0"/>
              <a:t>EMENDATIO</a:t>
            </a:r>
            <a:r>
              <a:rPr lang="pt-BR" sz="6000" dirty="0" smtClean="0"/>
              <a:t> E </a:t>
            </a:r>
            <a:r>
              <a:rPr lang="pt-BR" sz="6000" i="1" dirty="0" smtClean="0"/>
              <a:t>MUTATIO LIBELLI</a:t>
            </a:r>
            <a:endParaRPr lang="pt-BR" sz="6000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1376" y="3802399"/>
            <a:ext cx="8767860" cy="1388165"/>
          </a:xfrm>
        </p:spPr>
        <p:txBody>
          <a:bodyPr/>
          <a:lstStyle/>
          <a:p>
            <a:endParaRPr lang="pt-BR" dirty="0" smtClean="0"/>
          </a:p>
          <a:p>
            <a:r>
              <a:rPr lang="pt-BR" sz="3200" b="1" dirty="0" smtClean="0">
                <a:solidFill>
                  <a:srgbClr val="00B050"/>
                </a:solidFill>
              </a:rPr>
              <a:t>PROCESSO PENAL</a:t>
            </a:r>
            <a:endParaRPr lang="pt-BR" sz="32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48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530" y="1788460"/>
            <a:ext cx="10125635" cy="4249270"/>
          </a:xfrm>
        </p:spPr>
        <p:txBody>
          <a:bodyPr>
            <a:normAutofit/>
          </a:bodyPr>
          <a:lstStyle/>
          <a:p>
            <a:pPr algn="just">
              <a:lnSpc>
                <a:spcPct val="114000"/>
              </a:lnSpc>
              <a:buClr>
                <a:srgbClr val="000000"/>
              </a:buClr>
              <a:buFont typeface="Corbel" panose="020B0503020204020204" pitchFamily="34" charset="0"/>
              <a:buChar char="⁻"/>
            </a:pPr>
            <a:r>
              <a:rPr lang="pt-BR" b="1" dirty="0"/>
              <a:t>Fundamentação </a:t>
            </a:r>
            <a:r>
              <a:rPr lang="pt-BR" b="1" i="1" dirty="0"/>
              <a:t>per relationem </a:t>
            </a:r>
            <a:r>
              <a:rPr lang="pt-BR" b="1" dirty="0"/>
              <a:t>ou aliunde </a:t>
            </a:r>
            <a:r>
              <a:rPr lang="pt-BR" b="1" dirty="0">
                <a:solidFill>
                  <a:srgbClr val="000000"/>
                </a:solidFill>
              </a:rPr>
              <a:t>(em outro lugar):</a:t>
            </a:r>
            <a:r>
              <a:rPr lang="pt-BR" dirty="0">
                <a:solidFill>
                  <a:srgbClr val="000000"/>
                </a:solidFill>
              </a:rPr>
              <a:t> reporta-se às razões de decidir consignadas </a:t>
            </a:r>
            <a:r>
              <a:rPr lang="pt-BR" dirty="0" smtClean="0">
                <a:solidFill>
                  <a:srgbClr val="000000"/>
                </a:solidFill>
              </a:rPr>
              <a:t>em </a:t>
            </a:r>
            <a:r>
              <a:rPr lang="pt-BR" dirty="0">
                <a:solidFill>
                  <a:srgbClr val="000000"/>
                </a:solidFill>
              </a:rPr>
              <a:t>outra decisão ou </a:t>
            </a:r>
            <a:r>
              <a:rPr lang="pt-BR" dirty="0" smtClean="0">
                <a:solidFill>
                  <a:srgbClr val="000000"/>
                </a:solidFill>
              </a:rPr>
              <a:t>sentença.</a:t>
            </a:r>
          </a:p>
          <a:p>
            <a:pPr marL="1746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dirty="0" smtClean="0">
                <a:solidFill>
                  <a:srgbClr val="000000"/>
                </a:solidFill>
              </a:rPr>
              <a:t>Segundo </a:t>
            </a:r>
            <a:r>
              <a:rPr lang="pt-BR" dirty="0">
                <a:solidFill>
                  <a:srgbClr val="000000"/>
                </a:solidFill>
              </a:rPr>
              <a:t>o STF e o STJ, é possível, mas há limites.</a:t>
            </a:r>
          </a:p>
          <a:p>
            <a:pPr marL="71278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/>
              <a:t>Informativo 557 do STJ. </a:t>
            </a:r>
            <a:r>
              <a:rPr lang="pt-BR" sz="2000" u="sng" dirty="0"/>
              <a:t>É nulo, por falta de fundamentação, o acórdão de apelação que se limita a ratificar a sentença e adotar o parecer ministerial</a:t>
            </a:r>
            <a:r>
              <a:rPr lang="pt-BR" sz="2000" dirty="0"/>
              <a:t>, sem sequer transcrevê-los, deixando de afastar as teses defensivas ou apresentar fundamento próprio. A jurisprudência tem admitido a chamada fundamentação </a:t>
            </a:r>
            <a:r>
              <a:rPr lang="pt-BR" sz="2000" i="1" dirty="0"/>
              <a:t>per relationem</a:t>
            </a:r>
            <a:r>
              <a:rPr lang="pt-BR" sz="2000" dirty="0"/>
              <a:t>, mas desde que o julgado faça referência concreta às peças que pretende encampar, transcrevendo delas partes que julgar interessantes para legitimar o raciocínio lógico que embasa a conclusão a que se quer chegar (HC 214.049/SP).</a:t>
            </a:r>
            <a:endParaRPr lang="pt-B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9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530" y="1788459"/>
            <a:ext cx="10219764" cy="467957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4000"/>
              </a:lnSpc>
              <a:buClr>
                <a:srgbClr val="000000"/>
              </a:buClr>
            </a:pPr>
            <a:r>
              <a:rPr lang="pt-BR" b="1" dirty="0" smtClean="0">
                <a:solidFill>
                  <a:srgbClr val="000000"/>
                </a:solidFill>
              </a:rPr>
              <a:t>Dispositivo ou conclusão:</a:t>
            </a:r>
            <a:r>
              <a:rPr lang="pt-BR" dirty="0" smtClean="0">
                <a:solidFill>
                  <a:srgbClr val="000000"/>
                </a:solidFill>
              </a:rPr>
              <a:t> </a:t>
            </a:r>
            <a:r>
              <a:rPr lang="pt-BR" dirty="0">
                <a:solidFill>
                  <a:srgbClr val="000000"/>
                </a:solidFill>
              </a:rPr>
              <a:t>é o núcleo da decisão, em que o juiz efetivamente condenará ou absolverá o acusado, tipificando </a:t>
            </a:r>
            <a:r>
              <a:rPr lang="pt-BR" dirty="0" smtClean="0">
                <a:solidFill>
                  <a:srgbClr val="000000"/>
                </a:solidFill>
              </a:rPr>
              <a:t>a conduta e indicando os artigos de lei.</a:t>
            </a:r>
          </a:p>
          <a:p>
            <a:pPr marL="26828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dirty="0" smtClean="0">
                <a:solidFill>
                  <a:srgbClr val="000000"/>
                </a:solidFill>
              </a:rPr>
              <a:t>Ex: “pelo exposto, julgo procedente a denúncia para condenar o acusado, como incurso nas penas do art. 157 combinado com os arts. 29 e 69, todos do CP, a pena de 5 anos e 4 meses de reclusão, em regime inicial fechado.”</a:t>
            </a:r>
          </a:p>
          <a:p>
            <a:pPr marL="268288" indent="0" algn="just">
              <a:lnSpc>
                <a:spcPct val="114000"/>
              </a:lnSpc>
              <a:buClr>
                <a:srgbClr val="000000"/>
              </a:buClr>
              <a:buNone/>
            </a:pPr>
            <a:endParaRPr lang="pt-BR" sz="1100" dirty="0" smtClean="0">
              <a:solidFill>
                <a:srgbClr val="000000"/>
              </a:solidFill>
            </a:endParaRPr>
          </a:p>
          <a:p>
            <a:pPr marL="2063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u="sng" dirty="0" smtClean="0">
                <a:solidFill>
                  <a:srgbClr val="FF0000"/>
                </a:solidFill>
              </a:rPr>
              <a:t>Obs:</a:t>
            </a:r>
            <a:r>
              <a:rPr lang="pt-BR" dirty="0" smtClean="0">
                <a:solidFill>
                  <a:srgbClr val="000000"/>
                </a:solidFill>
              </a:rPr>
              <a:t> 4 providências finais de destaque nas sentenças condenatórias:</a:t>
            </a:r>
          </a:p>
          <a:p>
            <a:pPr marL="2063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 smtClean="0">
                <a:solidFill>
                  <a:srgbClr val="000000"/>
                </a:solidFill>
              </a:rPr>
              <a:t>a) Detração:</a:t>
            </a:r>
            <a:r>
              <a:rPr lang="pt-BR" dirty="0" smtClean="0">
                <a:solidFill>
                  <a:srgbClr val="000000"/>
                </a:solidFill>
              </a:rPr>
              <a:t> juiz pode descontar o tempo de prisão antes da sentença.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>
                <a:solidFill>
                  <a:srgbClr val="000000"/>
                </a:solidFill>
              </a:rPr>
              <a:t>Art. 387, </a:t>
            </a:r>
            <a:r>
              <a:rPr lang="pt-BR" sz="2000" b="1" dirty="0"/>
              <a:t>§ </a:t>
            </a:r>
            <a:r>
              <a:rPr lang="pt-BR" sz="2000" b="1" dirty="0" smtClean="0"/>
              <a:t>2</a:t>
            </a:r>
            <a:r>
              <a:rPr lang="pt-BR" sz="2000" b="1" baseline="30000" dirty="0" smtClean="0"/>
              <a:t>º</a:t>
            </a:r>
            <a:r>
              <a:rPr lang="pt-BR" sz="2000" b="1" dirty="0" smtClean="0"/>
              <a:t>, do CPP.</a:t>
            </a:r>
            <a:r>
              <a:rPr lang="pt-BR" sz="2000" dirty="0"/>
              <a:t> </a:t>
            </a:r>
            <a:r>
              <a:rPr lang="pt-BR" sz="2000" dirty="0" smtClean="0"/>
              <a:t>O </a:t>
            </a:r>
            <a:r>
              <a:rPr lang="pt-BR" sz="2000" dirty="0"/>
              <a:t>tempo de prisão provisória, de prisão administrativa ou de internação, no Brasil ou no estrangeiro, será computado para fins de determinação do regime inicial de pena privativa de liberdade.  </a:t>
            </a:r>
            <a:endParaRPr lang="pt-B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50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530" y="1788459"/>
            <a:ext cx="10219764" cy="4679576"/>
          </a:xfrm>
        </p:spPr>
        <p:txBody>
          <a:bodyPr>
            <a:normAutofit lnSpcReduction="10000"/>
          </a:bodyPr>
          <a:lstStyle/>
          <a:p>
            <a:pPr marL="2063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 smtClean="0">
                <a:solidFill>
                  <a:srgbClr val="000000"/>
                </a:solidFill>
              </a:rPr>
              <a:t>b) Indenização</a:t>
            </a:r>
            <a:r>
              <a:rPr lang="pt-BR" b="1" dirty="0">
                <a:solidFill>
                  <a:srgbClr val="000000"/>
                </a:solidFill>
              </a:rPr>
              <a:t>: </a:t>
            </a:r>
            <a:r>
              <a:rPr lang="pt-BR" dirty="0">
                <a:solidFill>
                  <a:srgbClr val="000000"/>
                </a:solidFill>
              </a:rPr>
              <a:t>juiz pode </a:t>
            </a:r>
            <a:r>
              <a:rPr lang="pt-BR" dirty="0" smtClean="0">
                <a:solidFill>
                  <a:srgbClr val="000000"/>
                </a:solidFill>
              </a:rPr>
              <a:t>fixar valor </a:t>
            </a:r>
            <a:r>
              <a:rPr lang="pt-BR" dirty="0">
                <a:solidFill>
                  <a:srgbClr val="000000"/>
                </a:solidFill>
              </a:rPr>
              <a:t>mínimo de indenização para a </a:t>
            </a:r>
            <a:r>
              <a:rPr lang="pt-BR" dirty="0" smtClean="0">
                <a:solidFill>
                  <a:srgbClr val="000000"/>
                </a:solidFill>
              </a:rPr>
              <a:t>vítima, desde que haja pedido expresso.</a:t>
            </a:r>
            <a:endParaRPr lang="pt-BR" dirty="0">
              <a:solidFill>
                <a:srgbClr val="000000"/>
              </a:solidFill>
            </a:endParaRP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>
                <a:solidFill>
                  <a:srgbClr val="000000"/>
                </a:solidFill>
              </a:rPr>
              <a:t>Art. 387</a:t>
            </a:r>
            <a:r>
              <a:rPr lang="pt-BR" sz="2000" b="1" dirty="0" smtClean="0"/>
              <a:t> do </a:t>
            </a:r>
            <a:r>
              <a:rPr lang="pt-BR" sz="2000" b="1" dirty="0"/>
              <a:t>CPP. </a:t>
            </a:r>
            <a:r>
              <a:rPr lang="pt-BR" sz="2000" dirty="0"/>
              <a:t>O juiz, ao proferir sentença condenatória: </a:t>
            </a:r>
            <a:endParaRPr lang="pt-BR" sz="2000" dirty="0" smtClean="0"/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/>
              <a:t>IV</a:t>
            </a:r>
            <a:r>
              <a:rPr lang="pt-BR" sz="2000" b="1" dirty="0"/>
              <a:t>-</a:t>
            </a:r>
            <a:r>
              <a:rPr lang="pt-BR" sz="2000" dirty="0"/>
              <a:t> fixará valor mínimo para </a:t>
            </a:r>
            <a:r>
              <a:rPr lang="pt-BR" sz="2000" u="sng" dirty="0"/>
              <a:t>reparação dos danos </a:t>
            </a:r>
            <a:r>
              <a:rPr lang="pt-BR" sz="2000" dirty="0"/>
              <a:t>causados pela infração, considerando os prejuízos sofridos pelo </a:t>
            </a:r>
            <a:r>
              <a:rPr lang="pt-BR" sz="2000" dirty="0" smtClean="0"/>
              <a:t>ofendido;</a:t>
            </a:r>
            <a:endParaRPr lang="pt-BR" sz="2000" dirty="0" smtClean="0">
              <a:solidFill>
                <a:srgbClr val="000000"/>
              </a:solidFill>
            </a:endParaRP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endParaRPr lang="pt-BR" sz="1000" dirty="0">
              <a:solidFill>
                <a:srgbClr val="000000"/>
              </a:solidFill>
            </a:endParaRP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/>
              <a:t>Informativo </a:t>
            </a:r>
            <a:r>
              <a:rPr lang="pt-BR" sz="2000" b="1" dirty="0" smtClean="0"/>
              <a:t>621 do </a:t>
            </a:r>
            <a:r>
              <a:rPr lang="pt-BR" sz="2000" b="1" dirty="0"/>
              <a:t>STJ. </a:t>
            </a:r>
            <a:r>
              <a:rPr lang="pt-BR" sz="2000" dirty="0"/>
              <a:t>Nos casos de violência contra a mulher praticados no âmbito doméstico e familiar, é possível a fixação de valor mínimo indenizatório a título de </a:t>
            </a:r>
            <a:r>
              <a:rPr lang="pt-BR" sz="2000" u="sng" dirty="0"/>
              <a:t>dano moral</a:t>
            </a:r>
            <a:r>
              <a:rPr lang="pt-BR" sz="2000" dirty="0"/>
              <a:t>, </a:t>
            </a:r>
            <a:r>
              <a:rPr lang="pt-BR" sz="2000" u="sng" dirty="0"/>
              <a:t>desde que haja pedido expresso da acusação ou da parte ofendida</a:t>
            </a:r>
            <a:r>
              <a:rPr lang="pt-BR" sz="2000" dirty="0"/>
              <a:t>, ainda que não especificada a quantia, e independentemente de instrução probatória, </a:t>
            </a:r>
            <a:r>
              <a:rPr lang="pt-BR" sz="2000" u="sng" dirty="0"/>
              <a:t>a fim de que seja oportunizado ao réu o contraditório</a:t>
            </a:r>
            <a:r>
              <a:rPr lang="pt-BR" sz="2000" dirty="0"/>
              <a:t> e sob pena de violação ao princípio da ampla defesa (3ª </a:t>
            </a:r>
            <a:r>
              <a:rPr lang="pt-BR" sz="2000" dirty="0" smtClean="0"/>
              <a:t>Seção, </a:t>
            </a:r>
            <a:r>
              <a:rPr lang="pt-BR" sz="2000" dirty="0" err="1"/>
              <a:t>REsp</a:t>
            </a:r>
            <a:r>
              <a:rPr lang="pt-BR" sz="2000" dirty="0"/>
              <a:t> </a:t>
            </a:r>
            <a:r>
              <a:rPr lang="pt-BR" sz="2000" dirty="0" smtClean="0"/>
              <a:t>1.643.051-MS</a:t>
            </a:r>
            <a:r>
              <a:rPr lang="pt-BR" sz="2000" dirty="0"/>
              <a:t> </a:t>
            </a:r>
            <a:r>
              <a:rPr lang="pt-BR" sz="2000" dirty="0" smtClean="0"/>
              <a:t>– </a:t>
            </a:r>
            <a:r>
              <a:rPr lang="pt-BR" sz="2000" dirty="0"/>
              <a:t>recurso repetitivo).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7514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530" y="1788459"/>
            <a:ext cx="10219764" cy="4679576"/>
          </a:xfrm>
        </p:spPr>
        <p:txBody>
          <a:bodyPr>
            <a:normAutofit/>
          </a:bodyPr>
          <a:lstStyle/>
          <a:p>
            <a:pPr marL="2063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 smtClean="0">
                <a:solidFill>
                  <a:srgbClr val="000000"/>
                </a:solidFill>
              </a:rPr>
              <a:t>JULGADO RECENTE! </a:t>
            </a:r>
            <a:r>
              <a:rPr lang="pt-BR" dirty="0" smtClean="0">
                <a:solidFill>
                  <a:srgbClr val="000000"/>
                </a:solidFill>
              </a:rPr>
              <a:t>O juiz </a:t>
            </a:r>
            <a:r>
              <a:rPr lang="pt-BR" dirty="0">
                <a:solidFill>
                  <a:srgbClr val="000000"/>
                </a:solidFill>
              </a:rPr>
              <a:t>pode </a:t>
            </a:r>
            <a:r>
              <a:rPr lang="pt-BR" dirty="0" smtClean="0">
                <a:solidFill>
                  <a:srgbClr val="000000"/>
                </a:solidFill>
              </a:rPr>
              <a:t>inclusive fixar valor </a:t>
            </a:r>
            <a:r>
              <a:rPr lang="pt-BR" dirty="0">
                <a:solidFill>
                  <a:srgbClr val="000000"/>
                </a:solidFill>
              </a:rPr>
              <a:t>mínimo de indenização </a:t>
            </a:r>
            <a:r>
              <a:rPr lang="pt-BR" dirty="0" smtClean="0">
                <a:solidFill>
                  <a:srgbClr val="000000"/>
                </a:solidFill>
              </a:rPr>
              <a:t>a título de danos morais coletivos:</a:t>
            </a:r>
            <a:endParaRPr lang="pt-BR" dirty="0">
              <a:solidFill>
                <a:srgbClr val="000000"/>
              </a:solidFill>
            </a:endParaRP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endParaRPr lang="pt-BR" sz="1000" dirty="0">
              <a:solidFill>
                <a:srgbClr val="000000"/>
              </a:solidFill>
            </a:endParaRP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/>
              <a:t>Informativo 981 do STF. </a:t>
            </a:r>
            <a:r>
              <a:rPr lang="pt-BR" sz="2000" dirty="0" smtClean="0"/>
              <a:t>A </a:t>
            </a:r>
            <a:r>
              <a:rPr lang="pt-BR" sz="2000" dirty="0"/>
              <a:t>sentença ou acórdão penal condenatório, ao fixar o valor mínimo para reparação dos danos causados pela infração (art. 387, IV, do CPP) poderá condenar o réu ao pagamento de </a:t>
            </a:r>
            <a:r>
              <a:rPr lang="pt-BR" sz="2000" u="sng" dirty="0"/>
              <a:t>danos morais coletivos</a:t>
            </a:r>
            <a:r>
              <a:rPr lang="pt-BR" sz="2000" dirty="0"/>
              <a:t>. O réu que </a:t>
            </a:r>
            <a:r>
              <a:rPr lang="pt-BR" sz="2000" u="sng" dirty="0"/>
              <a:t>praticou corrupção passiva</a:t>
            </a:r>
            <a:r>
              <a:rPr lang="pt-BR" sz="2000" dirty="0"/>
              <a:t> pode ser condenado, no âmbito do próprio processo penal, a pagar danos morais coletivos. O ordenamento jurídico tutela, no âmbito da responsabilidade, o dano moral não apenas na esfera individual como também na coletiva, conforme previsto no inciso X do art. 5º da Constituição Federal e no art. 186 do Código Civil. Destaque-se ainda a previsão do inciso VIII do art. 1º da Lei </a:t>
            </a:r>
            <a:r>
              <a:rPr lang="pt-BR" sz="2000" dirty="0" smtClean="0"/>
              <a:t>de </a:t>
            </a:r>
            <a:r>
              <a:rPr lang="pt-BR" sz="2000" dirty="0"/>
              <a:t>Ação Civil </a:t>
            </a:r>
            <a:r>
              <a:rPr lang="pt-BR" sz="2000" dirty="0" smtClean="0"/>
              <a:t>Pública (2ª </a:t>
            </a:r>
            <a:r>
              <a:rPr lang="pt-BR" sz="2000" dirty="0"/>
              <a:t>Turma. AP 1002/DF, </a:t>
            </a:r>
            <a:r>
              <a:rPr lang="pt-BR" sz="2000" dirty="0" smtClean="0"/>
              <a:t>9/6/2020).</a:t>
            </a:r>
          </a:p>
        </p:txBody>
      </p:sp>
    </p:spTree>
    <p:extLst>
      <p:ext uri="{BB962C8B-B14F-4D97-AF65-F5344CB8AC3E}">
        <p14:creationId xmlns:p14="http://schemas.microsoft.com/office/powerpoint/2010/main" val="318764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5252" y="618565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399" y="1788459"/>
            <a:ext cx="10717307" cy="4746812"/>
          </a:xfrm>
        </p:spPr>
        <p:txBody>
          <a:bodyPr>
            <a:normAutofit/>
          </a:bodyPr>
          <a:lstStyle/>
          <a:p>
            <a:pPr marL="20637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 smtClean="0"/>
              <a:t>c) Publicação:</a:t>
            </a:r>
            <a:r>
              <a:rPr lang="pt-BR" dirty="0" smtClean="0"/>
              <a:t> é o ato que torna a sentença existente juridicamente, inserindo-a no sistema processual e delimitando o termo a partir do qual começa a produzir seus efeitos.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/>
              <a:t>Informativo 619 do STJ.</a:t>
            </a:r>
            <a:r>
              <a:rPr lang="pt-BR" sz="2000" dirty="0" smtClean="0"/>
              <a:t> </a:t>
            </a:r>
            <a:r>
              <a:rPr lang="pt-BR" sz="2000" u="sng" dirty="0" smtClean="0"/>
              <a:t>Havendo </a:t>
            </a:r>
            <a:r>
              <a:rPr lang="pt-BR" sz="2000" u="sng" dirty="0"/>
              <a:t>dúvida </a:t>
            </a:r>
            <a:r>
              <a:rPr lang="pt-BR" sz="2000" dirty="0"/>
              <a:t>resultante da omissão cartorária em certificar a data de recebimento da sentença conforme o art. 389 do CPP, </a:t>
            </a:r>
            <a:r>
              <a:rPr lang="pt-BR" sz="2000" u="sng" dirty="0"/>
              <a:t>não se pode presumir a data de publicação</a:t>
            </a:r>
            <a:r>
              <a:rPr lang="pt-BR" sz="2000" dirty="0"/>
              <a:t> com o mero lançamento de movimentação dos autos na internet, a fim de se verificar a ocorrência de prescrição da pretensão punitiva. Nesse caso, </a:t>
            </a:r>
            <a:r>
              <a:rPr lang="pt-BR" sz="2000" u="sng" dirty="0"/>
              <a:t>a sentença deve ser considerada publicada na data da prática do ato subsequente</a:t>
            </a:r>
            <a:r>
              <a:rPr lang="pt-BR" sz="2000" dirty="0"/>
              <a:t>, que, de maneira inequívoca, demonstre a publicidade do decreto condenatório </a:t>
            </a:r>
            <a:r>
              <a:rPr lang="pt-BR" sz="2000" dirty="0" smtClean="0"/>
              <a:t>(6ª Turma, </a:t>
            </a:r>
            <a:r>
              <a:rPr lang="pt-BR" sz="2000" dirty="0"/>
              <a:t>HC 408736-ES, </a:t>
            </a:r>
            <a:r>
              <a:rPr lang="pt-BR" sz="2000" dirty="0" smtClean="0"/>
              <a:t>06/02/2018).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endParaRPr lang="pt-BR" sz="1000" dirty="0" smtClean="0"/>
          </a:p>
          <a:p>
            <a:pPr marL="20637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 smtClean="0"/>
              <a:t>d) Intimação: </a:t>
            </a:r>
            <a:r>
              <a:rPr lang="pt-BR" dirty="0" smtClean="0"/>
              <a:t>é a comunicação processual do juízo para informar às partes sobre o teor da sentença, permitindo o exercício do contraditório e da ampla defesa (art. 391 e 392 do CPP).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40659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9245" y="497540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>
                <a:solidFill>
                  <a:srgbClr val="00B050"/>
                </a:solidFill>
              </a:rPr>
              <a:t>A polêmica do art. 385 do </a:t>
            </a:r>
            <a:r>
              <a:rPr lang="pt-BR" sz="4000" b="1" u="sng" dirty="0" smtClean="0">
                <a:solidFill>
                  <a:srgbClr val="00B050"/>
                </a:solidFill>
              </a:rPr>
              <a:t>CPP</a:t>
            </a:r>
            <a:endParaRPr lang="pt-BR" sz="4000" b="1" u="sng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9245" y="1667434"/>
            <a:ext cx="10932457" cy="4867835"/>
          </a:xfrm>
        </p:spPr>
        <p:txBody>
          <a:bodyPr>
            <a:normAutofit/>
          </a:bodyPr>
          <a:lstStyle/>
          <a:p>
            <a:pPr marL="363538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/>
              <a:t>Art</a:t>
            </a:r>
            <a:r>
              <a:rPr lang="pt-BR" sz="2000" b="1" dirty="0"/>
              <a:t>. 385</a:t>
            </a:r>
            <a:r>
              <a:rPr lang="pt-BR" sz="2000" b="1" dirty="0" smtClean="0"/>
              <a:t>. </a:t>
            </a:r>
            <a:r>
              <a:rPr lang="pt-BR" sz="2000" dirty="0"/>
              <a:t>Nos crimes de ação pública, o juiz poderá proferir sentença condenatória, ainda que o Ministério Público tenha opinado pela absolvição, bem como reconhecer agravantes, embora nenhuma tenha sido alegada</a:t>
            </a:r>
            <a:r>
              <a:rPr lang="pt-BR" sz="2000" dirty="0" smtClean="0"/>
              <a:t>.</a:t>
            </a:r>
          </a:p>
          <a:p>
            <a:pPr marL="20637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u="sng" dirty="0" smtClean="0"/>
              <a:t>Posição majoritária</a:t>
            </a:r>
            <a:r>
              <a:rPr lang="pt-BR" dirty="0" smtClean="0"/>
              <a:t>: no processo condenatório criminal só há vinculação do juiz quanto aos fatos imputados, atribuindo-lhes a consequência jurídica que lhe parecer correta, tanto no que diz respeito à classificação, quanto à pena imposta - </a:t>
            </a:r>
            <a:r>
              <a:rPr lang="pt-BR" b="1" dirty="0">
                <a:solidFill>
                  <a:srgbClr val="FF0000"/>
                </a:solidFill>
              </a:rPr>
              <a:t>CAIU NA </a:t>
            </a:r>
            <a:r>
              <a:rPr lang="pt-BR" b="1" dirty="0" smtClean="0">
                <a:solidFill>
                  <a:srgbClr val="FF0000"/>
                </a:solidFill>
              </a:rPr>
              <a:t>1ª </a:t>
            </a:r>
            <a:r>
              <a:rPr lang="pt-BR" b="1" dirty="0">
                <a:solidFill>
                  <a:srgbClr val="FF0000"/>
                </a:solidFill>
              </a:rPr>
              <a:t>FASE DA </a:t>
            </a:r>
            <a:r>
              <a:rPr lang="pt-BR" b="1" dirty="0" smtClean="0">
                <a:solidFill>
                  <a:srgbClr val="FF0000"/>
                </a:solidFill>
              </a:rPr>
              <a:t>DPE/DF </a:t>
            </a:r>
            <a:r>
              <a:rPr lang="pt-BR" b="1" dirty="0">
                <a:solidFill>
                  <a:srgbClr val="FF0000"/>
                </a:solidFill>
              </a:rPr>
              <a:t>(</a:t>
            </a:r>
            <a:r>
              <a:rPr lang="pt-BR" b="1" dirty="0" smtClean="0">
                <a:solidFill>
                  <a:srgbClr val="FF0000"/>
                </a:solidFill>
              </a:rPr>
              <a:t>2019).</a:t>
            </a:r>
            <a:endParaRPr lang="pt-BR" dirty="0" smtClean="0"/>
          </a:p>
          <a:p>
            <a:pPr marL="20637" indent="0" algn="just">
              <a:lnSpc>
                <a:spcPct val="114000"/>
              </a:lnSpc>
              <a:buClr>
                <a:srgbClr val="000000"/>
              </a:buClr>
              <a:buNone/>
            </a:pPr>
            <a:endParaRPr lang="pt-BR" sz="300" dirty="0" smtClean="0"/>
          </a:p>
          <a:p>
            <a:pPr marL="20637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u="sng" dirty="0" smtClean="0"/>
              <a:t>Posição minoritária</a:t>
            </a:r>
            <a:r>
              <a:rPr lang="pt-BR" dirty="0"/>
              <a:t>: </a:t>
            </a:r>
            <a:r>
              <a:rPr lang="pt-BR" dirty="0" smtClean="0"/>
              <a:t>o referido </a:t>
            </a:r>
            <a:r>
              <a:rPr lang="pt-BR" dirty="0"/>
              <a:t>dispositivo não </a:t>
            </a:r>
            <a:r>
              <a:rPr lang="pt-BR" dirty="0" smtClean="0"/>
              <a:t>foi recepcionado </a:t>
            </a:r>
            <a:r>
              <a:rPr lang="pt-BR" dirty="0"/>
              <a:t>pela </a:t>
            </a:r>
            <a:r>
              <a:rPr lang="pt-BR" dirty="0" smtClean="0"/>
              <a:t>CF, pois demonstra uma violação ao sistema acusatório, ao princípio do </a:t>
            </a:r>
            <a:r>
              <a:rPr lang="pt-BR" dirty="0"/>
              <a:t>contraditório e </a:t>
            </a:r>
            <a:r>
              <a:rPr lang="pt-BR" dirty="0" smtClean="0"/>
              <a:t>ao </a:t>
            </a:r>
            <a:r>
              <a:rPr lang="pt-BR" dirty="0"/>
              <a:t>direito de </a:t>
            </a:r>
            <a:r>
              <a:rPr lang="pt-BR" dirty="0" smtClean="0"/>
              <a:t>defesa. </a:t>
            </a:r>
            <a:r>
              <a:rPr lang="pt-BR" dirty="0"/>
              <a:t>Além disso, a sentença que condena o réu e, de ofício, inclui agravantes não alegadas pelo MP, é nula, por </a:t>
            </a:r>
            <a:r>
              <a:rPr lang="pt-BR" dirty="0" smtClean="0"/>
              <a:t>incongruente – </a:t>
            </a:r>
            <a:r>
              <a:rPr lang="pt-BR" b="1" dirty="0" smtClean="0">
                <a:solidFill>
                  <a:srgbClr val="FF0000"/>
                </a:solidFill>
              </a:rPr>
              <a:t>CAIU NA 2ª FASE DA DPE/SC (2017).</a:t>
            </a:r>
          </a:p>
        </p:txBody>
      </p:sp>
    </p:spTree>
    <p:extLst>
      <p:ext uri="{BB962C8B-B14F-4D97-AF65-F5344CB8AC3E}">
        <p14:creationId xmlns:p14="http://schemas.microsoft.com/office/powerpoint/2010/main" val="23390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COISA JULGADA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9"/>
            <a:ext cx="10421470" cy="4424082"/>
          </a:xfrm>
        </p:spPr>
        <p:txBody>
          <a:bodyPr>
            <a:normAutofit/>
          </a:bodyPr>
          <a:lstStyle/>
          <a:p>
            <a:pPr marL="517525" indent="-342900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É o </a:t>
            </a:r>
            <a:r>
              <a:rPr lang="pt-BR" dirty="0"/>
              <a:t>fenômeno que ocorre com o decurso do prazo recursal </a:t>
            </a:r>
            <a:r>
              <a:rPr lang="pt-BR" i="1" dirty="0"/>
              <a:t>in albis </a:t>
            </a:r>
            <a:r>
              <a:rPr lang="pt-BR" dirty="0"/>
              <a:t>(“em branco”) sem que as partes interponham o recurso cabível, ou, tendo havido recurso, após a apreciação desse, não cabendo mais recursos. </a:t>
            </a:r>
            <a:endParaRPr lang="pt-BR" dirty="0" smtClean="0"/>
          </a:p>
          <a:p>
            <a:pPr marL="517525" indent="-342900" algn="just">
              <a:lnSpc>
                <a:spcPct val="114000"/>
              </a:lnSpc>
              <a:buClr>
                <a:srgbClr val="000000"/>
              </a:buClr>
            </a:pPr>
            <a:r>
              <a:rPr lang="pt-BR" dirty="0"/>
              <a:t>P</a:t>
            </a:r>
            <a:r>
              <a:rPr lang="pt-BR" dirty="0" smtClean="0"/>
              <a:t>ode </a:t>
            </a:r>
            <a:r>
              <a:rPr lang="pt-BR" dirty="0"/>
              <a:t>recair tanto sobre a sentença condenatória quanto absolutória. </a:t>
            </a:r>
            <a:endParaRPr lang="pt-BR" dirty="0" smtClean="0"/>
          </a:p>
          <a:p>
            <a:pPr marL="517525" indent="-342900" algn="just">
              <a:lnSpc>
                <a:spcPct val="114000"/>
              </a:lnSpc>
              <a:buClr>
                <a:srgbClr val="000000"/>
              </a:buClr>
            </a:pPr>
            <a:r>
              <a:rPr lang="pt-BR" dirty="0"/>
              <a:t>No entanto, </a:t>
            </a:r>
            <a:r>
              <a:rPr lang="pt-BR" dirty="0" smtClean="0"/>
              <a:t>a </a:t>
            </a:r>
            <a:r>
              <a:rPr lang="pt-BR" dirty="0"/>
              <a:t>sentença absolutória gera coisa soberanamente julgada, enquanto a sentença condenatória gera apenas coisa julgada, pois está sujeita sempre à revisão criminal</a:t>
            </a:r>
            <a:r>
              <a:rPr lang="pt-BR" dirty="0" smtClean="0"/>
              <a:t>.</a:t>
            </a:r>
            <a:endParaRPr lang="pt-BR" sz="2000" dirty="0" smtClean="0"/>
          </a:p>
          <a:p>
            <a:pPr marL="517525" indent="-342900" algn="just">
              <a:lnSpc>
                <a:spcPct val="114000"/>
              </a:lnSpc>
              <a:buClr>
                <a:srgbClr val="000000"/>
              </a:buClr>
            </a:pPr>
            <a:r>
              <a:rPr lang="pt-BR" b="1" dirty="0" smtClean="0">
                <a:solidFill>
                  <a:srgbClr val="FF0000"/>
                </a:solidFill>
              </a:rPr>
              <a:t>Exceção:</a:t>
            </a:r>
            <a:r>
              <a:rPr lang="pt-BR" dirty="0" smtClean="0"/>
              <a:t> </a:t>
            </a:r>
            <a:r>
              <a:rPr lang="pt-BR" dirty="0"/>
              <a:t>a sentença que julga extinta a punibilidade com base em atestado de óbito falso pode ser objeto de revisão criminal, </a:t>
            </a:r>
            <a:r>
              <a:rPr lang="pt-BR" dirty="0" smtClean="0"/>
              <a:t>já </a:t>
            </a:r>
            <a:r>
              <a:rPr lang="pt-BR" dirty="0"/>
              <a:t>que julgou ato </a:t>
            </a:r>
            <a:r>
              <a:rPr lang="pt-BR" dirty="0" smtClean="0"/>
              <a:t>inexistente (STF).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61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COISA JULGADA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9"/>
            <a:ext cx="10421470" cy="4424082"/>
          </a:xfrm>
        </p:spPr>
        <p:txBody>
          <a:bodyPr>
            <a:normAutofit fontScale="85000" lnSpcReduction="20000"/>
          </a:bodyPr>
          <a:lstStyle/>
          <a:p>
            <a:pPr marL="1746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600" b="1" u="sng" dirty="0" smtClean="0"/>
              <a:t>PROBLEMA:</a:t>
            </a:r>
            <a:r>
              <a:rPr lang="pt-BR" sz="2600" dirty="0" smtClean="0"/>
              <a:t> havendo duas sentenças transitadas em julgado envolvendo fatos idênticos, qual delas deverá prevalecer?</a:t>
            </a:r>
            <a:endParaRPr lang="pt-BR" sz="2600" dirty="0"/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100" b="1" dirty="0" smtClean="0"/>
              <a:t>Informativo 642 do STJ.</a:t>
            </a:r>
            <a:r>
              <a:rPr lang="pt-BR" sz="2100" dirty="0" smtClean="0"/>
              <a:t> Diante </a:t>
            </a:r>
            <a:r>
              <a:rPr lang="pt-BR" sz="2100" dirty="0"/>
              <a:t>do duplo julgamento do mesmo fato, deve prevalecer a sentença que transitou em julgado em primeiro </a:t>
            </a:r>
            <a:r>
              <a:rPr lang="pt-BR" sz="2100" dirty="0" smtClean="0"/>
              <a:t>lugar (6ª Turma, </a:t>
            </a:r>
            <a:r>
              <a:rPr lang="pt-BR" sz="2100" dirty="0"/>
              <a:t>RHC 69586-PA, </a:t>
            </a:r>
            <a:r>
              <a:rPr lang="pt-BR" sz="2100" dirty="0" smtClean="0"/>
              <a:t>27/11/2018).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100" b="1" dirty="0"/>
              <a:t>Informativo 616, STJ.</a:t>
            </a:r>
            <a:r>
              <a:rPr lang="pt-BR" sz="2100" dirty="0"/>
              <a:t> Diante do trânsito em julgado de duas sentenças condenatórias contra o mesmo condenado, por fatos idênticos, deve prevalecer a condenação mais favorável ao réu. Não importa qual processo tenha iniciado antes ou em qual deles tenha ocorrido primeiro o trânsito em julgado (6ª Turma. HC 281101-SP, 03/10/2017</a:t>
            </a:r>
            <a:r>
              <a:rPr lang="pt-BR" sz="2100" dirty="0" smtClean="0"/>
              <a:t>).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endParaRPr lang="pt-BR" sz="700" dirty="0" smtClean="0"/>
          </a:p>
          <a:p>
            <a:pPr marL="1746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600" dirty="0" smtClean="0"/>
              <a:t>No STF há decisão antiga que afirma: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100" dirty="0"/>
              <a:t>Segundo a Corte, os institutos da litispendência e da coisa julgada direcionam à insubsistência do segundo processo e da segunda sentença proferida, sendo imprópria a prevalência do que seja mais favorável ao acusado (1ª Turma, HC </a:t>
            </a:r>
            <a:r>
              <a:rPr lang="pt-BR" sz="2100" dirty="0" smtClean="0"/>
              <a:t>101.131</a:t>
            </a:r>
            <a:r>
              <a:rPr lang="pt-BR" sz="2100" dirty="0"/>
              <a:t>, 25/10/2011</a:t>
            </a:r>
            <a:r>
              <a:rPr lang="pt-BR" sz="2100" dirty="0" smtClean="0"/>
              <a:t>).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357602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EMENDATIO </a:t>
            </a:r>
            <a:r>
              <a:rPr lang="pt-BR" sz="4000" b="1" u="sng" dirty="0" smtClean="0">
                <a:solidFill>
                  <a:srgbClr val="00B050"/>
                </a:solidFill>
              </a:rPr>
              <a:t>E</a:t>
            </a:r>
            <a:r>
              <a:rPr lang="pt-BR" sz="4000" b="1" i="1" u="sng" dirty="0" smtClean="0">
                <a:solidFill>
                  <a:srgbClr val="00B050"/>
                </a:solidFill>
              </a:rPr>
              <a:t> MUTATIO LIBELLI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9"/>
            <a:ext cx="10421470" cy="4424082"/>
          </a:xfrm>
        </p:spPr>
        <p:txBody>
          <a:bodyPr>
            <a:normAutofit lnSpcReduction="10000"/>
          </a:bodyPr>
          <a:lstStyle/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Tem como base dois </a:t>
            </a:r>
            <a:r>
              <a:rPr lang="pt-BR" dirty="0"/>
              <a:t>princípios básicos</a:t>
            </a:r>
            <a:r>
              <a:rPr lang="pt-BR" dirty="0" smtClean="0"/>
              <a:t>:</a:t>
            </a:r>
          </a:p>
          <a:p>
            <a:pPr marL="631825" indent="-153988" algn="just">
              <a:lnSpc>
                <a:spcPct val="114000"/>
              </a:lnSpc>
              <a:buClr>
                <a:srgbClr val="000000"/>
              </a:buClr>
              <a:buFontTx/>
              <a:buChar char="-"/>
            </a:pPr>
            <a:r>
              <a:rPr lang="pt-BR" b="1" dirty="0" smtClean="0"/>
              <a:t>Princípio </a:t>
            </a:r>
            <a:r>
              <a:rPr lang="pt-BR" b="1" dirty="0"/>
              <a:t>da </a:t>
            </a:r>
            <a:r>
              <a:rPr lang="pt-BR" b="1" dirty="0" smtClean="0"/>
              <a:t>consubstanciação:</a:t>
            </a:r>
            <a:r>
              <a:rPr lang="pt-BR" dirty="0" smtClean="0"/>
              <a:t> </a:t>
            </a:r>
            <a:r>
              <a:rPr lang="pt-BR" dirty="0"/>
              <a:t>segundo o qual o réu se defende dos fatos descritos na denúncia ou na queixa-crime e não da </a:t>
            </a:r>
            <a:r>
              <a:rPr lang="pt-BR" dirty="0" smtClean="0"/>
              <a:t>capitulação jurídica.</a:t>
            </a:r>
          </a:p>
          <a:p>
            <a:pPr marL="631825" indent="-153988" algn="just">
              <a:lnSpc>
                <a:spcPct val="114000"/>
              </a:lnSpc>
              <a:buClr>
                <a:srgbClr val="000000"/>
              </a:buClr>
              <a:buFontTx/>
              <a:buChar char="-"/>
            </a:pPr>
            <a:r>
              <a:rPr lang="pt-BR" b="1" dirty="0" smtClean="0"/>
              <a:t>Princípio </a:t>
            </a:r>
            <a:r>
              <a:rPr lang="pt-BR" b="1" dirty="0"/>
              <a:t>da </a:t>
            </a:r>
            <a:r>
              <a:rPr lang="pt-BR" b="1" dirty="0" smtClean="0"/>
              <a:t>correlação:</a:t>
            </a:r>
            <a:r>
              <a:rPr lang="pt-BR" dirty="0" smtClean="0"/>
              <a:t> que determina a </a:t>
            </a:r>
            <a:r>
              <a:rPr lang="pt-BR" dirty="0"/>
              <a:t>necessidade de amoldar a sentença </a:t>
            </a:r>
            <a:r>
              <a:rPr lang="pt-BR" dirty="0" smtClean="0"/>
              <a:t>aos </a:t>
            </a:r>
            <a:r>
              <a:rPr lang="pt-BR" dirty="0"/>
              <a:t>fatos descritos na inicial acusatória para evitar uma decisão surpresa</a:t>
            </a:r>
            <a:r>
              <a:rPr lang="pt-BR" dirty="0" smtClean="0"/>
              <a:t>.</a:t>
            </a:r>
          </a:p>
          <a:p>
            <a:pPr marL="444500" indent="-269875" algn="just">
              <a:lnSpc>
                <a:spcPct val="114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dirty="0"/>
              <a:t>São institutos próprios da </a:t>
            </a:r>
            <a:r>
              <a:rPr lang="pt-BR" u="sng" dirty="0"/>
              <a:t>sentença condenatória</a:t>
            </a:r>
            <a:r>
              <a:rPr lang="pt-BR" dirty="0"/>
              <a:t> (e da decisão de </a:t>
            </a:r>
            <a:r>
              <a:rPr lang="pt-BR" u="sng" dirty="0"/>
              <a:t>pronúncia</a:t>
            </a:r>
            <a:r>
              <a:rPr lang="pt-BR" dirty="0"/>
              <a:t>), implicando nova definição jurídica do fato. </a:t>
            </a:r>
          </a:p>
          <a:p>
            <a:pPr marL="444500" indent="-269875" algn="just">
              <a:lnSpc>
                <a:spcPct val="114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t-BR" dirty="0" smtClean="0"/>
              <a:t>Veda-se a sentença </a:t>
            </a:r>
            <a:r>
              <a:rPr lang="pt-BR" i="1" dirty="0"/>
              <a:t>extra petita </a:t>
            </a:r>
            <a:r>
              <a:rPr lang="pt-BR" dirty="0"/>
              <a:t>(julga algo diferente daquilo que foi pedido – ex: denunciado por furto e é condenado por roubo) e </a:t>
            </a:r>
            <a:r>
              <a:rPr lang="pt-BR" i="1" dirty="0"/>
              <a:t>ultra petita </a:t>
            </a:r>
            <a:r>
              <a:rPr lang="pt-BR" dirty="0"/>
              <a:t>(além do pedido – ex: qualificadora não prevista na inicial acusatória). </a:t>
            </a:r>
          </a:p>
        </p:txBody>
      </p:sp>
    </p:spTree>
    <p:extLst>
      <p:ext uri="{BB962C8B-B14F-4D97-AF65-F5344CB8AC3E}">
        <p14:creationId xmlns:p14="http://schemas.microsoft.com/office/powerpoint/2010/main" val="21540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653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EMENDATIO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383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32012" y="1788459"/>
            <a:ext cx="10744200" cy="4679576"/>
          </a:xfrm>
        </p:spPr>
        <p:txBody>
          <a:bodyPr>
            <a:normAutofit fontScale="92500" lnSpcReduction="10000"/>
          </a:bodyPr>
          <a:lstStyle/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400" dirty="0" smtClean="0"/>
              <a:t>Significa corrigir acusação.</a:t>
            </a:r>
            <a:endParaRPr lang="pt-BR" sz="2400" dirty="0"/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100" b="1" dirty="0"/>
              <a:t>Art. 383. </a:t>
            </a:r>
            <a:r>
              <a:rPr lang="pt-BR" sz="2100" dirty="0" smtClean="0"/>
              <a:t>O </a:t>
            </a:r>
            <a:r>
              <a:rPr lang="pt-BR" sz="2100" dirty="0"/>
              <a:t>juiz, </a:t>
            </a:r>
            <a:r>
              <a:rPr lang="pt-BR" sz="2100" u="sng" dirty="0"/>
              <a:t>sem modificar a descrição do fato </a:t>
            </a:r>
            <a:r>
              <a:rPr lang="pt-BR" sz="2100" dirty="0"/>
              <a:t>contida na denúncia ou queixa, poderá </a:t>
            </a:r>
            <a:r>
              <a:rPr lang="pt-BR" sz="2100" u="sng" dirty="0"/>
              <a:t>atribuir-lhe definição jurídica diversa</a:t>
            </a:r>
            <a:r>
              <a:rPr lang="pt-BR" sz="2100" dirty="0"/>
              <a:t>, ainda que, em </a:t>
            </a:r>
            <a:r>
              <a:rPr lang="pt-BR" sz="2100" dirty="0" smtClean="0"/>
              <a:t>consequência, </a:t>
            </a:r>
            <a:r>
              <a:rPr lang="pt-BR" sz="2100" dirty="0"/>
              <a:t>tenha de aplicar pena mais </a:t>
            </a:r>
            <a:r>
              <a:rPr lang="pt-BR" sz="2100" dirty="0" smtClean="0"/>
              <a:t>grave.</a:t>
            </a:r>
            <a:endParaRPr lang="pt-BR" sz="2100" dirty="0"/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100" b="1" dirty="0" smtClean="0"/>
              <a:t>§ 1º. </a:t>
            </a:r>
            <a:r>
              <a:rPr lang="pt-BR" sz="2100" dirty="0" smtClean="0"/>
              <a:t>Se</a:t>
            </a:r>
            <a:r>
              <a:rPr lang="pt-BR" sz="2100" dirty="0"/>
              <a:t>, em </a:t>
            </a:r>
            <a:r>
              <a:rPr lang="pt-BR" sz="2100" dirty="0" smtClean="0"/>
              <a:t>consequência </a:t>
            </a:r>
            <a:r>
              <a:rPr lang="pt-BR" sz="2100" dirty="0"/>
              <a:t>de definição jurídica diversa, houver possibilidade de proposta de </a:t>
            </a:r>
            <a:r>
              <a:rPr lang="pt-BR" sz="2100" u="sng" dirty="0"/>
              <a:t>suspensão condicional do processo</a:t>
            </a:r>
            <a:r>
              <a:rPr lang="pt-BR" sz="2100" dirty="0"/>
              <a:t>, o juiz procederá de acordo com o disposto na </a:t>
            </a:r>
            <a:r>
              <a:rPr lang="pt-BR" sz="2100" dirty="0" smtClean="0"/>
              <a:t>lei.</a:t>
            </a:r>
            <a:endParaRPr lang="pt-BR" sz="2100" dirty="0"/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100" b="1" dirty="0" smtClean="0"/>
              <a:t>§ 2º. </a:t>
            </a:r>
            <a:r>
              <a:rPr lang="pt-BR" sz="2100" dirty="0" smtClean="0"/>
              <a:t>Tratando-se </a:t>
            </a:r>
            <a:r>
              <a:rPr lang="pt-BR" sz="2100" dirty="0"/>
              <a:t>de infração da </a:t>
            </a:r>
            <a:r>
              <a:rPr lang="pt-BR" sz="2100" u="sng" dirty="0"/>
              <a:t>competência de outro juízo</a:t>
            </a:r>
            <a:r>
              <a:rPr lang="pt-BR" sz="2100" dirty="0"/>
              <a:t>, a este serão </a:t>
            </a:r>
            <a:r>
              <a:rPr lang="pt-BR" sz="2100" u="sng" dirty="0"/>
              <a:t>encaminhados os autos</a:t>
            </a:r>
            <a:r>
              <a:rPr lang="pt-BR" sz="2100" dirty="0"/>
              <a:t>.</a:t>
            </a:r>
            <a:endParaRPr lang="pt-BR" sz="2100" dirty="0" smtClean="0"/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400" b="1" dirty="0" smtClean="0"/>
              <a:t>Justificativa:</a:t>
            </a:r>
            <a:r>
              <a:rPr lang="pt-BR" sz="2400" dirty="0" smtClean="0"/>
              <a:t> o </a:t>
            </a:r>
            <a:r>
              <a:rPr lang="pt-BR" sz="2400" dirty="0"/>
              <a:t>acusado se defende dos fatos que lhe são imputados. </a:t>
            </a:r>
            <a:endParaRPr lang="pt-BR" sz="2400" dirty="0" smtClean="0"/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400" dirty="0" smtClean="0"/>
              <a:t>Os </a:t>
            </a:r>
            <a:r>
              <a:rPr lang="pt-BR" sz="2400" b="1" dirty="0"/>
              <a:t>fundamentos</a:t>
            </a:r>
            <a:r>
              <a:rPr lang="pt-BR" sz="2400" dirty="0"/>
              <a:t> </a:t>
            </a:r>
            <a:r>
              <a:rPr lang="pt-BR" sz="2400" dirty="0" smtClean="0"/>
              <a:t>são</a:t>
            </a:r>
            <a:r>
              <a:rPr lang="pt-BR" sz="2400" dirty="0"/>
              <a:t>: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400" dirty="0"/>
              <a:t>a) </a:t>
            </a:r>
            <a:r>
              <a:rPr lang="pt-BR" sz="2400" i="1" dirty="0" err="1"/>
              <a:t>Iura</a:t>
            </a:r>
            <a:r>
              <a:rPr lang="pt-BR" sz="2400" i="1" dirty="0"/>
              <a:t> </a:t>
            </a:r>
            <a:r>
              <a:rPr lang="pt-BR" sz="2400" i="1" dirty="0" err="1"/>
              <a:t>novit</a:t>
            </a:r>
            <a:r>
              <a:rPr lang="pt-BR" sz="2400" i="1" dirty="0"/>
              <a:t> </a:t>
            </a:r>
            <a:r>
              <a:rPr lang="pt-BR" sz="2400" i="1" dirty="0" err="1"/>
              <a:t>curia</a:t>
            </a:r>
            <a:r>
              <a:rPr lang="pt-BR" sz="2400" i="1" dirty="0"/>
              <a:t> </a:t>
            </a:r>
            <a:r>
              <a:rPr lang="pt-BR" sz="2400" dirty="0"/>
              <a:t>– o juiz conhece o Direito.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400" dirty="0"/>
              <a:t>b) </a:t>
            </a:r>
            <a:r>
              <a:rPr lang="pt-BR" sz="2400" i="1" dirty="0"/>
              <a:t>Narra </a:t>
            </a:r>
            <a:r>
              <a:rPr lang="pt-BR" sz="2400" i="1" dirty="0" err="1"/>
              <a:t>mihi</a:t>
            </a:r>
            <a:r>
              <a:rPr lang="pt-BR" sz="2400" i="1" dirty="0"/>
              <a:t> </a:t>
            </a:r>
            <a:r>
              <a:rPr lang="pt-BR" sz="2400" i="1" dirty="0" err="1"/>
              <a:t>factum</a:t>
            </a:r>
            <a:r>
              <a:rPr lang="pt-BR" sz="2400" i="1" dirty="0"/>
              <a:t> </a:t>
            </a:r>
            <a:r>
              <a:rPr lang="pt-BR" sz="2400" i="1" dirty="0" err="1"/>
              <a:t>dabo</a:t>
            </a:r>
            <a:r>
              <a:rPr lang="pt-BR" sz="2400" i="1" dirty="0"/>
              <a:t> </a:t>
            </a:r>
            <a:r>
              <a:rPr lang="pt-BR" sz="2400" i="1" dirty="0" err="1"/>
              <a:t>tibi</a:t>
            </a:r>
            <a:r>
              <a:rPr lang="pt-BR" sz="2400" i="1" dirty="0"/>
              <a:t> jus</a:t>
            </a:r>
            <a:r>
              <a:rPr lang="pt-BR" sz="2400" dirty="0"/>
              <a:t>: narra-me os fatos que te darei o Direito.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446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5423" y="537882"/>
            <a:ext cx="9875520" cy="1183341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solidFill>
                  <a:srgbClr val="00B050"/>
                </a:solidFill>
              </a:rPr>
              <a:t>SENTENÇA (arts. 381 a 392 do CPP)</a:t>
            </a:r>
            <a:endParaRPr lang="pt-BR" sz="2800" b="1" u="sng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5423" y="1721222"/>
            <a:ext cx="10421471" cy="39668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O Código não previu expressamente um conceito, mas somente elencou os requisitos:</a:t>
            </a:r>
          </a:p>
          <a:p>
            <a:pPr marL="45720" indent="0" algn="just">
              <a:lnSpc>
                <a:spcPct val="150000"/>
              </a:lnSpc>
              <a:buNone/>
            </a:pPr>
            <a:endParaRPr lang="pt-BR" sz="200" dirty="0" smtClean="0"/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b="1" dirty="0"/>
              <a:t>Art. 381.  </a:t>
            </a:r>
            <a:r>
              <a:rPr lang="pt-BR" sz="1900" dirty="0"/>
              <a:t>A sentença conterá:</a:t>
            </a:r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dirty="0" smtClean="0"/>
              <a:t>I </a:t>
            </a:r>
            <a:r>
              <a:rPr lang="pt-BR" sz="1900" dirty="0"/>
              <a:t>- os nomes das partes ou, quando não possível, as indicações necessárias para identificá-las;</a:t>
            </a:r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dirty="0" smtClean="0"/>
              <a:t>II </a:t>
            </a:r>
            <a:r>
              <a:rPr lang="pt-BR" sz="1900" dirty="0"/>
              <a:t>- a exposição sucinta da acusação e da defesa;</a:t>
            </a:r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dirty="0" smtClean="0"/>
              <a:t>III </a:t>
            </a:r>
            <a:r>
              <a:rPr lang="pt-BR" sz="1900" dirty="0"/>
              <a:t>- a indicação dos motivos de fato e de direito em que se fundar a decisão;</a:t>
            </a:r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dirty="0" smtClean="0"/>
              <a:t>IV </a:t>
            </a:r>
            <a:r>
              <a:rPr lang="pt-BR" sz="1900" dirty="0"/>
              <a:t>- a indicação dos artigos de lei aplicados;</a:t>
            </a:r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dirty="0" smtClean="0"/>
              <a:t>V </a:t>
            </a:r>
            <a:r>
              <a:rPr lang="pt-BR" sz="1900" dirty="0"/>
              <a:t>- o dispositivo;</a:t>
            </a:r>
          </a:p>
          <a:p>
            <a:pPr marL="538163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900" dirty="0" smtClean="0"/>
              <a:t>VI </a:t>
            </a:r>
            <a:r>
              <a:rPr lang="pt-BR" sz="1900" dirty="0"/>
              <a:t>- a data e a assinatura </a:t>
            </a:r>
            <a:r>
              <a:rPr lang="pt-BR" sz="1900" dirty="0" smtClean="0"/>
              <a:t>do juiz.</a:t>
            </a: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201718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930" y="55132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EMENDATIO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383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1671" y="1707776"/>
            <a:ext cx="10703858" cy="4679576"/>
          </a:xfrm>
        </p:spPr>
        <p:txBody>
          <a:bodyPr>
            <a:normAutofit fontScale="92500" lnSpcReduction="10000"/>
          </a:bodyPr>
          <a:lstStyle/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400" dirty="0" smtClean="0"/>
              <a:t>É cabível em </a:t>
            </a:r>
            <a:r>
              <a:rPr lang="pt-BR" sz="2400" dirty="0"/>
              <a:t>2ª </a:t>
            </a:r>
            <a:r>
              <a:rPr lang="pt-BR" sz="2400" dirty="0" smtClean="0"/>
              <a:t>instância, desde </a:t>
            </a:r>
            <a:r>
              <a:rPr lang="pt-BR" sz="2400" dirty="0"/>
              <a:t>que respeitado o princípio da vedação da </a:t>
            </a:r>
            <a:r>
              <a:rPr lang="pt-BR" sz="2400" i="1" dirty="0"/>
              <a:t>reformatio in pejus</a:t>
            </a:r>
            <a:r>
              <a:rPr lang="pt-BR" sz="2400" dirty="0"/>
              <a:t>.</a:t>
            </a:r>
          </a:p>
          <a:p>
            <a:pPr marL="6318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/>
              <a:t>Art. </a:t>
            </a:r>
            <a:r>
              <a:rPr lang="pt-BR" b="1" dirty="0" smtClean="0"/>
              <a:t>617 do CPP. </a:t>
            </a:r>
            <a:r>
              <a:rPr lang="pt-BR" dirty="0"/>
              <a:t>O tribunal, câmara ou turma atenderá nas suas decisões ao disposto nos </a:t>
            </a:r>
            <a:r>
              <a:rPr lang="pt-BR" u="sng" dirty="0"/>
              <a:t>arts. 383</a:t>
            </a:r>
            <a:r>
              <a:rPr lang="pt-BR" dirty="0"/>
              <a:t>, 386 e 387, no que for aplicável, </a:t>
            </a:r>
            <a:r>
              <a:rPr lang="pt-BR" u="sng" dirty="0"/>
              <a:t>não podendo, porém, ser agravada a pena</a:t>
            </a:r>
            <a:r>
              <a:rPr lang="pt-BR" dirty="0"/>
              <a:t>, quando somente o réu houver apelado da sentença.</a:t>
            </a:r>
          </a:p>
          <a:p>
            <a:pPr marL="6318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b="1" dirty="0"/>
              <a:t>Informativo </a:t>
            </a:r>
            <a:r>
              <a:rPr lang="pt-BR" b="1" dirty="0" smtClean="0"/>
              <a:t>895 do </a:t>
            </a:r>
            <a:r>
              <a:rPr lang="pt-BR" b="1" dirty="0"/>
              <a:t>STF.</a:t>
            </a:r>
            <a:r>
              <a:rPr lang="pt-BR" dirty="0"/>
              <a:t> O réu foi condenado a 4 anos de reclusão pela prática do crime previsto no art. 4º, </a:t>
            </a:r>
            <a:r>
              <a:rPr lang="pt-BR" i="1" dirty="0"/>
              <a:t>caput</a:t>
            </a:r>
            <a:r>
              <a:rPr lang="pt-BR" dirty="0"/>
              <a:t>, da Lei 7.492/86. O Tribunal, em recurso exclusivo da defesa, reclassificou a conduta para os art. 16 e 22, parágrafo único, da Lei 7.492/86, mantendo, contudo, a pena em 4 anos de reclusão. Não há qualquer nulidade no acórdão do Tribunal. Houve, no presente caso, </a:t>
            </a:r>
            <a:r>
              <a:rPr lang="pt-BR" i="1" dirty="0" err="1"/>
              <a:t>Emendatio</a:t>
            </a:r>
            <a:r>
              <a:rPr lang="pt-BR" i="1" dirty="0"/>
              <a:t> </a:t>
            </a:r>
            <a:r>
              <a:rPr lang="pt-BR" i="1" dirty="0" err="1"/>
              <a:t>libelli</a:t>
            </a:r>
            <a:r>
              <a:rPr lang="pt-BR" dirty="0"/>
              <a:t>. </a:t>
            </a:r>
            <a:r>
              <a:rPr lang="pt-BR" u="sng" dirty="0"/>
              <a:t>É possível a realização de </a:t>
            </a:r>
            <a:r>
              <a:rPr lang="pt-BR" i="1" u="sng" dirty="0" err="1"/>
              <a:t>Emendatio</a:t>
            </a:r>
            <a:r>
              <a:rPr lang="pt-BR" i="1" u="sng" dirty="0"/>
              <a:t> </a:t>
            </a:r>
            <a:r>
              <a:rPr lang="pt-BR" i="1" u="sng" dirty="0" err="1"/>
              <a:t>libelli</a:t>
            </a:r>
            <a:r>
              <a:rPr lang="pt-BR" i="1" u="sng" dirty="0"/>
              <a:t> </a:t>
            </a:r>
            <a:r>
              <a:rPr lang="pt-BR" u="sng" dirty="0"/>
              <a:t>em segunda instância no julgamento de recurso exclusivo da defesa, desde que não gere </a:t>
            </a:r>
            <a:r>
              <a:rPr lang="pt-BR" i="1" u="sng" dirty="0"/>
              <a:t>reformatio in pejus</a:t>
            </a:r>
            <a:r>
              <a:rPr lang="pt-BR" dirty="0"/>
              <a:t>, nos termos do art. 617 do CPP. Como a pena foi mantida pelo Tribunal, não houve prejuízo ao réu (2ª Turma. HC 134.872/PR, </a:t>
            </a:r>
            <a:r>
              <a:rPr lang="pt-BR" dirty="0" smtClean="0"/>
              <a:t>27/3/2018</a:t>
            </a:r>
            <a:r>
              <a:rPr lang="pt-BR" dirty="0"/>
              <a:t>).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36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9588" y="618565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EMENDATIO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383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4776" y="1788459"/>
            <a:ext cx="10865224" cy="4679576"/>
          </a:xfrm>
        </p:spPr>
        <p:txBody>
          <a:bodyPr>
            <a:normAutofit fontScale="77500" lnSpcReduction="20000"/>
          </a:bodyPr>
          <a:lstStyle/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800" dirty="0"/>
              <a:t>Prevalece que o juiz aplicará a </a:t>
            </a:r>
            <a:r>
              <a:rPr lang="pt-BR" sz="2800" i="1" dirty="0" err="1" smtClean="0"/>
              <a:t>emendatio</a:t>
            </a:r>
            <a:r>
              <a:rPr lang="pt-BR" sz="2800" dirty="0" smtClean="0"/>
              <a:t> </a:t>
            </a:r>
            <a:r>
              <a:rPr lang="pt-BR" sz="2800" dirty="0"/>
              <a:t>de </a:t>
            </a:r>
            <a:r>
              <a:rPr lang="pt-BR" sz="2800" dirty="0" smtClean="0"/>
              <a:t>ofício, </a:t>
            </a:r>
            <a:r>
              <a:rPr lang="pt-BR" sz="2800" dirty="0"/>
              <a:t>sem a necessidade de uma formalidade prévia, afinal, os </a:t>
            </a:r>
            <a:r>
              <a:rPr lang="pt-BR" sz="2800" dirty="0" smtClean="0"/>
              <a:t>fatos estavam </a:t>
            </a:r>
            <a:r>
              <a:rPr lang="pt-BR" sz="2800" dirty="0"/>
              <a:t>adequadamente </a:t>
            </a:r>
            <a:r>
              <a:rPr lang="pt-BR" sz="2800" dirty="0" smtClean="0"/>
              <a:t>narrados desde </a:t>
            </a:r>
            <a:r>
              <a:rPr lang="pt-BR" sz="2800" dirty="0"/>
              <a:t>o início</a:t>
            </a:r>
            <a:r>
              <a:rPr lang="pt-BR" sz="2800" dirty="0" smtClean="0"/>
              <a:t>. 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800" dirty="0" smtClean="0"/>
              <a:t>Aury</a:t>
            </a:r>
            <a:r>
              <a:rPr lang="pt-BR" sz="2800" dirty="0"/>
              <a:t>, no entanto, afirma que o juiz </a:t>
            </a:r>
            <a:r>
              <a:rPr lang="pt-BR" sz="2800" dirty="0" smtClean="0"/>
              <a:t>deve ouvir </a:t>
            </a:r>
            <a:r>
              <a:rPr lang="pt-BR" sz="2800" dirty="0"/>
              <a:t>previamente as partes</a:t>
            </a:r>
            <a:r>
              <a:rPr lang="pt-BR" sz="2800" dirty="0" smtClean="0"/>
              <a:t>, </a:t>
            </a:r>
            <a:r>
              <a:rPr lang="pt-BR" sz="2800" dirty="0"/>
              <a:t>mesmo nas questões de direito</a:t>
            </a:r>
            <a:r>
              <a:rPr lang="pt-BR" sz="2800" dirty="0" smtClean="0"/>
              <a:t>,, </a:t>
            </a:r>
            <a:r>
              <a:rPr lang="pt-BR" sz="2800" dirty="0"/>
              <a:t>em respeito ao princípio do contraditório (posição minoritária</a:t>
            </a:r>
            <a:r>
              <a:rPr lang="pt-BR" sz="2800" dirty="0" smtClean="0"/>
              <a:t>).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endParaRPr lang="pt-BR" sz="800" dirty="0" smtClean="0"/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sz="2800" b="1" dirty="0" smtClean="0"/>
              <a:t>Momento processual:</a:t>
            </a:r>
            <a:r>
              <a:rPr lang="pt-BR" sz="2800" dirty="0" smtClean="0"/>
              <a:t> na sentença, em regra. Mas há exceções: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300" b="1" dirty="0"/>
              <a:t>Informativo </a:t>
            </a:r>
            <a:r>
              <a:rPr lang="pt-BR" sz="2300" b="1" dirty="0" smtClean="0"/>
              <a:t>553 do </a:t>
            </a:r>
            <a:r>
              <a:rPr lang="pt-BR" sz="2300" b="1" dirty="0"/>
              <a:t>STJ. </a:t>
            </a:r>
            <a:r>
              <a:rPr lang="pt-BR" sz="2300" dirty="0"/>
              <a:t>Segundo a jurisprudência majoritária do STF e do STJ, é a sentença o momento processual oportuno para a </a:t>
            </a:r>
            <a:r>
              <a:rPr lang="pt-BR" sz="2300" i="1" dirty="0" err="1"/>
              <a:t>emendatio</a:t>
            </a:r>
            <a:r>
              <a:rPr lang="pt-BR" sz="2300" i="1" dirty="0"/>
              <a:t> </a:t>
            </a:r>
            <a:r>
              <a:rPr lang="pt-BR" sz="2300" i="1" dirty="0" err="1"/>
              <a:t>libelli</a:t>
            </a:r>
            <a:r>
              <a:rPr lang="pt-BR" sz="2300" dirty="0"/>
              <a:t>, a teor do art. 383 do CPP. Vale destacar, contudo, que existe importante corrente doutrinária e jurisprudencial que afirma ser possível, excepcionalmente, a correção do enquadramento típico logo no ato de recebimento da denúncia ou queixa em dois casos: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300" dirty="0"/>
              <a:t>- Para beneficiar o réu; ou</a:t>
            </a:r>
          </a:p>
          <a:p>
            <a:pPr marL="538163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300" dirty="0"/>
              <a:t>- Para permitir a correta fixação da competência ou do procedimento a ser adotado.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6441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4742" y="618565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MUTATIO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384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8"/>
            <a:ext cx="10421470" cy="4814048"/>
          </a:xfrm>
        </p:spPr>
        <p:txBody>
          <a:bodyPr>
            <a:normAutofit/>
          </a:bodyPr>
          <a:lstStyle/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Significa mudar da acusação.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Ocorre quando, no </a:t>
            </a:r>
            <a:r>
              <a:rPr lang="pt-BR" dirty="0"/>
              <a:t>curso da </a:t>
            </a:r>
            <a:r>
              <a:rPr lang="pt-BR" dirty="0" smtClean="0"/>
              <a:t>instrução, surgir novas </a:t>
            </a:r>
            <a:r>
              <a:rPr lang="pt-BR" dirty="0"/>
              <a:t>provas quanto a </a:t>
            </a:r>
            <a:r>
              <a:rPr lang="pt-BR" dirty="0" smtClean="0"/>
              <a:t>elementares </a:t>
            </a:r>
            <a:r>
              <a:rPr lang="pt-BR" dirty="0"/>
              <a:t>ou circunstâncias da imputação, </a:t>
            </a:r>
            <a:r>
              <a:rPr lang="pt-BR" dirty="0" smtClean="0"/>
              <a:t>que não estavam contidas </a:t>
            </a:r>
            <a:r>
              <a:rPr lang="pt-BR" dirty="0"/>
              <a:t>na denúncia ou na </a:t>
            </a:r>
            <a:r>
              <a:rPr lang="pt-BR" dirty="0" smtClean="0"/>
              <a:t>queixa.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/>
              <a:t>Ex: denúncia por furto, mas na instrução uma testemunha revela que houve emprego arma de fogo, demostrando a configuração o crime de roubo e não de furto.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O magistrado irá oportunizar </a:t>
            </a:r>
            <a:r>
              <a:rPr lang="pt-BR" dirty="0"/>
              <a:t>o aditamento da denúncia pelo </a:t>
            </a:r>
            <a:r>
              <a:rPr lang="pt-BR" dirty="0" smtClean="0"/>
              <a:t>Ministério Público, no prazo de 5 dias. Após, a defesa é ouvida sobre o aditamento no prazo de 5 dias. 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Cada parte pode arrolar 3 testemunhas.</a:t>
            </a:r>
          </a:p>
          <a:p>
            <a:pPr marL="363538" indent="-188913" algn="just">
              <a:lnSpc>
                <a:spcPct val="114000"/>
              </a:lnSpc>
              <a:buClr>
                <a:srgbClr val="000000"/>
              </a:buClr>
            </a:pPr>
            <a:r>
              <a:rPr lang="pt-BR" dirty="0" smtClean="0"/>
              <a:t>Por fim, o juiz pode aceitar </a:t>
            </a:r>
            <a:r>
              <a:rPr lang="pt-BR" dirty="0"/>
              <a:t>ou não o aditamento, </a:t>
            </a:r>
            <a:r>
              <a:rPr lang="pt-BR" dirty="0" smtClean="0"/>
              <a:t>dando prosseguimento à </a:t>
            </a:r>
            <a:r>
              <a:rPr lang="pt-BR" dirty="0"/>
              <a:t>instrução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72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6824" y="632012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MUTATIO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384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8"/>
            <a:ext cx="10421470" cy="4814048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Não cabe em </a:t>
            </a:r>
            <a:r>
              <a:rPr lang="pt-BR" dirty="0"/>
              <a:t>fase recursal, pois acarretaria supressão de instância</a:t>
            </a:r>
            <a:r>
              <a:rPr lang="pt-BR" dirty="0" smtClean="0"/>
              <a:t>.</a:t>
            </a:r>
          </a:p>
          <a:p>
            <a:pPr marL="538163" indent="0" algn="just">
              <a:buNone/>
            </a:pPr>
            <a:r>
              <a:rPr lang="pt-BR" sz="2000" b="1" dirty="0"/>
              <a:t>Súmula </a:t>
            </a:r>
            <a:r>
              <a:rPr lang="pt-BR" sz="2000" b="1" dirty="0" smtClean="0"/>
              <a:t>453 do STF</a:t>
            </a:r>
            <a:r>
              <a:rPr lang="pt-BR" sz="2000" b="1" dirty="0"/>
              <a:t>.</a:t>
            </a:r>
            <a:r>
              <a:rPr lang="pt-BR" sz="2000" dirty="0"/>
              <a:t> Não se aplicam à 2ª instância o art. 384 e parágrafo único do CPP, que possibilitam dar nova definição jurídica ao fato delituoso, em virtude de circunstância elementar não contida, explícita ou implicitamente, na inicial</a:t>
            </a:r>
            <a:r>
              <a:rPr lang="pt-BR" sz="2000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juiz fica adstrito aos termos do aditamento (art. 384, § 4º, do CPP).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Aplica-se somente às ações pública e privada subsidiária da pública (mas há doutrina minoritária que entende também </a:t>
            </a:r>
            <a:r>
              <a:rPr lang="pt-BR" dirty="0"/>
              <a:t>ser cabível na ação privada </a:t>
            </a:r>
            <a:r>
              <a:rPr lang="pt-BR" dirty="0" smtClean="0"/>
              <a:t>exclusiva, por analogia).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253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953" y="632011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MUTATIO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384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8"/>
            <a:ext cx="10421470" cy="4814048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/>
              <a:t>QUESTÕES POLÊMICAS:</a:t>
            </a:r>
          </a:p>
          <a:p>
            <a:pPr algn="just"/>
            <a:endParaRPr lang="pt-BR" b="1" dirty="0" smtClean="0"/>
          </a:p>
          <a:p>
            <a:pPr marL="45720" indent="0" algn="just">
              <a:buNone/>
            </a:pPr>
            <a:r>
              <a:rPr lang="pt-BR" dirty="0" smtClean="0"/>
              <a:t>a) Réu </a:t>
            </a:r>
            <a:r>
              <a:rPr lang="pt-BR" dirty="0"/>
              <a:t>denunciado por delito na forma consumada e condenado na forma </a:t>
            </a:r>
            <a:r>
              <a:rPr lang="pt-BR" dirty="0" smtClean="0"/>
              <a:t>tentada:</a:t>
            </a:r>
            <a:endParaRPr lang="pt-BR" dirty="0"/>
          </a:p>
          <a:p>
            <a:pPr marL="538163" indent="0" algn="just">
              <a:buNone/>
            </a:pPr>
            <a:r>
              <a:rPr lang="pt-BR" sz="2000" b="1" dirty="0" smtClean="0"/>
              <a:t>Informativo 557 do STJ.</a:t>
            </a:r>
            <a:r>
              <a:rPr lang="pt-BR" sz="2000" dirty="0" smtClean="0"/>
              <a:t> O </a:t>
            </a:r>
            <a:r>
              <a:rPr lang="pt-BR" sz="2000" dirty="0"/>
              <a:t>réu foi denunciado por estupro consumado, tendo o MP reafirmado essa tipificação nos memoriais (“alegações finais”). O juiz poderá condenar o acusado por estupro tentado mesmo que não haja aditamento da denúncia na forma do art. 384 do CPP? O réu denunciado por crime na forma consumada pode ser condenado em sua forma tentada, mesmo que não tenha havido aditamento à denúncia. </a:t>
            </a:r>
            <a:r>
              <a:rPr lang="pt-BR" sz="2000" u="sng" dirty="0"/>
              <a:t>A tentativa não é uma figura autônoma</a:t>
            </a:r>
            <a:r>
              <a:rPr lang="pt-BR" sz="2000" dirty="0"/>
              <a:t>, pois a vontade contrária ao direito existente na tentativa é igual à do delito consumado. O delito pleno (consumado) e a tentativa não são duas diferentes modalidades de crime, mas somente uma diferente manifestação de um único </a:t>
            </a:r>
            <a:r>
              <a:rPr lang="pt-BR" sz="2000" dirty="0" smtClean="0"/>
              <a:t>delito (6ª Turma, </a:t>
            </a:r>
            <a:r>
              <a:rPr lang="pt-BR" sz="2000" dirty="0"/>
              <a:t>HC 297551-MG, </a:t>
            </a:r>
            <a:r>
              <a:rPr lang="pt-BR" sz="2000" dirty="0" smtClean="0"/>
              <a:t>5/3/2015).</a:t>
            </a:r>
            <a:endParaRPr lang="pt-BR" sz="2000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33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6824" y="766482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i="1" u="sng" dirty="0" smtClean="0">
                <a:solidFill>
                  <a:srgbClr val="00B050"/>
                </a:solidFill>
              </a:rPr>
              <a:t>MUTATIO LIBELLI </a:t>
            </a:r>
            <a:r>
              <a:rPr lang="pt-BR" sz="4000" b="1" u="sng" dirty="0" smtClean="0">
                <a:solidFill>
                  <a:srgbClr val="00B050"/>
                </a:solidFill>
              </a:rPr>
              <a:t>(art. 384 do CPP)</a:t>
            </a:r>
            <a:endParaRPr lang="pt-BR" sz="4000" b="1" i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824" y="1788458"/>
            <a:ext cx="10421470" cy="4814048"/>
          </a:xfrm>
        </p:spPr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marL="45720" indent="0" algn="just">
              <a:buNone/>
            </a:pPr>
            <a:r>
              <a:rPr lang="pt-BR" dirty="0"/>
              <a:t>b</a:t>
            </a:r>
            <a:r>
              <a:rPr lang="pt-BR" dirty="0" smtClean="0"/>
              <a:t>) </a:t>
            </a:r>
            <a:r>
              <a:rPr lang="pt-BR" dirty="0"/>
              <a:t>Réu denunciado por crime doloso e posteriormente condenado por delito </a:t>
            </a:r>
            <a:r>
              <a:rPr lang="pt-BR" dirty="0" smtClean="0"/>
              <a:t>culposo:</a:t>
            </a:r>
            <a:endParaRPr lang="pt-BR" dirty="0"/>
          </a:p>
          <a:p>
            <a:pPr marL="538163" indent="0" algn="just">
              <a:buNone/>
            </a:pPr>
            <a:r>
              <a:rPr lang="pt-BR" sz="2000" b="1" dirty="0"/>
              <a:t>Informativo 557 do STJ.</a:t>
            </a:r>
            <a:r>
              <a:rPr lang="pt-BR" sz="2000" dirty="0"/>
              <a:t> O </a:t>
            </a:r>
            <a:r>
              <a:rPr lang="pt-BR" sz="2000" dirty="0" smtClean="0"/>
              <a:t>réu </a:t>
            </a:r>
            <a:r>
              <a:rPr lang="pt-BR" sz="2000" dirty="0"/>
              <a:t>foi denunciado pelo crime “X”, na forma dolosa, tendo o MP reafirmado essa tipificação nos memoriais (“alegações finais”). Vale ressaltar que nem na denúncia nem em qualquer outra peça processual, o MP falou em negligência, imprudência ou imperícia. O juiz poderá condenar o acusado pelo crime “X”, na forma culposa, mesmo que não haja aditamento da denúncia na forma do art. 384 do CPP? </a:t>
            </a:r>
            <a:r>
              <a:rPr lang="pt-BR" sz="2000" dirty="0" smtClean="0"/>
              <a:t>A prova que </a:t>
            </a:r>
            <a:r>
              <a:rPr lang="pt-BR" sz="2000" dirty="0"/>
              <a:t>o réu tem que produzir para provar que não agiu com negligência, imprudência ou imperícia é diferente da prova que deverá produzir para demonstrar que não agiu com dolo (vontade livre e consciente). Assim, se a denúncia não descreve sequer implicitamente o tipo culposo, a desclassificação da conduta dolosa para a culposa, ainda que represente aparente benefício à defesa, em razão de imposição de pena mais branda, deve observar a regra inserta no art. 384, caput, do CPP </a:t>
            </a:r>
            <a:r>
              <a:rPr lang="pt-BR" sz="2000" u="sng" dirty="0"/>
              <a:t>a fim de possibilitar a ampla </a:t>
            </a:r>
            <a:r>
              <a:rPr lang="pt-BR" sz="2000" u="sng" dirty="0" smtClean="0"/>
              <a:t>defesa </a:t>
            </a:r>
            <a:r>
              <a:rPr lang="pt-BR" sz="2000" dirty="0" smtClean="0"/>
              <a:t>(6ª Turma, </a:t>
            </a:r>
            <a:r>
              <a:rPr lang="pt-BR" sz="2000" dirty="0" err="1"/>
              <a:t>REsp</a:t>
            </a:r>
            <a:r>
              <a:rPr lang="pt-BR" sz="2000" dirty="0"/>
              <a:t> 1388440-ES, </a:t>
            </a:r>
            <a:r>
              <a:rPr lang="pt-BR" sz="2000" dirty="0" smtClean="0"/>
              <a:t>5/3/2015).</a:t>
            </a:r>
            <a:endParaRPr lang="pt-BR" sz="2000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470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4978" y="2433918"/>
            <a:ext cx="8269940" cy="1021976"/>
          </a:xfrm>
        </p:spPr>
        <p:txBody>
          <a:bodyPr>
            <a:normAutofit/>
          </a:bodyPr>
          <a:lstStyle/>
          <a:p>
            <a:pPr algn="ctr"/>
            <a:r>
              <a:rPr lang="pt-BR" sz="5400" b="1" smtClean="0">
                <a:solidFill>
                  <a:srgbClr val="00B050"/>
                </a:solidFill>
              </a:rPr>
              <a:t>FIM!</a:t>
            </a:r>
            <a:endParaRPr lang="pt-BR" sz="5400" b="1" dirty="0"/>
          </a:p>
        </p:txBody>
      </p:sp>
    </p:spTree>
    <p:extLst>
      <p:ext uri="{BB962C8B-B14F-4D97-AF65-F5344CB8AC3E}">
        <p14:creationId xmlns:p14="http://schemas.microsoft.com/office/powerpoint/2010/main" val="43539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952" y="591671"/>
            <a:ext cx="9875520" cy="970878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Classificações das sentenças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9929" y="1683572"/>
            <a:ext cx="10555942" cy="4488628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14000"/>
              </a:lnSpc>
            </a:pPr>
            <a:r>
              <a:rPr lang="pt-BR" b="1" dirty="0"/>
              <a:t>Sentenças declaratórias:</a:t>
            </a:r>
            <a:r>
              <a:rPr lang="pt-BR" dirty="0"/>
              <a:t> não necessitam de providência </a:t>
            </a:r>
            <a:r>
              <a:rPr lang="pt-BR" dirty="0" smtClean="0"/>
              <a:t>posterior. </a:t>
            </a:r>
            <a:r>
              <a:rPr lang="pt-BR" dirty="0"/>
              <a:t>Ex: extinção da punibilidade pela morte do réu. </a:t>
            </a:r>
            <a:endParaRPr lang="pt-BR" dirty="0" smtClean="0"/>
          </a:p>
          <a:p>
            <a:pPr lvl="0" algn="just">
              <a:lnSpc>
                <a:spcPct val="114000"/>
              </a:lnSpc>
            </a:pPr>
            <a:endParaRPr lang="pt-BR" sz="600" dirty="0"/>
          </a:p>
          <a:p>
            <a:pPr lvl="0" algn="just">
              <a:lnSpc>
                <a:spcPct val="114000"/>
              </a:lnSpc>
            </a:pPr>
            <a:r>
              <a:rPr lang="pt-BR" b="1" dirty="0"/>
              <a:t>Sentenças constitutivas:</a:t>
            </a:r>
            <a:r>
              <a:rPr lang="pt-BR" dirty="0"/>
              <a:t> </a:t>
            </a:r>
            <a:r>
              <a:rPr lang="pt-BR" dirty="0" smtClean="0"/>
              <a:t>fazem </a:t>
            </a:r>
            <a:r>
              <a:rPr lang="pt-BR" dirty="0"/>
              <a:t>surgir uma nova situação jurídica. </a:t>
            </a:r>
            <a:r>
              <a:rPr lang="pt-BR" dirty="0" smtClean="0"/>
              <a:t>Ex</a:t>
            </a:r>
            <a:r>
              <a:rPr lang="pt-BR" dirty="0"/>
              <a:t>: Revisão </a:t>
            </a:r>
            <a:r>
              <a:rPr lang="pt-BR" dirty="0" smtClean="0"/>
              <a:t>Criminal.</a:t>
            </a:r>
          </a:p>
          <a:p>
            <a:pPr lvl="0" algn="just">
              <a:lnSpc>
                <a:spcPct val="114000"/>
              </a:lnSpc>
            </a:pPr>
            <a:endParaRPr lang="pt-BR" sz="600" dirty="0"/>
          </a:p>
          <a:p>
            <a:pPr lvl="0" algn="just">
              <a:lnSpc>
                <a:spcPct val="114000"/>
              </a:lnSpc>
            </a:pPr>
            <a:r>
              <a:rPr lang="pt-BR" b="1" dirty="0"/>
              <a:t>Sentenças mandamentais:</a:t>
            </a:r>
            <a:r>
              <a:rPr lang="pt-BR" dirty="0"/>
              <a:t> contêm pronunciamentos judiciais que consubstanciam uma </a:t>
            </a:r>
            <a:r>
              <a:rPr lang="pt-BR" dirty="0" smtClean="0"/>
              <a:t>ordem. Ex: </a:t>
            </a:r>
            <a:r>
              <a:rPr lang="pt-BR" i="1" dirty="0" smtClean="0"/>
              <a:t>habeas </a:t>
            </a:r>
            <a:r>
              <a:rPr lang="pt-BR" i="1" dirty="0"/>
              <a:t>corpus</a:t>
            </a:r>
            <a:r>
              <a:rPr lang="pt-BR" dirty="0"/>
              <a:t> com emissão de alvará de soltura</a:t>
            </a:r>
            <a:r>
              <a:rPr lang="pt-BR" dirty="0" smtClean="0"/>
              <a:t>.</a:t>
            </a:r>
          </a:p>
          <a:p>
            <a:pPr lvl="0" algn="just">
              <a:lnSpc>
                <a:spcPct val="114000"/>
              </a:lnSpc>
            </a:pPr>
            <a:endParaRPr lang="pt-BR" sz="600" dirty="0"/>
          </a:p>
          <a:p>
            <a:pPr lvl="0" algn="just">
              <a:lnSpc>
                <a:spcPct val="114000"/>
              </a:lnSpc>
            </a:pPr>
            <a:r>
              <a:rPr lang="pt-BR" b="1" dirty="0"/>
              <a:t>Sentenças executivas:</a:t>
            </a:r>
            <a:r>
              <a:rPr lang="pt-BR" dirty="0"/>
              <a:t> </a:t>
            </a:r>
            <a:r>
              <a:rPr lang="pt-BR" dirty="0" smtClean="0"/>
              <a:t>determina uma providência posterior. Ex: </a:t>
            </a:r>
            <a:r>
              <a:rPr lang="pt-BR" dirty="0"/>
              <a:t>medida assecuratória de sequestro, </a:t>
            </a:r>
            <a:r>
              <a:rPr lang="pt-BR" dirty="0" smtClean="0"/>
              <a:t>que autoriza a </a:t>
            </a:r>
            <a:r>
              <a:rPr lang="pt-BR" dirty="0"/>
              <a:t>venda dos bens </a:t>
            </a:r>
            <a:r>
              <a:rPr lang="pt-BR" dirty="0" smtClean="0"/>
              <a:t>adquiridos com os proventos do delito e inscritos </a:t>
            </a:r>
            <a:r>
              <a:rPr lang="pt-BR" dirty="0"/>
              <a:t>no Registro de Imóveis após o trânsito em julgado </a:t>
            </a:r>
            <a:r>
              <a:rPr lang="pt-BR" dirty="0" smtClean="0"/>
              <a:t>(</a:t>
            </a:r>
            <a:r>
              <a:rPr lang="pt-BR" dirty="0"/>
              <a:t>art. 133</a:t>
            </a:r>
            <a:r>
              <a:rPr lang="pt-BR" dirty="0" smtClean="0"/>
              <a:t>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44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952" y="591671"/>
            <a:ext cx="9875520" cy="970878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Classificações das sentenças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9929" y="1683572"/>
            <a:ext cx="10555942" cy="4488628"/>
          </a:xfrm>
        </p:spPr>
        <p:txBody>
          <a:bodyPr>
            <a:normAutofit/>
          </a:bodyPr>
          <a:lstStyle/>
          <a:p>
            <a:pPr lvl="0" algn="just">
              <a:lnSpc>
                <a:spcPct val="114000"/>
              </a:lnSpc>
            </a:pPr>
            <a:r>
              <a:rPr lang="pt-BR" b="1" dirty="0"/>
              <a:t>Sentenças condenatórias ou absolutórias:</a:t>
            </a:r>
            <a:r>
              <a:rPr lang="pt-BR" dirty="0"/>
              <a:t> possuem carga decisória plena (julgam o mérito) e importam na condenação ou na absolvição do réu depois de esgotadas todas as etapas procedimentais previstas em lei</a:t>
            </a:r>
            <a:r>
              <a:rPr lang="pt-BR" dirty="0" smtClean="0"/>
              <a:t>.</a:t>
            </a:r>
          </a:p>
          <a:p>
            <a:pPr lvl="0" algn="just">
              <a:lnSpc>
                <a:spcPct val="114000"/>
              </a:lnSpc>
            </a:pPr>
            <a:endParaRPr lang="pt-BR" sz="1000" dirty="0"/>
          </a:p>
          <a:p>
            <a:pPr marL="538163" lvl="0" indent="-182563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t-BR" b="1" dirty="0" smtClean="0"/>
              <a:t> Condenatórias (art. 387):</a:t>
            </a:r>
            <a:r>
              <a:rPr lang="pt-BR" dirty="0" smtClean="0"/>
              <a:t> </a:t>
            </a:r>
            <a:r>
              <a:rPr lang="pt-BR" dirty="0"/>
              <a:t>acolhem o pedido formulado na inicial acusatória, aplicando ao réu uma pena (privativa da liberdade, restritiva de direitos ou multa</a:t>
            </a:r>
            <a:r>
              <a:rPr lang="pt-BR" dirty="0" smtClean="0"/>
              <a:t>).</a:t>
            </a:r>
          </a:p>
          <a:p>
            <a:pPr marL="538163" lvl="0" indent="-182563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endParaRPr lang="pt-BR" sz="1000" dirty="0"/>
          </a:p>
          <a:p>
            <a:pPr marL="538163" lvl="0" indent="-182563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t-BR" b="1" dirty="0" smtClean="0"/>
              <a:t> Absolutórias (art. 386): </a:t>
            </a:r>
            <a:r>
              <a:rPr lang="pt-BR" dirty="0"/>
              <a:t>podem ser </a:t>
            </a:r>
            <a:r>
              <a:rPr lang="pt-BR" u="sng" dirty="0"/>
              <a:t>próprias</a:t>
            </a:r>
            <a:r>
              <a:rPr lang="pt-BR" dirty="0"/>
              <a:t> (julgam improcedente a acusação) ou </a:t>
            </a:r>
            <a:r>
              <a:rPr lang="pt-BR" u="sng" dirty="0"/>
              <a:t>impróprias</a:t>
            </a:r>
            <a:r>
              <a:rPr lang="pt-BR" dirty="0"/>
              <a:t> </a:t>
            </a:r>
            <a:r>
              <a:rPr lang="pt-BR" dirty="0" smtClean="0"/>
              <a:t>(absolvem </a:t>
            </a:r>
            <a:r>
              <a:rPr lang="pt-BR" dirty="0"/>
              <a:t>o réu, mas impõem medida de segurança em razão da inimputabilidade total ao tempo do fato).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268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929" y="484095"/>
            <a:ext cx="9875520" cy="970878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Outras classificações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9929" y="1683572"/>
            <a:ext cx="10555942" cy="4488628"/>
          </a:xfrm>
        </p:spPr>
        <p:txBody>
          <a:bodyPr>
            <a:normAutofit/>
          </a:bodyPr>
          <a:lstStyle/>
          <a:p>
            <a:pPr lvl="0" algn="just">
              <a:lnSpc>
                <a:spcPct val="114000"/>
              </a:lnSpc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082292"/>
              </p:ext>
            </p:extLst>
          </p:nvPr>
        </p:nvGraphicFramePr>
        <p:xfrm>
          <a:off x="779929" y="1683570"/>
          <a:ext cx="10555942" cy="4488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3471"/>
                <a:gridCol w="6992471"/>
              </a:tblGrid>
              <a:tr h="1477528">
                <a:tc>
                  <a:txBody>
                    <a:bodyPr/>
                    <a:lstStyle/>
                    <a:p>
                      <a:pPr marL="363538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  <a:effectLst/>
                        </a:rPr>
                        <a:t>Sentença vazia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fundamentação</a:t>
                      </a:r>
                    </a:p>
                    <a:p>
                      <a:pPr marL="4572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Absolutamente nulas (violação</a:t>
                      </a:r>
                      <a:r>
                        <a:rPr lang="pt-BR" sz="2200" b="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ao art. 93, IX, da CF</a:t>
                      </a:r>
                      <a:r>
                        <a:rPr lang="pt-BR" sz="2200" b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pt-BR" sz="2200" b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6662">
                <a:tc>
                  <a:txBody>
                    <a:bodyPr/>
                    <a:lstStyle/>
                    <a:p>
                      <a:pPr marL="363538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  <a:effectLst/>
                        </a:rPr>
                        <a:t>Sentença suicida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>
                          <a:effectLst/>
                        </a:rPr>
                        <a:t>Há contradição entre a fundamentação e o dispositivo, sendo nulas, mas corrigíveis por embargos de declaração</a:t>
                      </a:r>
                      <a:endParaRPr lang="pt-BR" sz="22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4440">
                <a:tc>
                  <a:txBody>
                    <a:bodyPr/>
                    <a:lstStyle/>
                    <a:p>
                      <a:pPr marL="268288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  <a:effectLst/>
                        </a:rPr>
                        <a:t>Sentença autofágica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>
                          <a:effectLst/>
                        </a:rPr>
                        <a:t>Reconhece a imputação, mas declara extinta a punibilidade (ex: perdão judicial)</a:t>
                      </a:r>
                      <a:endParaRPr lang="pt-BR" sz="22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71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929" y="537883"/>
            <a:ext cx="9875520" cy="970878"/>
          </a:xfrm>
        </p:spPr>
        <p:txBody>
          <a:bodyPr/>
          <a:lstStyle/>
          <a:p>
            <a:r>
              <a:rPr lang="pt-BR" b="1" u="sng" dirty="0">
                <a:solidFill>
                  <a:srgbClr val="00B050"/>
                </a:solidFill>
              </a:rPr>
              <a:t>Outras classificações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9929" y="1683572"/>
            <a:ext cx="10555942" cy="4488628"/>
          </a:xfrm>
        </p:spPr>
        <p:txBody>
          <a:bodyPr>
            <a:normAutofit/>
          </a:bodyPr>
          <a:lstStyle/>
          <a:p>
            <a:pPr lvl="0" algn="just">
              <a:lnSpc>
                <a:spcPct val="114000"/>
              </a:lnSpc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842174"/>
              </p:ext>
            </p:extLst>
          </p:nvPr>
        </p:nvGraphicFramePr>
        <p:xfrm>
          <a:off x="779929" y="1683570"/>
          <a:ext cx="10555942" cy="4488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3436"/>
                <a:gridCol w="6602506"/>
              </a:tblGrid>
              <a:tr h="1477528">
                <a:tc>
                  <a:txBody>
                    <a:bodyPr/>
                    <a:lstStyle/>
                    <a:p>
                      <a:pPr marL="363538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  <a:effectLst/>
                        </a:rPr>
                        <a:t>Subjetivamente </a:t>
                      </a:r>
                      <a:r>
                        <a:rPr lang="pt-BR" sz="2200" dirty="0">
                          <a:solidFill>
                            <a:schemeClr val="tx1"/>
                          </a:solidFill>
                          <a:effectLst/>
                        </a:rPr>
                        <a:t>simples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>
                          <a:solidFill>
                            <a:schemeClr val="tx1"/>
                          </a:solidFill>
                          <a:effectLst/>
                        </a:rPr>
                        <a:t>Proferidas por órgão </a:t>
                      </a: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singular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Ex: sentença de</a:t>
                      </a:r>
                      <a:r>
                        <a:rPr lang="pt-BR" sz="2200" b="0" u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 1º grau proferida por </a:t>
                      </a: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juiz</a:t>
                      </a:r>
                      <a:endParaRPr lang="pt-BR" sz="22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6662">
                <a:tc>
                  <a:txBody>
                    <a:bodyPr/>
                    <a:lstStyle/>
                    <a:p>
                      <a:pPr marL="363538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  <a:effectLst/>
                        </a:rPr>
                        <a:t>Subjetivamente plúrimas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>
                          <a:solidFill>
                            <a:schemeClr val="tx1"/>
                          </a:solidFill>
                          <a:effectLst/>
                        </a:rPr>
                        <a:t>Proferidas por órgão colegiado </a:t>
                      </a: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homogêneo.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Ex</a:t>
                      </a:r>
                      <a:r>
                        <a:rPr lang="pt-BR" sz="2200" b="0" u="none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acórdão do Tribunal de Justiça</a:t>
                      </a:r>
                      <a:endParaRPr lang="pt-BR" sz="22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4440">
                <a:tc>
                  <a:txBody>
                    <a:bodyPr/>
                    <a:lstStyle/>
                    <a:p>
                      <a:pPr marL="363538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  <a:effectLst/>
                        </a:rPr>
                        <a:t>Subjetivamente complexas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>
                          <a:solidFill>
                            <a:schemeClr val="tx1"/>
                          </a:solidFill>
                          <a:effectLst/>
                        </a:rPr>
                        <a:t>Proferidas por órgão colegiado </a:t>
                      </a: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heterogêneo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Ex: Tribunal do Júri (juiz presidente + jurados)</a:t>
                      </a:r>
                      <a:endParaRPr lang="pt-BR" sz="22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1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1976" y="527464"/>
            <a:ext cx="9875520" cy="1356360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Cuidado, pois i</a:t>
            </a:r>
            <a:r>
              <a:rPr lang="pt-BR" b="1" u="sng" dirty="0" smtClean="0">
                <a:solidFill>
                  <a:srgbClr val="00B050"/>
                </a:solidFill>
              </a:rPr>
              <a:t>sso cai em concurso!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22" y="2530154"/>
            <a:ext cx="10787495" cy="248559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21976" y="2099267"/>
            <a:ext cx="76648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/>
              <a:t>CESPE – DEFENSORIA DF, 2019</a:t>
            </a: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278552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645459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530" y="1788459"/>
            <a:ext cx="10219764" cy="4482353"/>
          </a:xfrm>
        </p:spPr>
        <p:txBody>
          <a:bodyPr>
            <a:normAutofit/>
          </a:bodyPr>
          <a:lstStyle/>
          <a:p>
            <a:pPr lvl="0" algn="just">
              <a:buClr>
                <a:srgbClr val="000000"/>
              </a:buClr>
            </a:pPr>
            <a:endParaRPr lang="pt-BR" dirty="0" smtClean="0">
              <a:solidFill>
                <a:srgbClr val="000000"/>
              </a:solidFill>
            </a:endParaRPr>
          </a:p>
          <a:p>
            <a:pPr lvl="0" algn="just">
              <a:buClr>
                <a:srgbClr val="000000"/>
              </a:buClr>
            </a:pPr>
            <a:endParaRPr lang="pt-BR" dirty="0">
              <a:solidFill>
                <a:srgbClr val="000000"/>
              </a:solidFill>
            </a:endParaRPr>
          </a:p>
          <a:p>
            <a:pPr lvl="0" algn="just">
              <a:buClr>
                <a:srgbClr val="000000"/>
              </a:buClr>
            </a:pPr>
            <a:endParaRPr lang="pt-BR" dirty="0" smtClean="0">
              <a:solidFill>
                <a:srgbClr val="000000"/>
              </a:solidFill>
            </a:endParaRPr>
          </a:p>
          <a:p>
            <a:pPr lvl="0" algn="just">
              <a:buClr>
                <a:srgbClr val="000000"/>
              </a:buClr>
            </a:pPr>
            <a:endParaRPr lang="pt-BR" b="1" dirty="0" smtClean="0">
              <a:solidFill>
                <a:srgbClr val="000000"/>
              </a:solidFill>
            </a:endParaRPr>
          </a:p>
          <a:p>
            <a:pPr lvl="0" algn="just">
              <a:lnSpc>
                <a:spcPct val="114000"/>
              </a:lnSpc>
              <a:buClr>
                <a:srgbClr val="000000"/>
              </a:buClr>
            </a:pPr>
            <a:endParaRPr lang="pt-BR" sz="1000" b="1" dirty="0" smtClean="0">
              <a:solidFill>
                <a:srgbClr val="000000"/>
              </a:solidFill>
            </a:endParaRPr>
          </a:p>
          <a:p>
            <a:pPr lvl="0" algn="just">
              <a:lnSpc>
                <a:spcPct val="114000"/>
              </a:lnSpc>
              <a:buClr>
                <a:srgbClr val="000000"/>
              </a:buClr>
            </a:pPr>
            <a:r>
              <a:rPr lang="pt-BR" b="1" dirty="0" smtClean="0">
                <a:solidFill>
                  <a:srgbClr val="000000"/>
                </a:solidFill>
              </a:rPr>
              <a:t>Relatório</a:t>
            </a:r>
            <a:r>
              <a:rPr lang="pt-BR" b="1" dirty="0">
                <a:solidFill>
                  <a:srgbClr val="000000"/>
                </a:solidFill>
              </a:rPr>
              <a:t>: </a:t>
            </a:r>
            <a:r>
              <a:rPr lang="pt-BR" dirty="0" smtClean="0">
                <a:solidFill>
                  <a:srgbClr val="000000"/>
                </a:solidFill>
              </a:rPr>
              <a:t>resumo </a:t>
            </a:r>
            <a:r>
              <a:rPr lang="pt-BR" dirty="0">
                <a:solidFill>
                  <a:srgbClr val="000000"/>
                </a:solidFill>
              </a:rPr>
              <a:t>das principais etapas do procedimento e dos incidentes que, eventualmente, tenham sido suscitados ou resolvidos no curso do </a:t>
            </a:r>
            <a:r>
              <a:rPr lang="pt-BR" dirty="0" smtClean="0">
                <a:solidFill>
                  <a:srgbClr val="000000"/>
                </a:solidFill>
              </a:rPr>
              <a:t>processo.</a:t>
            </a:r>
          </a:p>
          <a:p>
            <a:pPr marL="268288" lvl="0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dirty="0" smtClean="0">
                <a:solidFill>
                  <a:srgbClr val="000000"/>
                </a:solidFill>
              </a:rPr>
              <a:t>É dispensado no Juizado Especial Criminal </a:t>
            </a:r>
            <a:r>
              <a:rPr lang="pt-BR" dirty="0">
                <a:solidFill>
                  <a:srgbClr val="000000"/>
                </a:solidFill>
              </a:rPr>
              <a:t>(art. 81, § 3º, Lei 9.099/95</a:t>
            </a:r>
            <a:r>
              <a:rPr lang="pt-BR" dirty="0" smtClean="0">
                <a:solidFill>
                  <a:srgbClr val="000000"/>
                </a:solidFill>
              </a:rPr>
              <a:t>).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006923514"/>
              </p:ext>
            </p:extLst>
          </p:nvPr>
        </p:nvGraphicFramePr>
        <p:xfrm>
          <a:off x="1184088" y="1882588"/>
          <a:ext cx="9868647" cy="1506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87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1289" y="766483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u="sng" dirty="0" smtClean="0">
                <a:solidFill>
                  <a:srgbClr val="00B050"/>
                </a:solidFill>
              </a:rPr>
              <a:t>Estrutura das sentenças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41289" y="1936376"/>
            <a:ext cx="10287005" cy="4329953"/>
          </a:xfrm>
        </p:spPr>
        <p:txBody>
          <a:bodyPr>
            <a:normAutofit/>
          </a:bodyPr>
          <a:lstStyle/>
          <a:p>
            <a:pPr algn="just">
              <a:lnSpc>
                <a:spcPct val="114000"/>
              </a:lnSpc>
              <a:buClr>
                <a:srgbClr val="000000"/>
              </a:buClr>
            </a:pPr>
            <a:r>
              <a:rPr lang="pt-BR" b="1" dirty="0" smtClean="0">
                <a:solidFill>
                  <a:srgbClr val="000000"/>
                </a:solidFill>
              </a:rPr>
              <a:t>Fundamentação ou motivação: </a:t>
            </a:r>
            <a:r>
              <a:rPr lang="pt-BR" dirty="0">
                <a:solidFill>
                  <a:srgbClr val="000000"/>
                </a:solidFill>
              </a:rPr>
              <a:t>são as razões de decidir, cuja falta </a:t>
            </a:r>
            <a:r>
              <a:rPr lang="pt-BR" dirty="0" smtClean="0">
                <a:solidFill>
                  <a:srgbClr val="000000"/>
                </a:solidFill>
              </a:rPr>
              <a:t>acarreta </a:t>
            </a:r>
            <a:r>
              <a:rPr lang="pt-BR" dirty="0">
                <a:solidFill>
                  <a:srgbClr val="000000"/>
                </a:solidFill>
              </a:rPr>
              <a:t>nulidade </a:t>
            </a:r>
            <a:r>
              <a:rPr lang="pt-BR" dirty="0" smtClean="0">
                <a:solidFill>
                  <a:srgbClr val="000000"/>
                </a:solidFill>
              </a:rPr>
              <a:t>absoluta.</a:t>
            </a:r>
          </a:p>
          <a:p>
            <a:pPr marL="6318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>
                <a:solidFill>
                  <a:srgbClr val="000000"/>
                </a:solidFill>
              </a:rPr>
              <a:t>Art. 564 do </a:t>
            </a:r>
            <a:r>
              <a:rPr lang="pt-BR" sz="2000" b="1" dirty="0">
                <a:solidFill>
                  <a:srgbClr val="000000"/>
                </a:solidFill>
              </a:rPr>
              <a:t>CPP</a:t>
            </a:r>
            <a:r>
              <a:rPr lang="pt-BR" sz="2000" b="1" dirty="0" smtClean="0">
                <a:solidFill>
                  <a:srgbClr val="000000"/>
                </a:solidFill>
              </a:rPr>
              <a:t>. </a:t>
            </a:r>
            <a:r>
              <a:rPr lang="pt-BR" sz="2000" dirty="0"/>
              <a:t>A nulidade ocorrerá nos seguintes casos:</a:t>
            </a:r>
            <a:endParaRPr lang="pt-BR" sz="2000" dirty="0" smtClean="0">
              <a:solidFill>
                <a:srgbClr val="000000"/>
              </a:solidFill>
            </a:endParaRPr>
          </a:p>
          <a:p>
            <a:pPr marL="631825" indent="0" algn="just">
              <a:lnSpc>
                <a:spcPct val="114000"/>
              </a:lnSpc>
              <a:buClr>
                <a:srgbClr val="000000"/>
              </a:buClr>
              <a:buNone/>
            </a:pPr>
            <a:r>
              <a:rPr lang="pt-BR" sz="2000" b="1" dirty="0" smtClean="0">
                <a:solidFill>
                  <a:srgbClr val="000000"/>
                </a:solidFill>
              </a:rPr>
              <a:t>V </a:t>
            </a:r>
            <a:r>
              <a:rPr lang="pt-BR" sz="2000" b="1" dirty="0">
                <a:solidFill>
                  <a:srgbClr val="000000"/>
                </a:solidFill>
              </a:rPr>
              <a:t>-</a:t>
            </a:r>
            <a:r>
              <a:rPr lang="pt-BR" sz="2000" dirty="0">
                <a:solidFill>
                  <a:srgbClr val="000000"/>
                </a:solidFill>
              </a:rPr>
              <a:t> em decorrência de decisão carente de </a:t>
            </a:r>
            <a:r>
              <a:rPr lang="pt-BR" sz="2000" dirty="0" smtClean="0">
                <a:solidFill>
                  <a:srgbClr val="000000"/>
                </a:solidFill>
              </a:rPr>
              <a:t>fundamentação (</a:t>
            </a:r>
            <a:r>
              <a:rPr lang="pt-BR" sz="2000" b="1" dirty="0" smtClean="0">
                <a:solidFill>
                  <a:srgbClr val="FF0000"/>
                </a:solidFill>
              </a:rPr>
              <a:t>Lei 13.964/19</a:t>
            </a:r>
            <a:r>
              <a:rPr lang="pt-BR" sz="2000" dirty="0" smtClean="0">
                <a:solidFill>
                  <a:srgbClr val="000000"/>
                </a:solidFill>
              </a:rPr>
              <a:t>).</a:t>
            </a:r>
          </a:p>
          <a:p>
            <a:pPr algn="just">
              <a:lnSpc>
                <a:spcPct val="114000"/>
              </a:lnSpc>
              <a:buClr>
                <a:srgbClr val="000000"/>
              </a:buClr>
              <a:buFont typeface="Corbel" panose="020B0503020204020204" pitchFamily="34" charset="0"/>
              <a:buChar char="⁻"/>
            </a:pPr>
            <a:r>
              <a:rPr lang="pt-BR" dirty="0" smtClean="0"/>
              <a:t>A Constituição Federal </a:t>
            </a:r>
            <a:r>
              <a:rPr lang="pt-BR" dirty="0"/>
              <a:t>impôs expressamente o dever de fundamentação das decisões judiciais, sendo uma </a:t>
            </a:r>
            <a:r>
              <a:rPr lang="pt-BR" b="1" dirty="0"/>
              <a:t>garantia do devido processo legal</a:t>
            </a:r>
            <a:r>
              <a:rPr lang="pt-BR" dirty="0"/>
              <a:t> (art. 93, </a:t>
            </a:r>
            <a:r>
              <a:rPr lang="pt-BR" dirty="0" smtClean="0"/>
              <a:t>IX, da CF).</a:t>
            </a:r>
          </a:p>
          <a:p>
            <a:pPr algn="just">
              <a:lnSpc>
                <a:spcPct val="114000"/>
              </a:lnSpc>
              <a:buClr>
                <a:srgbClr val="000000"/>
              </a:buClr>
              <a:buFont typeface="Corbel" panose="020B0503020204020204" pitchFamily="34" charset="0"/>
              <a:buChar char="⁻"/>
            </a:pPr>
            <a:r>
              <a:rPr lang="pt-BR" dirty="0" smtClean="0">
                <a:solidFill>
                  <a:srgbClr val="000000"/>
                </a:solidFill>
              </a:rPr>
              <a:t>Segundo Aury, a fundamentação serve para o </a:t>
            </a:r>
            <a:r>
              <a:rPr lang="pt-BR" b="1" dirty="0" smtClean="0">
                <a:solidFill>
                  <a:srgbClr val="000000"/>
                </a:solidFill>
              </a:rPr>
              <a:t>controle da racionalidade da decisão judicial</a:t>
            </a:r>
            <a:r>
              <a:rPr lang="pt-BR" dirty="0" smtClean="0">
                <a:solidFill>
                  <a:srgbClr val="000000"/>
                </a:solidFill>
              </a:rPr>
              <a:t> e, principalmente, de </a:t>
            </a:r>
            <a:r>
              <a:rPr lang="pt-BR" b="1" dirty="0" smtClean="0">
                <a:solidFill>
                  <a:srgbClr val="000000"/>
                </a:solidFill>
              </a:rPr>
              <a:t>limite de poder</a:t>
            </a:r>
            <a:r>
              <a:rPr lang="pt-BR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759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3424</TotalTime>
  <Words>3050</Words>
  <Application>Microsoft Office PowerPoint</Application>
  <PresentationFormat>Widescreen</PresentationFormat>
  <Paragraphs>161</Paragraphs>
  <Slides>26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Corbel</vt:lpstr>
      <vt:lpstr>Times New Roman</vt:lpstr>
      <vt:lpstr>Wingdings</vt:lpstr>
      <vt:lpstr>Base</vt:lpstr>
      <vt:lpstr>SENTENÇA, MOTIVAÇÃO das decisões, COISA JULGADA,  EMENDATIO E MUTATIO LIBELLI</vt:lpstr>
      <vt:lpstr>SENTENÇA (arts. 381 a 392 do CPP)</vt:lpstr>
      <vt:lpstr>Classificações das sentenças</vt:lpstr>
      <vt:lpstr>Classificações das sentenças</vt:lpstr>
      <vt:lpstr>Outras classificações</vt:lpstr>
      <vt:lpstr>Outras classificações</vt:lpstr>
      <vt:lpstr>Cuidado, pois isso cai em concurso!</vt:lpstr>
      <vt:lpstr>Estrutura das sentenças</vt:lpstr>
      <vt:lpstr>Estrutura das sentenças</vt:lpstr>
      <vt:lpstr>Estrutura das sentenças</vt:lpstr>
      <vt:lpstr>Estrutura das sentenças</vt:lpstr>
      <vt:lpstr>Estrutura das sentenças</vt:lpstr>
      <vt:lpstr>Estrutura das sentenças</vt:lpstr>
      <vt:lpstr>Estrutura das sentenças</vt:lpstr>
      <vt:lpstr>A polêmica do art. 385 do CPP</vt:lpstr>
      <vt:lpstr>COISA JULGADA</vt:lpstr>
      <vt:lpstr>COISA JULGADA</vt:lpstr>
      <vt:lpstr>EMENDATIO E MUTATIO LIBELLI</vt:lpstr>
      <vt:lpstr>EMENDATIO LIBELLI (art. 383 do CPP)</vt:lpstr>
      <vt:lpstr>EMENDATIO LIBELLI (art. 383 do CPP)</vt:lpstr>
      <vt:lpstr>EMENDATIO LIBELLI (art. 383 do CPP)</vt:lpstr>
      <vt:lpstr>MUTATIO LIBELLI (art. 384 do CPP)</vt:lpstr>
      <vt:lpstr>MUTATIO LIBELLI (art. 384 do CPP)</vt:lpstr>
      <vt:lpstr>MUTATIO LIBELLI (art. 384 do CPP)</vt:lpstr>
      <vt:lpstr>MUTATIO LIBELLI (art. 384 do CPP)</vt:lpstr>
      <vt:lpstr>FIM!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Atos de comunicação processual</dc:title>
  <dc:creator>Amanda Moniz de Abreu</dc:creator>
  <cp:lastModifiedBy>Amanda Moniz de Abreu</cp:lastModifiedBy>
  <cp:revision>271</cp:revision>
  <dcterms:created xsi:type="dcterms:W3CDTF">2020-07-09T20:31:42Z</dcterms:created>
  <dcterms:modified xsi:type="dcterms:W3CDTF">2020-08-28T21:36:49Z</dcterms:modified>
</cp:coreProperties>
</file>