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27" r:id="rId2"/>
    <p:sldId id="351" r:id="rId3"/>
    <p:sldId id="499" r:id="rId4"/>
    <p:sldId id="500" r:id="rId5"/>
    <p:sldId id="503" r:id="rId6"/>
    <p:sldId id="505" r:id="rId7"/>
    <p:sldId id="562" r:id="rId8"/>
    <p:sldId id="504" r:id="rId9"/>
    <p:sldId id="506" r:id="rId10"/>
    <p:sldId id="508" r:id="rId11"/>
    <p:sldId id="563" r:id="rId12"/>
    <p:sldId id="564" r:id="rId13"/>
    <p:sldId id="509" r:id="rId14"/>
    <p:sldId id="565" r:id="rId15"/>
    <p:sldId id="510" r:id="rId16"/>
    <p:sldId id="512" r:id="rId17"/>
    <p:sldId id="513" r:id="rId18"/>
    <p:sldId id="514" r:id="rId19"/>
    <p:sldId id="515" r:id="rId20"/>
    <p:sldId id="516" r:id="rId21"/>
    <p:sldId id="517" r:id="rId22"/>
    <p:sldId id="518" r:id="rId23"/>
    <p:sldId id="519" r:id="rId24"/>
    <p:sldId id="520" r:id="rId25"/>
    <p:sldId id="521" r:id="rId26"/>
    <p:sldId id="522" r:id="rId27"/>
    <p:sldId id="524" r:id="rId28"/>
    <p:sldId id="525" r:id="rId29"/>
    <p:sldId id="526" r:id="rId30"/>
    <p:sldId id="527" r:id="rId31"/>
    <p:sldId id="529" r:id="rId32"/>
    <p:sldId id="528" r:id="rId33"/>
    <p:sldId id="530" r:id="rId34"/>
    <p:sldId id="531" r:id="rId35"/>
    <p:sldId id="566" r:id="rId36"/>
    <p:sldId id="532" r:id="rId37"/>
    <p:sldId id="533" r:id="rId38"/>
    <p:sldId id="534" r:id="rId39"/>
    <p:sldId id="535" r:id="rId40"/>
    <p:sldId id="537" r:id="rId41"/>
    <p:sldId id="538" r:id="rId42"/>
    <p:sldId id="558" r:id="rId43"/>
    <p:sldId id="540" r:id="rId44"/>
    <p:sldId id="541" r:id="rId45"/>
    <p:sldId id="567" r:id="rId46"/>
    <p:sldId id="542" r:id="rId47"/>
    <p:sldId id="543" r:id="rId48"/>
    <p:sldId id="544" r:id="rId49"/>
    <p:sldId id="545" r:id="rId50"/>
    <p:sldId id="546" r:id="rId51"/>
    <p:sldId id="547" r:id="rId52"/>
    <p:sldId id="548" r:id="rId53"/>
    <p:sldId id="549" r:id="rId54"/>
    <p:sldId id="550" r:id="rId55"/>
    <p:sldId id="551" r:id="rId56"/>
    <p:sldId id="552" r:id="rId57"/>
    <p:sldId id="554" r:id="rId58"/>
    <p:sldId id="555" r:id="rId59"/>
    <p:sldId id="557" r:id="rId60"/>
    <p:sldId id="556" r:id="rId61"/>
    <p:sldId id="568" r:id="rId62"/>
    <p:sldId id="559" r:id="rId63"/>
    <p:sldId id="560" r:id="rId64"/>
    <p:sldId id="561" r:id="rId6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>
      <p:cViewPr varScale="1">
        <p:scale>
          <a:sx n="72" d="100"/>
          <a:sy n="72" d="100"/>
        </p:scale>
        <p:origin x="13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C0CEE2-5392-4C8F-9479-9CC8437FB20E}" type="datetimeFigureOut">
              <a:rPr lang="pt-BR" smtClean="0"/>
              <a:t>29/11/2018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j.jus.br/webstj/processo/justica/jurisprudencia.asp?origemPesquisa=informativo&amp;tipo=num_pro&amp;valor=HC113016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AFB41-AEB1-40C3-9503-081B1A4E0F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pt-BR" dirty="0"/>
              <a:t>Sistema Progressivo 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FDCB4A-EA6F-4618-AD00-7F07AB8707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7910EB4-E58E-4BF1-A0A6-B8140209E05E}"/>
              </a:ext>
            </a:extLst>
          </p:cNvPr>
          <p:cNvSpPr/>
          <p:nvPr/>
        </p:nvSpPr>
        <p:spPr>
          <a:xfrm>
            <a:off x="0" y="4653135"/>
            <a:ext cx="9144000" cy="2231369"/>
          </a:xfrm>
          <a:prstGeom prst="rect">
            <a:avLst/>
          </a:prstGeom>
          <a:solidFill>
            <a:schemeClr val="accent2"/>
          </a:solidFill>
          <a:ln>
            <a:solidFill>
              <a:srgbClr val="9CB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ED9C36A-5253-418C-8887-4C190037A035}"/>
              </a:ext>
            </a:extLst>
          </p:cNvPr>
          <p:cNvSpPr txBox="1"/>
          <p:nvPr/>
        </p:nvSpPr>
        <p:spPr>
          <a:xfrm>
            <a:off x="2915816" y="4901098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/>
              <a:t>Aula dia 30/11/2018</a:t>
            </a:r>
          </a:p>
        </p:txBody>
      </p:sp>
    </p:spTree>
    <p:extLst>
      <p:ext uri="{BB962C8B-B14F-4D97-AF65-F5344CB8AC3E}">
        <p14:creationId xmlns:p14="http://schemas.microsoft.com/office/powerpoint/2010/main" val="2063582891"/>
      </p:ext>
    </p:extLst>
  </p:cSld>
  <p:clrMapOvr>
    <a:masterClrMapping/>
  </p:clrMapOvr>
  <p:transition spd="slow"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DIREITO OU DEVER?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Progressão como um direito, mas sujeito a discricionariedade vinculada.</a:t>
            </a:r>
          </a:p>
          <a:p>
            <a:pPr algn="ctr"/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Pode ser recusada pelo condenado: não pode ser o preso ser impelido a avançar para o regime em tese mais brando &gt; lógica paternalista de decidir o que é bom ou ruim para a pessoa presa.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O regime mais grave pode trazer mais benefícios (proximidade com familiares, mais assistência material </a:t>
            </a:r>
            <a:r>
              <a:rPr lang="pt-BR" sz="2400" dirty="0" err="1"/>
              <a:t>pex</a:t>
            </a:r>
            <a:r>
              <a:rPr lang="pt-BR" sz="2400" dirty="0"/>
              <a:t>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4298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DIREITO OU DEVER?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Progressão como um direito, mas sujeito a discricionariedade vinculada.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Proporcionalidade, individualização da pena e princípio democrático </a:t>
            </a:r>
            <a:r>
              <a:rPr lang="pt-BR" sz="2400" dirty="0"/>
              <a:t>&gt; um benefício mais brando que vá trazer mais gravidade concreta a vida do sentenciado é contrário a lógica de </a:t>
            </a:r>
            <a:r>
              <a:rPr lang="pt-BR" sz="2400" b="1" dirty="0"/>
              <a:t>redução de danos </a:t>
            </a:r>
            <a:r>
              <a:rPr lang="pt-BR" sz="2400" dirty="0"/>
              <a:t>e a percepção do </a:t>
            </a:r>
            <a:r>
              <a:rPr lang="pt-BR" sz="2400" b="1" dirty="0"/>
              <a:t>condenado como sujeito de direitos.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668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  <p:pic>
        <p:nvPicPr>
          <p:cNvPr id="1026" name="Picture 2" descr="Imagem relacionada">
            <a:extLst>
              <a:ext uri="{FF2B5EF4-FFF2-40B4-BE49-F238E27FC236}">
                <a16:creationId xmlns:a16="http://schemas.microsoft.com/office/drawing/2014/main" id="{133C4990-1FFE-4F85-8A87-E22B4A97A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7679"/>
            <a:ext cx="6336703" cy="544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06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REGIMES DE CUMPRIMENTO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dirty="0"/>
              <a:t>Escala de gravidade &gt; F</a:t>
            </a:r>
            <a:r>
              <a:rPr lang="pt-BR" sz="2400" dirty="0"/>
              <a:t>echado, Semiaberto e Aberto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Livramento Condicional </a:t>
            </a:r>
            <a:r>
              <a:rPr lang="pt-BR" sz="2400" dirty="0"/>
              <a:t>&gt; discussão se seria o último estágio de cumprimento da pena no regime progressivo.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Cabe ao juiz da execução penal ajustar o regime a todos que preencham os requisitos legais (artigo 66, inciso VI da </a:t>
            </a:r>
            <a:r>
              <a:rPr lang="pt-BR" sz="2400" dirty="0" err="1"/>
              <a:t>Lep</a:t>
            </a:r>
            <a:r>
              <a:rPr lang="pt-BR" sz="2400" dirty="0"/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74894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REGIMES DE CUMPRIMENTO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Ideia do correto cumprimento da pena &gt; regime fixado na sentença + evolução jurisprudencial + individualização da pena.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Nova determinação de regime </a:t>
            </a:r>
            <a:r>
              <a:rPr lang="pt-BR" sz="2400" b="1" u="sng" dirty="0"/>
              <a:t>não pode seguir friamente a escala prevista no artigo 33, §2º do CP</a:t>
            </a:r>
            <a:r>
              <a:rPr lang="pt-BR" sz="2400" dirty="0"/>
              <a:t>, mas sim se atentar as peculiaridades de cada caso, bem como a proporcionalidade e razoabilidade.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2118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Possibilidade de </a:t>
            </a:r>
            <a:r>
              <a:rPr lang="pt-BR" sz="2400" b="1" dirty="0"/>
              <a:t>progressão sem o requisito objetivo </a:t>
            </a:r>
            <a:r>
              <a:rPr lang="pt-BR" sz="2400" dirty="0"/>
              <a:t>&gt; artigo 4, § 5º da lei 12.850/2013 &gt; lei de organizações criminosas &gt; exceção.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Crimes comuns</a:t>
            </a:r>
            <a:r>
              <a:rPr lang="pt-BR" sz="2400" dirty="0"/>
              <a:t> &gt; progressão em 1/6 da pena (artigo 112 da LEP).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Crimes Hediondos</a:t>
            </a:r>
            <a:r>
              <a:rPr lang="pt-BR" sz="2400" u="sng" dirty="0"/>
              <a:t> e </a:t>
            </a:r>
            <a:r>
              <a:rPr lang="pt-BR" sz="2400" b="1" u="sng" dirty="0"/>
              <a:t>Equiparados</a:t>
            </a:r>
            <a:r>
              <a:rPr lang="pt-BR" sz="2400" dirty="0"/>
              <a:t> (</a:t>
            </a:r>
            <a:r>
              <a:rPr lang="pt-BR" sz="2400" b="1" u="sng" dirty="0"/>
              <a:t>T</a:t>
            </a:r>
            <a:r>
              <a:rPr lang="pt-BR" sz="2400" dirty="0"/>
              <a:t>rafico </a:t>
            </a:r>
            <a:r>
              <a:rPr lang="pt-BR" sz="2400" b="1" u="sng" dirty="0"/>
              <a:t>T</a:t>
            </a:r>
            <a:r>
              <a:rPr lang="pt-BR" sz="2400" dirty="0"/>
              <a:t>ortura </a:t>
            </a:r>
            <a:r>
              <a:rPr lang="pt-BR" sz="2400" b="1" u="sng" dirty="0"/>
              <a:t>T</a:t>
            </a:r>
            <a:r>
              <a:rPr lang="pt-BR" sz="2400" dirty="0"/>
              <a:t>errorismo) &gt; cumprimento de 2/5 (primários) e 3/5 (reincidentes) &gt; artigo 2º, § 2º da lei de crimes hediondos.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76932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Associação para o tráfico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(artigo 34 e 35 da lei de drogas)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Não integram o rol taxativo de crimes hediondos ou equiparados 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Nem o artigo 44, </a:t>
            </a:r>
            <a:r>
              <a:rPr lang="pt-BR" sz="2200" dirty="0" err="1"/>
              <a:t>pú</a:t>
            </a:r>
            <a:r>
              <a:rPr lang="pt-BR" sz="2200" dirty="0"/>
              <a:t> da lei de drogas indica o lapso de 2/3 para cumprimento.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Impossibilidade de analogia em malam partem + afronta aos princípios da proporcionalidade, razoabilidade e isonomia entre delitos da mesma espécie.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70311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Associação para o tráfico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(artigo 34 e 35 da lei de drogas)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1º entendimento</a:t>
            </a:r>
            <a:r>
              <a:rPr lang="pt-BR" sz="2200" dirty="0"/>
              <a:t>: 1/6 (progressão) e 1/3 (LC)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2º entendimento</a:t>
            </a:r>
            <a:r>
              <a:rPr lang="pt-BR" sz="2200" b="1" dirty="0"/>
              <a:t> </a:t>
            </a:r>
            <a:r>
              <a:rPr lang="pt-BR" sz="2200" dirty="0"/>
              <a:t>(</a:t>
            </a:r>
            <a:r>
              <a:rPr lang="pt-BR" sz="2200" dirty="0" err="1"/>
              <a:t>Resp</a:t>
            </a:r>
            <a:r>
              <a:rPr lang="pt-BR" sz="2200" dirty="0"/>
              <a:t> 1.469.504/RJ) &gt; não integra o rol de crimes hediondos, mas por conta do princípio da especialidade deveria seguir o lapso para LC definido na lei de drogas (2/3) e progressão em 1/6.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48201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Expressão “ao menos” do artigo 112 da LEP</a:t>
            </a:r>
          </a:p>
          <a:p>
            <a:pPr algn="just"/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Há quem diga que deveria ser substituído por “no máximo” &gt; a indicação de um mínimo inverte o ônus da prova dos requisitos necessários para a fruição do direito e contribuí para a indeterminação da pena (Roig).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Na prática, as pessoas progridem muito depois do prazo mínimo.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 ideia de progressão antecipada foi ventilada no RE 641.320 do STF (Gilmar Mendes) &gt; súmula vinculante 56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4292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	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Expressão “ao menos” do artigo 112 da LEP</a:t>
            </a:r>
          </a:p>
          <a:p>
            <a:pPr algn="just"/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Progressão antecipada &gt; forma de dar eficiência ao modelo progressivo &gt; garantir os estágios graduais de liberação.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 momento mais adequado para a concessão da progressão nem sempre irá coincidir com o lapso de tempo exigido pela lei (individualização da pena) &gt; buscar o ponto mais alto da terapêutica penal &gt; caso contrário, tenderá a regredir conforme o processo de </a:t>
            </a:r>
            <a:r>
              <a:rPr lang="pt-BR" sz="2200" dirty="0" err="1"/>
              <a:t>prisionização</a:t>
            </a:r>
            <a:r>
              <a:rPr lang="pt-BR" sz="2200" dirty="0"/>
              <a:t> avance (Brito).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4986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HISTÓRICO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pPr algn="just"/>
            <a:r>
              <a:rPr lang="pt-BR" sz="2400" dirty="0"/>
              <a:t>Apogeu da pena privativa de liberdade coincide com o </a:t>
            </a:r>
            <a:r>
              <a:rPr lang="pt-BR" sz="2400" b="1" dirty="0"/>
              <a:t>abandono do regime celular e </a:t>
            </a:r>
            <a:r>
              <a:rPr lang="pt-BR" sz="2400" b="1" dirty="0" err="1"/>
              <a:t>auburniano</a:t>
            </a:r>
            <a:r>
              <a:rPr lang="pt-BR" sz="2400" b="1" dirty="0"/>
              <a:t> </a:t>
            </a:r>
            <a:r>
              <a:rPr lang="pt-BR" sz="2400" dirty="0"/>
              <a:t>com a adoção do sistema progressivo.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b="1" dirty="0"/>
              <a:t>Diminuição do rigor </a:t>
            </a:r>
            <a:r>
              <a:rPr lang="pt-BR" sz="2400" dirty="0"/>
              <a:t>na aplicação da pena privativa de liberdade e </a:t>
            </a:r>
            <a:r>
              <a:rPr lang="pt-BR" sz="2400" b="1" dirty="0"/>
              <a:t>prevalência do mérito do sujeito</a:t>
            </a:r>
            <a:r>
              <a:rPr lang="pt-B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6184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 err="1"/>
              <a:t>Hc</a:t>
            </a:r>
            <a:r>
              <a:rPr lang="pt-BR" sz="2400" b="1" dirty="0"/>
              <a:t> 118.533 STF</a:t>
            </a:r>
          </a:p>
          <a:p>
            <a:pPr algn="ctr"/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Tráfico privilegiado (artigo 33, §4º da lei de drogas) não é crime equiparado a hediondo.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Lapsos comuns &gt; 1/3 do LC e 1/6 para progressão.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57792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/>
              <a:t>Reincidência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Amplitude da reincidência &gt; hediondo x hediondo (específica) ou hediondo x comum (genérica)?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1º corrente</a:t>
            </a:r>
            <a:r>
              <a:rPr lang="pt-BR" sz="2200" dirty="0"/>
              <a:t>: §2º do artigo 2º não deixa claro (favor rei) e textualmente parece indicar que seria específica “no caso dos condenados aos crimes previstos neste artigo” + princípio da especialidade 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</a:t>
            </a:r>
            <a:r>
              <a:rPr lang="pt-BR" sz="2200" b="1" u="sng" dirty="0"/>
              <a:t>2º corrente</a:t>
            </a:r>
            <a:r>
              <a:rPr lang="pt-BR" sz="2200" b="1" dirty="0"/>
              <a:t>: </a:t>
            </a:r>
            <a:r>
              <a:rPr lang="pt-BR" sz="2200" dirty="0"/>
              <a:t>STJ (5 e 6 turma) indicam que seria reincidência genérica.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59708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/>
              <a:t>Reincidência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algn="ctr"/>
            <a:r>
              <a:rPr lang="pt-BR" sz="2200" b="1" dirty="0"/>
              <a:t>Constitucionalidade 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Doutrina majoritária (maior gravidade na conduta que se repete) 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Zaffaroni</a:t>
            </a:r>
            <a:r>
              <a:rPr lang="pt-BR" sz="2200" dirty="0"/>
              <a:t> (funcionamento real do poder punitivo &gt; pessoa que saiu do sistema penal tem mais chances de ser novamente selecionada novamente)</a:t>
            </a: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30753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/>
              <a:t>Lei 11.464/07</a:t>
            </a:r>
            <a:endParaRPr lang="pt-BR" sz="3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Foi feita após o STF considerar inconstitucional a vedação total a progressão de regime que constava na versão original da lei de crimes hediondos.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Na época houve quem sustentasse que se tratava de lei mais benéfica ao condenado, especialmente se confrontada com a antiga redação que vedava por completo a progressão.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Diante disso, passaram a exigir o imediato cumprimento dos lapsos de 2/5 e 3/5, mesmo para os condenados antes da lei 11.464/2007 (28/03/2007).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093624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/>
              <a:t>Lei 11.464/07</a:t>
            </a:r>
            <a:endParaRPr lang="pt-BR" sz="3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Se o STF considerou inconstitucional &gt; a lei não pode ser usada como parâmetro jurídico, logo, o parâmetro a ser considerado é a lei válida, qual seja: execução penal (lapso de 1/6) &gt; reformatio in pejus &gt; prejuízo para as pessoas já condenadas &gt; não pode retroagir &gt; só atinge os crimes cometidos após a vigência da norma &gt; lapso de 1/6 para os condenados anteriormente a lei.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Sumula 471 do STJ &gt; Os condenados por crimes hediondos ou assemelhados cometidos antes da vigência da Lei n. 11.464/2007 sujeitam-se ao disposto no art. 112 da Lei n. 7.210/1984 (Lei de Execução Penal) para a progressão de regime prisional.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220235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	</a:t>
            </a:r>
          </a:p>
          <a:p>
            <a:pPr algn="ctr"/>
            <a:r>
              <a:rPr lang="pt-BR" sz="2400" b="1" dirty="0"/>
              <a:t>Lei 11.464/07</a:t>
            </a:r>
            <a:endParaRPr lang="pt-BR" sz="3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Aplicação do lapso de 3/5 &gt; Ambos os crimes devem ter sido praticados após a lei 11.464/2007 &gt; norma mais gravosa &gt; não pode haver retroatividade parcial.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Reincidência é pluralidade de delitos &gt; a lei 11.464 de 2007 deve receber interpretação estrita jamais ampliativa (princípio da legalidade).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599032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Lapsos 2/5 e 3/5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aplicam para todas as progressões ou só a primeira (RF p/ RSA)? </a:t>
            </a:r>
          </a:p>
          <a:p>
            <a:pPr algn="ctr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1º corrente</a:t>
            </a:r>
            <a:r>
              <a:rPr lang="pt-BR" sz="2200" u="sng" dirty="0"/>
              <a:t> </a:t>
            </a:r>
            <a:r>
              <a:rPr lang="pt-BR" sz="2200" dirty="0"/>
              <a:t>&gt; se aplica somente para a primeira progressão &gt; intepretação estrita do artigo 2º da lei de crimes hediondos &gt; junção do § 2º com o 1º (“a progressão” e não as progressões) e a exigência desses lapsos faz com que a segunda progressão se dê depois do lapso para depois do LC, o que subverte a lógica progressiva.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2º corrente</a:t>
            </a:r>
            <a:r>
              <a:rPr lang="pt-BR" sz="2200" u="sng" dirty="0"/>
              <a:t> </a:t>
            </a:r>
            <a:r>
              <a:rPr lang="pt-BR" sz="2200" dirty="0"/>
              <a:t>&gt; se aplica para todas as progressões por política criminal e penitenciária &gt; necessidade de interpretação mais duras para os crimes hediondos.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42350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	</a:t>
            </a:r>
          </a:p>
          <a:p>
            <a:pPr algn="ctr"/>
            <a:r>
              <a:rPr lang="pt-BR" sz="2400" b="1" dirty="0"/>
              <a:t>Pena Total X Pena Restante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A nova fração para a segunda progressão deve incidir sobre a pena total ou a restante? </a:t>
            </a:r>
          </a:p>
          <a:p>
            <a:pPr algn="ctr"/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1º corrente</a:t>
            </a:r>
            <a:r>
              <a:rPr lang="pt-BR" sz="2200" dirty="0"/>
              <a:t>: intepretação literal do artigo 112 da LEP “preso tiver cumprido ao menos um sexto </a:t>
            </a:r>
            <a:r>
              <a:rPr lang="pt-BR" sz="2200" b="1" u="sng" dirty="0"/>
              <a:t>da pena</a:t>
            </a:r>
            <a:r>
              <a:rPr lang="pt-BR" sz="2200" b="1" dirty="0"/>
              <a:t> </a:t>
            </a:r>
            <a:r>
              <a:rPr lang="pt-BR" sz="2200" dirty="0"/>
              <a:t>no regime anterior”.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2º corrente</a:t>
            </a:r>
            <a:r>
              <a:rPr lang="pt-BR" sz="2200" b="1" dirty="0"/>
              <a:t>: </a:t>
            </a:r>
            <a:r>
              <a:rPr lang="pt-BR" sz="2200" dirty="0"/>
              <a:t>a nova progressão deve incidir sobre o restante da pena &gt; favor rei + pena cumprida é pena extinta, logo, deve ser desconsiderada para fins de nova progressão e para qualquer efeito.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8149867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605830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009303"/>
            <a:ext cx="79884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Data-base </a:t>
            </a:r>
          </a:p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 o termo inicial para a nova contagem da progressão? 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b="1" u="sng" dirty="0"/>
              <a:t>1º corrente</a:t>
            </a:r>
            <a:r>
              <a:rPr lang="pt-BR" b="1" dirty="0"/>
              <a:t>:</a:t>
            </a:r>
            <a:r>
              <a:rPr lang="pt-BR" dirty="0"/>
              <a:t> data da efetiva entrada do sentenciado no regime intermediário (sistema progressivo);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b="1" u="sng" dirty="0"/>
              <a:t>2º corrente</a:t>
            </a:r>
            <a:r>
              <a:rPr lang="pt-BR" b="1" dirty="0"/>
              <a:t>: </a:t>
            </a:r>
            <a:r>
              <a:rPr lang="pt-BR" dirty="0"/>
              <a:t>data da sentença que reconhece o direito &gt; aspecto constitutivo do direito a progressão, pois é necessário o reconhecimento judicial dos requisitos, especialmente o aspecto subjetivo 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b="1" u="sng" dirty="0"/>
              <a:t>3º corrente</a:t>
            </a:r>
            <a:r>
              <a:rPr lang="pt-BR" dirty="0"/>
              <a:t>: caráter declaratório da progressão de regime &gt; data que atingiu os requisitos para a primeira progressão &gt; HC 115.254 do STF e ambas as turmas do STJ &gt; se aplica a progressão o regramento da </a:t>
            </a:r>
            <a:r>
              <a:rPr lang="pt-BR" dirty="0" err="1"/>
              <a:t>lep</a:t>
            </a:r>
            <a:r>
              <a:rPr lang="pt-BR" dirty="0"/>
              <a:t> sobre a regressão &gt; data-base como a prática do fato e não a decisão posterior que reconhece a infração &gt; necessidade de que os direitos sejam declarados na época adequada de modo a evitar que a inércia estatal cause prejuízo ao condenado (princípio da celeridade). </a:t>
            </a:r>
            <a:r>
              <a:rPr lang="pt-BR" b="1" dirty="0"/>
              <a:t>   </a:t>
            </a: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679073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Progressão por salto</a:t>
            </a:r>
          </a:p>
          <a:p>
            <a:pPr algn="ctr"/>
            <a:endParaRPr lang="pt-BR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1900" b="1" dirty="0"/>
              <a:t>P</a:t>
            </a:r>
            <a:r>
              <a:rPr lang="pt-BR" sz="1900" dirty="0"/>
              <a:t>redomina o entendimento de que não é possível, pois devem ser respeitados os períodos cumpridos em cada regime prisional (Súmula 491 do STJ).</a:t>
            </a:r>
          </a:p>
          <a:p>
            <a:pPr algn="just"/>
            <a:r>
              <a:rPr lang="pt-BR" sz="1900" dirty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1900" dirty="0"/>
              <a:t>Necessidade de uma nova leitura após a </a:t>
            </a:r>
            <a:r>
              <a:rPr lang="pt-BR" sz="1900" b="1" u="sng" dirty="0"/>
              <a:t>súmula vinculante 56 </a:t>
            </a:r>
            <a:r>
              <a:rPr lang="pt-BR" sz="1900" dirty="0"/>
              <a:t>e a questão da </a:t>
            </a:r>
            <a:r>
              <a:rPr lang="pt-BR" sz="1900" b="1" u="sng" dirty="0"/>
              <a:t>nova intepretação acerca da data-base </a:t>
            </a:r>
            <a:r>
              <a:rPr lang="pt-BR" sz="1900" dirty="0"/>
              <a:t>(HC 115.254 do STF).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19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1900" dirty="0"/>
              <a:t>Precedentes pela impossibilidade são da 5 e 6 turma do STJ datados de 2011.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19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1900" dirty="0"/>
              <a:t>O </a:t>
            </a:r>
            <a:r>
              <a:rPr lang="pt-BR" sz="1900" b="1" u="sng" dirty="0"/>
              <a:t>artigo 112 da </a:t>
            </a:r>
            <a:r>
              <a:rPr lang="pt-BR" sz="1900" b="1" u="sng" dirty="0" err="1"/>
              <a:t>lep</a:t>
            </a:r>
            <a:r>
              <a:rPr lang="pt-BR" sz="1900" b="1" dirty="0"/>
              <a:t> </a:t>
            </a:r>
            <a:r>
              <a:rPr lang="pt-BR" sz="1900" dirty="0"/>
              <a:t>apenas prevê a necessidade de progressão </a:t>
            </a:r>
            <a:r>
              <a:rPr lang="pt-BR" sz="1900" b="1" dirty="0"/>
              <a:t>“no regime anterior”, </a:t>
            </a:r>
            <a:r>
              <a:rPr lang="pt-BR" sz="1900" dirty="0"/>
              <a:t>mas não há menção expressa a passagem pelo regime semiaberto.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365235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solidFill>
                  <a:schemeClr val="tx1"/>
                </a:solidFill>
                <a:latin typeface="+mn-lt"/>
              </a:rPr>
              <a:t>MARK SYSTEM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Ilhas Norfolk (Austrália) &gt; </a:t>
            </a:r>
            <a:r>
              <a:rPr lang="pt-BR" sz="2000" dirty="0" err="1"/>
              <a:t>Maconochie</a:t>
            </a:r>
            <a:r>
              <a:rPr lang="pt-BR" sz="2000" dirty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Abandono da severidade pelos prêmios </a:t>
            </a:r>
            <a:r>
              <a:rPr lang="pt-BR" sz="2000" dirty="0"/>
              <a:t>&gt; medir a duração da pena por uma soma de </a:t>
            </a:r>
            <a:r>
              <a:rPr lang="pt-BR" sz="2000" b="1" u="sng" dirty="0"/>
              <a:t>trabalho</a:t>
            </a:r>
            <a:r>
              <a:rPr lang="pt-BR" sz="2000" dirty="0"/>
              <a:t> e </a:t>
            </a:r>
            <a:r>
              <a:rPr lang="pt-BR" sz="2000" b="1" u="sng" dirty="0"/>
              <a:t>boa conduta </a:t>
            </a:r>
            <a:r>
              <a:rPr lang="pt-BR" sz="2000" dirty="0"/>
              <a:t>&gt; número de vales (ou marcas) necessárias que deve obter antes de ser liberado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Sistema débito/crédito </a:t>
            </a:r>
            <a:r>
              <a:rPr lang="pt-BR" sz="2000" dirty="0"/>
              <a:t>&gt; </a:t>
            </a:r>
            <a:r>
              <a:rPr lang="pt-BR" sz="2000" b="1" dirty="0"/>
              <a:t>pena indeterminada </a:t>
            </a:r>
            <a:r>
              <a:rPr lang="pt-BR" sz="2000" dirty="0"/>
              <a:t>com duração dependente da conduta do apenado.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Três períodos</a:t>
            </a:r>
            <a:r>
              <a:rPr lang="pt-BR" sz="2000" dirty="0"/>
              <a:t>: i) </a:t>
            </a:r>
            <a:r>
              <a:rPr lang="pt-BR" sz="2000" b="1" dirty="0"/>
              <a:t>isolamento celular diurno e noturno </a:t>
            </a:r>
            <a:r>
              <a:rPr lang="pt-BR" sz="2000" dirty="0"/>
              <a:t>&gt; período de provas com a finalidade de fazer o apenado refletir sobre o seu delito; </a:t>
            </a:r>
            <a:r>
              <a:rPr lang="pt-BR" sz="2000" dirty="0" err="1"/>
              <a:t>ii</a:t>
            </a:r>
            <a:r>
              <a:rPr lang="pt-BR" sz="2000" dirty="0"/>
              <a:t>) </a:t>
            </a:r>
            <a:r>
              <a:rPr lang="pt-BR" sz="2000" b="1" dirty="0"/>
              <a:t>trabalho em comum </a:t>
            </a:r>
            <a:r>
              <a:rPr lang="pt-BR" sz="2000" dirty="0"/>
              <a:t>&gt; sob a regra do silêncio e com o isolamento noturno; </a:t>
            </a:r>
            <a:r>
              <a:rPr lang="pt-BR" sz="2000" dirty="0" err="1"/>
              <a:t>iii</a:t>
            </a:r>
            <a:r>
              <a:rPr lang="pt-BR" sz="2000" dirty="0"/>
              <a:t>) </a:t>
            </a:r>
            <a:r>
              <a:rPr lang="pt-BR" sz="2000" b="1" dirty="0"/>
              <a:t>liberdade condicional </a:t>
            </a:r>
            <a:r>
              <a:rPr lang="pt-BR" sz="2000" dirty="0"/>
              <a:t>&gt; obtinha liberdade limitada, se não for revogação obteria a liberdade plena. </a:t>
            </a:r>
          </a:p>
        </p:txBody>
      </p:sp>
    </p:spTree>
    <p:extLst>
      <p:ext uri="{BB962C8B-B14F-4D97-AF65-F5344CB8AC3E}">
        <p14:creationId xmlns:p14="http://schemas.microsoft.com/office/powerpoint/2010/main" val="19043936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Progressão por salto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Subversão da lógica de que a liberdade é a regra e a prisão é a exceção.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Duplo prejuízo do condenado pela demora na prestação jurisdicional.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Essa proibição não faz sentido, pois o sentenciado pode receber LC quando está no fechado com muito mais razão poderia ir para o aberto &gt; em tese o LC é o último estágio do sistema progressivo.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algn="just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234471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Súmula Vinculante 56 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Ausência de vagas no regime devido.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Há posição na doutrina que sustenta que o sentenciado está sujeito a esse tipo de situação &gt; como praticou um crime assumiu o risco de sofrer com essa demora &gt; </a:t>
            </a:r>
            <a:r>
              <a:rPr lang="pt-BR" sz="2200" i="1" dirty="0" err="1"/>
              <a:t>versari</a:t>
            </a:r>
            <a:r>
              <a:rPr lang="pt-BR" sz="2200" i="1" dirty="0"/>
              <a:t> </a:t>
            </a:r>
            <a:r>
              <a:rPr lang="pt-BR" sz="2200" i="1" dirty="0" err="1"/>
              <a:t>re</a:t>
            </a:r>
            <a:r>
              <a:rPr lang="pt-BR" sz="2200" i="1" dirty="0"/>
              <a:t> ilícita </a:t>
            </a:r>
            <a:r>
              <a:rPr lang="pt-BR" sz="2200" dirty="0"/>
              <a:t>&gt; ver página 341 do Brito.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 sentenciado não pode ficar a mercê da mora do poder judiciário (Brito)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396774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548680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68177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Súmula Vinculante 56 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200" dirty="0"/>
              <a:t>Possíveis soluções para a ausência de vagas: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i) saída antecipada do regime com falta de vagas;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</a:t>
            </a:r>
            <a:r>
              <a:rPr lang="pt-BR" sz="2200" dirty="0" err="1"/>
              <a:t>ii</a:t>
            </a:r>
            <a:r>
              <a:rPr lang="pt-BR" sz="2200" dirty="0"/>
              <a:t>) monitoramento eletrônico do preso em saída antecipada e aquele em prisão domiciliar;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iii</a:t>
            </a:r>
            <a:r>
              <a:rPr lang="pt-BR" sz="2200" dirty="0"/>
              <a:t>) cumprimento de PRD até a existência de vagas (RE 641.320 do STF) &gt; questões orçamentárias.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Outras soluções: i) livramento condicional cautelar e </a:t>
            </a:r>
            <a:r>
              <a:rPr lang="pt-BR" sz="2200" dirty="0" err="1"/>
              <a:t>ii</a:t>
            </a:r>
            <a:r>
              <a:rPr lang="pt-BR" sz="2200" dirty="0"/>
              <a:t>) autorização de saídas até a existência de vagas na casa de albergado. </a:t>
            </a:r>
          </a:p>
          <a:p>
            <a:pPr algn="just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2222390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Falta grave e interrupção do prazo </a:t>
            </a:r>
          </a:p>
          <a:p>
            <a:pPr algn="ctr"/>
            <a:endParaRPr lang="pt-B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b="1" u="sng" dirty="0"/>
              <a:t>Súmula 534 do STJ e tese predominante no STF </a:t>
            </a:r>
            <a:r>
              <a:rPr lang="pt-BR" dirty="0"/>
              <a:t>&gt; reinício do computo do prazo necessário ao preenchimento do requisito objetivo para a progressão de regime.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b="1" u="sng" dirty="0"/>
              <a:t>Crítica</a:t>
            </a:r>
            <a:r>
              <a:rPr lang="pt-BR" dirty="0"/>
              <a:t> &gt; </a:t>
            </a:r>
            <a:r>
              <a:rPr lang="pt-BR" b="1" u="sng" dirty="0"/>
              <a:t>ausência de previsão legal </a:t>
            </a:r>
            <a:r>
              <a:rPr lang="pt-BR" dirty="0"/>
              <a:t>&gt; as únicas consequências previstas para as faltas graves são aquelas previstas no artigo 53 da LEP(sanções); 118 (regressão) e 127 (perda dos dias remidos) + </a:t>
            </a:r>
            <a:r>
              <a:rPr lang="pt-BR" b="1" dirty="0"/>
              <a:t>a pena cumprida é pena extinta</a:t>
            </a:r>
            <a:r>
              <a:rPr lang="pt-BR" dirty="0"/>
              <a:t>, logo, esse tempo não pode ser desconsiderado pelo juízo da execução + </a:t>
            </a:r>
            <a:r>
              <a:rPr lang="pt-BR" b="1" dirty="0"/>
              <a:t>lógica da súmula 441 do STJ </a:t>
            </a:r>
            <a:r>
              <a:rPr lang="pt-BR" dirty="0"/>
              <a:t>(falta grave e LC &gt; bipolaridade jurisprudencial).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dirty="0"/>
              <a:t>A prática de falta grave está atrelada ao requisito subjetivo e não estar relacionado com o temporal, que é objetivo (voto da Maria de Assis Moura, 6º turma do STJ, 2012, HC 236.320/RS)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051529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Pena imposta X limite de 30 anos (artigo 75 do CP)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Amplamente majoritário que o prazo a ser considerado é o da pena total, de modo que </a:t>
            </a:r>
            <a:r>
              <a:rPr lang="pt-BR" sz="2000" b="1" u="sng" dirty="0"/>
              <a:t>o artigo 75 é utilizado somente para fins de limite ao encarceramento</a:t>
            </a:r>
            <a:r>
              <a:rPr lang="pt-BR" sz="2000" dirty="0"/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Súmula 715 do STF</a:t>
            </a:r>
            <a:r>
              <a:rPr lang="pt-BR" sz="2000" dirty="0"/>
              <a:t>: para LC e progressão se aplica o total das penas cominadas.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Crítica</a:t>
            </a:r>
            <a:r>
              <a:rPr lang="pt-BR" sz="2000" dirty="0"/>
              <a:t>: desrespeita o princípio da legalidade e da individualização da pena &gt; na </a:t>
            </a:r>
            <a:r>
              <a:rPr lang="pt-BR" sz="2000" b="1" u="sng" dirty="0"/>
              <a:t>detração</a:t>
            </a:r>
            <a:r>
              <a:rPr lang="pt-BR" sz="2000" dirty="0"/>
              <a:t> o prazo a ser considerado não é o da pena imposta, mas sim do limite de 30 anos, sob pena de inutilidade, fazendo com que o tempo existencial não seja desconsiderado.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00824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OBJETIVO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Pena imposta X limite de 30 anos (artigo 75 do CP)</a:t>
            </a: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altLang="pt-BR" sz="2000" b="1" u="sng" dirty="0"/>
              <a:t>HC 100.612/SP </a:t>
            </a:r>
            <a:r>
              <a:rPr lang="pt-BR" altLang="pt-BR" sz="2000" dirty="0"/>
              <a:t>(1º turma do STF): dois votos para que as frações fossem contadas pela limitação de 30 anos (</a:t>
            </a:r>
            <a:r>
              <a:rPr lang="pt-BR" altLang="pt-BR" sz="2000" dirty="0" err="1"/>
              <a:t>Fachin</a:t>
            </a:r>
            <a:r>
              <a:rPr lang="pt-BR" altLang="pt-BR" sz="2000" dirty="0"/>
              <a:t> e Marco Aurélio).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É importante fazer um cotejo com o </a:t>
            </a:r>
            <a:r>
              <a:rPr lang="pt-BR" sz="20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 113.016/MS</a:t>
            </a:r>
            <a:r>
              <a:rPr lang="pt-BR" sz="2000" b="1" dirty="0"/>
              <a:t> de 2008 &gt; prazo máximo para a medida de segurança (algo por si só indeterminado). </a:t>
            </a: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8817726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Bom comportamento carcerário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Atestado por </a:t>
            </a:r>
            <a:r>
              <a:rPr lang="pt-BR" sz="2200" b="1" u="sng" dirty="0"/>
              <a:t>certidão de conduta carcerária</a:t>
            </a:r>
            <a:r>
              <a:rPr lang="pt-BR" sz="2200" b="1" dirty="0"/>
              <a:t> </a:t>
            </a:r>
            <a:r>
              <a:rPr lang="pt-BR" sz="2200" dirty="0"/>
              <a:t>emitido pelo diretor do estabelecimento.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Verificação a partir do prontuário do sentenciado, indicando suas </a:t>
            </a:r>
            <a:r>
              <a:rPr lang="pt-BR" sz="2200" b="1" u="sng" dirty="0"/>
              <a:t>faltas e elogios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Augusto Thompson &gt; inversão do objetivo da readaptação prisional &gt; </a:t>
            </a:r>
            <a:r>
              <a:rPr lang="pt-BR" sz="2200" b="1" dirty="0"/>
              <a:t>em vez de ter como parâmetro a adaptação à vida livre, tem como norte a </a:t>
            </a:r>
            <a:r>
              <a:rPr lang="pt-BR" sz="2200" b="1" u="sng" dirty="0"/>
              <a:t>adaptação à prisão </a:t>
            </a:r>
            <a:r>
              <a:rPr lang="pt-BR" sz="2200" dirty="0"/>
              <a:t>(A Questão Penitenciária)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2014221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Bom comportamento carcerário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Comportamento neutro ou regular</a:t>
            </a:r>
            <a:r>
              <a:rPr lang="pt-BR" sz="2400" u="sng" dirty="0"/>
              <a:t> </a:t>
            </a:r>
            <a:r>
              <a:rPr lang="pt-BR" sz="2400" dirty="0"/>
              <a:t>&gt; não possui irregularidade &gt; demanda que todos os encarcerados sigam padrões de normalidade, especialmente num ambiente que não é propicio para isso.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Busca por algo mais objetivo</a:t>
            </a:r>
            <a:r>
              <a:rPr lang="pt-BR" sz="2400" u="sng" dirty="0"/>
              <a:t> </a:t>
            </a:r>
            <a:r>
              <a:rPr lang="pt-BR" sz="2400" dirty="0"/>
              <a:t>&gt; conceito de bom comportamento deve ser apurado pela ausência de punição (imposta pelo poder judiciário) por falta disciplinar grave em período razoavelmente anterior (doze meses &gt; decreto de indulto) &gt; </a:t>
            </a:r>
            <a:r>
              <a:rPr lang="pt-BR" sz="2400" b="1" u="sng" dirty="0"/>
              <a:t>discricionariedade efetivamente vinculada.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2051007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Exigência do exame criminológico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Redação original do artigo 112 da LEP </a:t>
            </a:r>
            <a:r>
              <a:rPr lang="pt-BR" sz="2200" dirty="0"/>
              <a:t>&gt; exigência do exame, o que é modificado com a lei 10.792/2003 &gt; o único requisito subjetivo passou a ser o bom comportamento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Crítica</a:t>
            </a:r>
            <a:r>
              <a:rPr lang="pt-BR" sz="2200" dirty="0"/>
              <a:t>: violação a intimidade, contraditório e ampla defesa &gt; consagração de um direito penal do autor.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Predomina que </a:t>
            </a:r>
            <a:r>
              <a:rPr lang="pt-BR" sz="2200" b="1" u="sng" dirty="0"/>
              <a:t>a exigência do exame criminológico é uma faculdade do juízo</a:t>
            </a:r>
            <a:r>
              <a:rPr lang="pt-BR" sz="2200" b="1" dirty="0"/>
              <a:t> </a:t>
            </a:r>
            <a:r>
              <a:rPr lang="pt-BR" sz="2200" dirty="0"/>
              <a:t>&gt; Súmula 439 do STJ (peculiaridades do caso desde que fundamentada em decisão motivada). Não pode ser fundamentado na gravidade abstrata do crime ou na longa pena a cumprir (STJ, HC 366.253, 6ª turma, 2016).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325633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Exigência do exame criminológico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Pretensão de demonstrar a aptidão física e psíquica do condenado para adentrar regime mais brando &gt;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Imposição do conceito de </a:t>
            </a:r>
            <a:r>
              <a:rPr lang="pt-BR" sz="2000" b="1" u="sng" dirty="0"/>
              <a:t>periculosidade</a:t>
            </a:r>
            <a:r>
              <a:rPr lang="pt-BR" sz="2000" dirty="0"/>
              <a:t> &gt; a origem dessa exigência remonta a vigência do antigo </a:t>
            </a:r>
            <a:r>
              <a:rPr lang="pt-BR" sz="2000" b="1" u="sng" dirty="0"/>
              <a:t>sistema do duplo binário </a:t>
            </a:r>
            <a:r>
              <a:rPr lang="pt-BR" sz="2000" dirty="0"/>
              <a:t>(possibilidade de uma medida de segurança após o cumprimento da pena privativa de liberdade) &gt; com o </a:t>
            </a:r>
            <a:r>
              <a:rPr lang="pt-BR" sz="2000" b="1" u="sng" dirty="0"/>
              <a:t>sistema vicariante </a:t>
            </a:r>
            <a:r>
              <a:rPr lang="pt-BR" sz="2000" dirty="0"/>
              <a:t>se o condenado não tiver condições de progredir deverá ser liberado após o cumprimento da pena, mesmo tendo laudos criminológicos desfavoráveis (Brito).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Indevida confusão entre a ideia de culpabilidade e de periculosidade &gt; transposição da lógica de periculosidade para o âmbito da culpabilidade (determinação das penas).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1622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SISTEMA IRLANDÊS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Intento de aperfeiçoar o sistema de </a:t>
            </a:r>
            <a:r>
              <a:rPr lang="pt-BR" sz="2000" dirty="0" err="1"/>
              <a:t>Maconochie</a:t>
            </a:r>
            <a:r>
              <a:rPr lang="pt-BR" sz="2000" dirty="0"/>
              <a:t> &gt; </a:t>
            </a:r>
            <a:r>
              <a:rPr lang="pt-BR" sz="2000" dirty="0" err="1"/>
              <a:t>Crofton</a:t>
            </a:r>
            <a:endParaRPr lang="pt-BR" sz="2000" dirty="0"/>
          </a:p>
          <a:p>
            <a:pPr algn="just"/>
            <a:r>
              <a:rPr lang="pt-BR" sz="2000" dirty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Prisões intermediárias </a:t>
            </a:r>
            <a:r>
              <a:rPr lang="pt-BR" sz="2000" dirty="0"/>
              <a:t>&gt; meio termo entre prisões e a liberdade.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Quatro fases</a:t>
            </a:r>
            <a:r>
              <a:rPr lang="pt-BR" sz="2000" dirty="0"/>
              <a:t>: i) </a:t>
            </a:r>
            <a:r>
              <a:rPr lang="pt-BR" sz="2000" b="1" dirty="0"/>
              <a:t>reclusão celular diurno e noturno</a:t>
            </a:r>
            <a:r>
              <a:rPr lang="pt-BR" sz="2000" dirty="0"/>
              <a:t>: sem comunicação, com alimentação reduzida; </a:t>
            </a:r>
            <a:r>
              <a:rPr lang="pt-BR" sz="2000" dirty="0" err="1"/>
              <a:t>ii</a:t>
            </a:r>
            <a:r>
              <a:rPr lang="pt-BR" sz="2000" dirty="0"/>
              <a:t>) </a:t>
            </a:r>
            <a:r>
              <a:rPr lang="pt-BR" sz="2000" b="1" dirty="0"/>
              <a:t>reclusão noturna e trabalho diurno em comum </a:t>
            </a:r>
            <a:r>
              <a:rPr lang="pt-BR" sz="2000" dirty="0"/>
              <a:t>&gt; os condenados se dividem em classes e obtém progressão por meio de marcas; </a:t>
            </a:r>
            <a:r>
              <a:rPr lang="pt-BR" sz="2000" dirty="0" err="1"/>
              <a:t>iii</a:t>
            </a:r>
            <a:r>
              <a:rPr lang="pt-BR" sz="2000" dirty="0"/>
              <a:t>) </a:t>
            </a:r>
            <a:r>
              <a:rPr lang="pt-BR" sz="2000" b="1" u="sng" dirty="0"/>
              <a:t>período intermediário</a:t>
            </a:r>
            <a:r>
              <a:rPr lang="pt-BR" sz="2000" b="1" dirty="0"/>
              <a:t> </a:t>
            </a:r>
            <a:r>
              <a:rPr lang="pt-BR" sz="2000" dirty="0"/>
              <a:t>&gt; executado em prisões especiais: o preso trabalhava ao ar livre e agrícolas com disciplina mais suave &gt; vantagens; a) abandonar o uniforme; b) sem castigos corporais; c) dispor de remuneração pelo trabalho e d) poder comunicar-se com a população livre e </a:t>
            </a:r>
            <a:r>
              <a:rPr lang="pt-BR" sz="2000" dirty="0" err="1"/>
              <a:t>iv</a:t>
            </a:r>
            <a:r>
              <a:rPr lang="pt-BR" sz="2000" dirty="0"/>
              <a:t>) </a:t>
            </a:r>
            <a:r>
              <a:rPr lang="pt-BR" sz="2000" b="1" dirty="0"/>
              <a:t>liberdade condicional</a:t>
            </a:r>
            <a:r>
              <a:rPr lang="pt-BR" sz="2000" dirty="0"/>
              <a:t>: liberdade com restrições.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Embrião do que seria um </a:t>
            </a:r>
            <a:r>
              <a:rPr lang="pt-BR" sz="2000" b="1" u="sng" dirty="0"/>
              <a:t>regime semiaberto.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120372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sz="2400" b="1" dirty="0"/>
              <a:t>Crimes contra a administração pública </a:t>
            </a:r>
          </a:p>
          <a:p>
            <a:pPr algn="ctr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Pretensão de além do lapso temporal e do aspecto subjetivo &gt; condiciona a progressão de regime a </a:t>
            </a:r>
            <a:r>
              <a:rPr lang="pt-BR" sz="2200" b="1" u="sng" dirty="0"/>
              <a:t>reparação do dano e à devolução do produto do crime ilícito praticado</a:t>
            </a:r>
            <a:r>
              <a:rPr lang="pt-BR" sz="2200" dirty="0"/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Deve restituir ou ressarcir o </a:t>
            </a:r>
            <a:r>
              <a:rPr lang="pt-BR" sz="2200" b="1" dirty="0"/>
              <a:t>prejuízo material causado</a:t>
            </a:r>
            <a:r>
              <a:rPr lang="pt-BR" sz="2200" dirty="0"/>
              <a:t> &gt; a intenção do legislador foi recuperar o erário atingido pelo desvio ou subtração de valores (Brito).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2053182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ctr"/>
            <a:r>
              <a:rPr lang="pt-BR" dirty="0"/>
              <a:t> </a:t>
            </a:r>
            <a:r>
              <a:rPr lang="pt-BR" sz="2400" b="1" dirty="0"/>
              <a:t>Progressão para o estrangeiro </a:t>
            </a:r>
            <a:endParaRPr lang="pt-BR" sz="2400" dirty="0"/>
          </a:p>
          <a:p>
            <a:pPr algn="ctr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Proibição viola a individualização da pena &gt; ignorando o histórico concreto do preso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Violação da isonomia entre brasileiros e estrangeiros. A </a:t>
            </a:r>
            <a:r>
              <a:rPr lang="pt-BR" sz="2400" dirty="0" err="1"/>
              <a:t>lep</a:t>
            </a:r>
            <a:r>
              <a:rPr lang="pt-BR" sz="2400" dirty="0"/>
              <a:t> não traz nenhuma previsão específica para esses casos.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STF &gt; não constituí óbice &gt; regularidade ou não da situação do estrangeiro diz respeito ao aspecto administrativo.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5974924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REQUISITO SUBJETIVO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pt-BR" dirty="0"/>
              <a:t> </a:t>
            </a:r>
          </a:p>
          <a:p>
            <a:pPr algn="ctr"/>
            <a:r>
              <a:rPr lang="pt-BR" sz="2400" b="1" dirty="0"/>
              <a:t>Gravidade do crime e longa pena a cumprir</a:t>
            </a:r>
            <a:endParaRPr lang="pt-BR" sz="2400" dirty="0"/>
          </a:p>
          <a:p>
            <a:pPr algn="ctr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 juiz da execução não poderá levar em consideração </a:t>
            </a:r>
            <a:r>
              <a:rPr lang="pt-BR" sz="2200" b="1" u="sng" dirty="0"/>
              <a:t>aspectos que já foram avaliados na sentença condenatória</a:t>
            </a:r>
            <a:r>
              <a:rPr lang="pt-BR" sz="2200" b="1" dirty="0"/>
              <a:t> </a:t>
            </a:r>
            <a:r>
              <a:rPr lang="pt-BR" sz="2200" dirty="0"/>
              <a:t>(circunstâncias judiciais, gravidade do delito, emprego de violência ou grave ameaça) &gt; já teriam sido avaliados no </a:t>
            </a:r>
            <a:r>
              <a:rPr lang="pt-BR" sz="2200" b="1" u="sng" dirty="0"/>
              <a:t>quantum da pena </a:t>
            </a:r>
            <a:r>
              <a:rPr lang="pt-BR" sz="2200" dirty="0"/>
              <a:t>e na </a:t>
            </a:r>
            <a:r>
              <a:rPr lang="pt-BR" sz="2200" b="1" u="sng" dirty="0"/>
              <a:t>definição do regime </a:t>
            </a:r>
            <a:r>
              <a:rPr lang="pt-BR" sz="2200" dirty="0"/>
              <a:t>(Brito).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110323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Supõe a aceitação do programa e condições expressos no </a:t>
            </a:r>
            <a:r>
              <a:rPr lang="pt-BR" sz="2200" b="1" dirty="0"/>
              <a:t>artigo 113 da LEP </a:t>
            </a:r>
            <a:r>
              <a:rPr lang="pt-BR" sz="2200" dirty="0"/>
              <a:t>&gt; “indícios de que irá se ajustar ao novo regime com disciplina e senso de responsabilidade”.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Comprovação de trabalho</a:t>
            </a:r>
            <a:r>
              <a:rPr lang="pt-BR" sz="2200" dirty="0"/>
              <a:t> &gt; ou possibilidade imediata de fazê-lo &gt; deve ser interpretado com temperamento &gt; nem sempre a pessoa tem condições de comprovar desde logo &gt; </a:t>
            </a:r>
            <a:r>
              <a:rPr lang="pt-BR" sz="2200" b="1" dirty="0"/>
              <a:t>estigma que dificulta a inserção no mercado de trabalho </a:t>
            </a:r>
            <a:r>
              <a:rPr lang="pt-BR" sz="2200" dirty="0"/>
              <a:t>&gt; não constituí fundamento válido para obstar a progressão de regime &gt; razoabilidade.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E a fixação de um prazo para a obtenção de trabalho? Também não é razoável. Consequências penais ao desemprego &gt; reforço a seletividade penal &gt; criminalização da pobreza. </a:t>
            </a:r>
          </a:p>
          <a:p>
            <a:pPr algn="just"/>
            <a:r>
              <a:rPr lang="pt-BR" dirty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2377453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100" b="1" dirty="0"/>
              <a:t>Gravidade do delito &gt; </a:t>
            </a:r>
            <a:r>
              <a:rPr lang="pt-BR" sz="2100" dirty="0"/>
              <a:t>não pode atrapalhar a progressão &gt; elemento que já foi avaliado na cominação da pena (artigo 59 do CP) &gt; elemento anterior e alheio a esfera jurídica da execução penal &gt; bis in idem.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1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5801621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100" b="1" dirty="0"/>
              <a:t>PRD como condição ao regime aberto</a:t>
            </a:r>
            <a:r>
              <a:rPr lang="pt-BR" sz="2100" dirty="0"/>
              <a:t> &gt; impossibilidade &gt; artigo 44 do </a:t>
            </a:r>
            <a:r>
              <a:rPr lang="pt-BR" sz="2100" dirty="0" err="1"/>
              <a:t>cp</a:t>
            </a:r>
            <a:r>
              <a:rPr lang="pt-BR" sz="2100" dirty="0"/>
              <a:t> + súmula 493 do STJ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1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100" dirty="0"/>
              <a:t>Ausência de razoabilidade + legalidade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1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100" dirty="0"/>
              <a:t>Penas restritivas de direitos são penas e não devem ser confundidas com as condições do regime aberto (artigo 115 do CP) &gt; i) permanência no local designado; </a:t>
            </a:r>
            <a:r>
              <a:rPr lang="pt-BR" sz="2100" dirty="0" err="1"/>
              <a:t>ii</a:t>
            </a:r>
            <a:r>
              <a:rPr lang="pt-BR" sz="2100" dirty="0"/>
              <a:t>) trabalho e retorno nos dias e horários fixados; </a:t>
            </a:r>
            <a:r>
              <a:rPr lang="pt-BR" sz="2100" dirty="0" err="1"/>
              <a:t>iii</a:t>
            </a:r>
            <a:r>
              <a:rPr lang="pt-BR" sz="2100" dirty="0"/>
              <a:t>) não sair da cidade sem autorização judicial e </a:t>
            </a:r>
            <a:r>
              <a:rPr lang="pt-BR" sz="2100" dirty="0" err="1"/>
              <a:t>iv</a:t>
            </a:r>
            <a:r>
              <a:rPr lang="pt-BR" sz="2100" dirty="0"/>
              <a:t>) comparecer em juízo para informar e justificar suas atividades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1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100" dirty="0"/>
              <a:t>Possibilidade de estabelecer condições especiais (artigo 116 do CP).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8999251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i) maior de 70 anos;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</a:t>
            </a:r>
            <a:r>
              <a:rPr lang="pt-BR" sz="2200" dirty="0"/>
              <a:t>) condenada com filho menor ou </a:t>
            </a:r>
            <a:r>
              <a:rPr lang="pt-BR" sz="2200" dirty="0" err="1"/>
              <a:t>pcd</a:t>
            </a:r>
            <a:r>
              <a:rPr lang="pt-BR" sz="2200" dirty="0"/>
              <a:t>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iii</a:t>
            </a:r>
            <a:r>
              <a:rPr lang="pt-BR" sz="2200" dirty="0"/>
              <a:t>) gestante &gt; juridicamente deveria ser concedido para pessoas que estão no regime aberto (como alternativa a casa de albergado)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Tem-se admitido o deferimento para pessoas que estão no 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semiaberto e no fechado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integrem tais condições &gt; razões de ordem humanitária &gt; não tem haver com o tipo de pena a ser executada.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5872650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 rol do artigo 117 da LEP </a:t>
            </a:r>
            <a:r>
              <a:rPr lang="pt-BR" sz="2200" b="1" u="sng" dirty="0"/>
              <a:t>não deve ser lido como taxativo</a:t>
            </a:r>
            <a:r>
              <a:rPr lang="pt-BR" sz="2200" dirty="0"/>
              <a:t>, podendo abarcar outras hipóteses: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i) </a:t>
            </a:r>
            <a:r>
              <a:rPr lang="pt-BR" sz="2200" b="1" dirty="0"/>
              <a:t>condenado no semiaberto que encontra emprego em local distante</a:t>
            </a:r>
            <a:r>
              <a:rPr lang="pt-BR" sz="2200" dirty="0"/>
              <a:t> de onde deveria cumprir a pena &gt; trabalho como direito social e fundamento da república &gt; cabe ao Estado reduzir os entraves e danos causados pela experiência carcerária (STJ, </a:t>
            </a:r>
            <a:r>
              <a:rPr lang="pt-BR" sz="2200" dirty="0" err="1"/>
              <a:t>Resp</a:t>
            </a:r>
            <a:r>
              <a:rPr lang="pt-BR" sz="2200" dirty="0"/>
              <a:t> 962078/RS, 5º turma, 2011).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9138265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</a:t>
            </a:r>
            <a:r>
              <a:rPr lang="pt-BR" sz="2200" dirty="0" err="1"/>
              <a:t>ii</a:t>
            </a:r>
            <a:r>
              <a:rPr lang="pt-BR" sz="2200" dirty="0"/>
              <a:t>) </a:t>
            </a:r>
            <a:r>
              <a:rPr lang="pt-BR" sz="2200" b="1" dirty="0"/>
              <a:t>doença grave demonstrada a impossibilidade de assistência médica no estabelecimento prisional </a:t>
            </a:r>
            <a:r>
              <a:rPr lang="pt-BR" sz="2200" dirty="0"/>
              <a:t>ou necessidade de cuidados específicos e contínuos, mesmo com a existência de estrutura (STJ, HC 138989/DF, 6º turma, 2009).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iii</a:t>
            </a:r>
            <a:r>
              <a:rPr lang="pt-BR" sz="2200" dirty="0"/>
              <a:t>) </a:t>
            </a:r>
            <a:r>
              <a:rPr lang="pt-BR" sz="2200" b="1" dirty="0"/>
              <a:t>superlotação carcerária </a:t>
            </a:r>
            <a:r>
              <a:rPr lang="pt-BR" sz="2200" dirty="0"/>
              <a:t>(posição em contrário do STJ de 2010) &gt; torna a prisão ilegal &gt; reconhecimento de direito a indenização (ver a decisão do STF).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tempo que foi passado na prisão albergue domiciliar não pode ser desconsiderado para fins de cumprimento de pena. </a:t>
            </a:r>
          </a:p>
          <a:p>
            <a:pPr algn="just"/>
            <a:r>
              <a:rPr lang="pt-BR" dirty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9105897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(requisitos)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Maior de 70 anos</a:t>
            </a:r>
            <a:r>
              <a:rPr lang="pt-BR" sz="2000" u="sng" dirty="0"/>
              <a:t> </a:t>
            </a:r>
            <a:r>
              <a:rPr lang="pt-BR" sz="2000" dirty="0"/>
              <a:t>&gt; estatuto do idoso &gt; alteração do conceito de idoso para 60 anos &gt; houve alteração da idade para o aberto?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 </a:t>
            </a:r>
            <a:r>
              <a:rPr lang="pt-BR" sz="2000" b="1" dirty="0"/>
              <a:t>1º corrente</a:t>
            </a:r>
            <a:r>
              <a:rPr lang="pt-BR" sz="2000" dirty="0"/>
              <a:t>: o estatuto do idoso fez uma série de alterações penais e no entanto deixou de alterar a LEP, logo, não houve modificação nesse aspecto (silêncio eloquente) 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dirty="0"/>
              <a:t>2º corrente</a:t>
            </a:r>
            <a:r>
              <a:rPr lang="pt-BR" sz="2000" dirty="0"/>
              <a:t>: estatuto como norma mais recente em relação a LEP e necessidade de uma intepretação sistemática de suas normas (respeito e liberdade ao idoso + garantia de integridade física e moral ao idoso + deixar a salvo de tratamento desumano, violento etc.) + artigo 82, § 1º da LEP &gt; maior de setenta anos recolhido a estabelecimento próprio e adequado a sua condição pessoal.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09014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SISTEMA MONTESINOS 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Função reabilitadora do trabalho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Características</a:t>
            </a:r>
            <a:r>
              <a:rPr lang="pt-BR" sz="2400" dirty="0"/>
              <a:t>: i) contrário ao regime celular; </a:t>
            </a:r>
            <a:r>
              <a:rPr lang="pt-BR" sz="2400" dirty="0" err="1"/>
              <a:t>ii</a:t>
            </a:r>
            <a:r>
              <a:rPr lang="pt-BR" sz="2400" dirty="0"/>
              <a:t>) admitida a concessão de licenças de saídas; </a:t>
            </a:r>
            <a:r>
              <a:rPr lang="pt-BR" sz="2400" dirty="0" err="1"/>
              <a:t>iii</a:t>
            </a:r>
            <a:r>
              <a:rPr lang="pt-BR" sz="2400" dirty="0"/>
              <a:t>) antecedente da </a:t>
            </a:r>
            <a:r>
              <a:rPr lang="pt-BR" sz="2400" b="1" u="sng" dirty="0"/>
              <a:t>prisão aberta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Início do que seria o </a:t>
            </a:r>
            <a:r>
              <a:rPr lang="pt-BR" sz="2400" b="1" u="sng" dirty="0"/>
              <a:t>regime aberto.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41461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(requisitos)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Doença Grave</a:t>
            </a:r>
            <a:r>
              <a:rPr lang="pt-BR" sz="2200" dirty="0"/>
              <a:t> &gt; impossibilidade de demandar o prévio encarceramento daquele que se encontra foragido &gt; sob pena de se agravar a condição já precária de saúde.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Leitura jurisprudencial &gt; não basta a comprovação da doença, é necessária a demonstração cabal de que o estabelecimento penal não pode tratar da pessoa (praticamente impossível de fazer esse tipo de prova).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Crítica: violação ao princípio da legalidade, pois a LEP só exigiu a existência de doença grave.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786203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(requisitos)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Filho menor ou PCD </a:t>
            </a:r>
            <a:r>
              <a:rPr lang="pt-BR" sz="2200" b="1" dirty="0"/>
              <a:t>&gt; </a:t>
            </a:r>
            <a:r>
              <a:rPr lang="pt-BR" sz="2200" dirty="0"/>
              <a:t>a lei fala em “condenada”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Porém, pelo princípio da isonomia, nada obsta que também seja deferido para homens na mesma condição, especialmente ante a impossibilidade da mãe cuidar.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Aqui o que se busca proteger são os filhos &gt; Regras de Bangkok + marco legal da primeira infância (lei 13.257/2016)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Além disso, a lei 12.403/2011 permitiu a aplicação de cautelar nessa hipótese para homens durante o curso do processo de conhecimento.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376775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Prisão albergue domiciliar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(requisitos)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Condenada gestante</a:t>
            </a:r>
            <a:r>
              <a:rPr lang="pt-BR" sz="2200" b="1" dirty="0"/>
              <a:t> &gt; </a:t>
            </a:r>
            <a:r>
              <a:rPr lang="pt-BR" sz="2200" dirty="0"/>
              <a:t>basta o atestado médico indicando a presença de gravidez.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Não é relevante que a gravidez apresente risco para a criança ou para a mãe &gt; leitura de que </a:t>
            </a:r>
            <a:r>
              <a:rPr lang="pt-BR" sz="2200" b="1" u="sng" dirty="0"/>
              <a:t>a gravidez é incompatível com o cárcere.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2431889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Confronto com as hipóteses previstas no Artigo 318 do CPP</a:t>
            </a:r>
          </a:p>
          <a:p>
            <a:pPr algn="ctr"/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i) Maior de 80 anos;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</a:t>
            </a:r>
            <a:r>
              <a:rPr lang="pt-BR" sz="2200" dirty="0"/>
              <a:t>) Extremamente debilitado por doença grave;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iii</a:t>
            </a:r>
            <a:r>
              <a:rPr lang="pt-BR" sz="2200" dirty="0"/>
              <a:t>) Imprescindível para cuidados especiais a pessoa com menos de 6 anos de idade e com deficiência;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iv</a:t>
            </a:r>
            <a:r>
              <a:rPr lang="pt-BR" sz="2200" dirty="0"/>
              <a:t>) Gestante;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725798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Regime Aberto 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Confronto com as hipóteses previstas no Artigo 318 do CPP</a:t>
            </a:r>
          </a:p>
          <a:p>
            <a:pPr algn="ctr"/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v) Mulher com filho de até 12 anos incompletos;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vi) Homem, que seja o único responsável pelo cuidado de filho menor de 12 anos. </a:t>
            </a:r>
          </a:p>
          <a:p>
            <a:pPr algn="just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lógica legislativa foi no sentido de estabelecer maior gravidade as cautelares do que as hipóteses executivas, logo, a intepretação judicial não poderia se afastar dessa premissa.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4803189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Possibilidades de regressão de regime 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(transferência para os regimes mais rigorosos)</a:t>
            </a:r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 i) Prática de fato definido como crime doloso;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</a:t>
            </a:r>
            <a:r>
              <a:rPr lang="pt-BR" sz="2200" dirty="0"/>
              <a:t>) Falta grave;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iii</a:t>
            </a:r>
            <a:r>
              <a:rPr lang="pt-BR" sz="2200" dirty="0"/>
              <a:t>) Nova condenação, por crime anterior, que torne incabível o regime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Nesse último caso poderia ocorrer regressão diretamente do aberto para o fechado &gt; necessidade de verificação do disposto no artigo 76 do CP &gt; possibilidade de suspender a pena em PRD.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2086874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BR" sz="2400" b="1" dirty="0"/>
              <a:t> Hipóteses de regressão do regime aberto</a:t>
            </a:r>
            <a:r>
              <a:rPr lang="pt-BR" sz="2400" dirty="0"/>
              <a:t> </a:t>
            </a:r>
          </a:p>
          <a:p>
            <a:pPr algn="ctr"/>
            <a:r>
              <a:rPr lang="pt-BR" sz="2400" dirty="0"/>
              <a:t>(requisitos específicos)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i) </a:t>
            </a:r>
            <a:r>
              <a:rPr lang="pt-BR" sz="2200" b="1" u="sng" dirty="0"/>
              <a:t>frustrar os fins da execução penal</a:t>
            </a:r>
            <a:r>
              <a:rPr lang="pt-BR" sz="2200" u="sng" dirty="0"/>
              <a:t> </a:t>
            </a:r>
            <a:r>
              <a:rPr lang="pt-BR" sz="2200" dirty="0"/>
              <a:t>&gt; hipótese vaga e indeterminada &gt; insegurança jurídica e desvio de finalidade da execução. Na prática, é associada a não localização (necessidade de intimação conforme as premissas do processo civil &gt; direito a liberdade que está em jogo) 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</a:t>
            </a:r>
            <a:r>
              <a:rPr lang="pt-BR" sz="2200" dirty="0"/>
              <a:t>) </a:t>
            </a:r>
            <a:r>
              <a:rPr lang="pt-BR" sz="2200" b="1" u="sng" dirty="0"/>
              <a:t>não pagamento da multa cumulativamente imposta</a:t>
            </a:r>
            <a:r>
              <a:rPr lang="pt-BR" sz="2200" u="sng" dirty="0"/>
              <a:t> </a:t>
            </a:r>
            <a:r>
              <a:rPr lang="pt-BR" sz="2200" dirty="0"/>
              <a:t>&gt;  o não pagamento da multa não pode ensejar consequências penais &gt; dívida de valor (artigo 51 do CP) &gt; AOP 470 do STF tem entendimento contrário &gt; se o não pagamento pode gerar regressão, logo, o não pagamento poderia impedir a progressão.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927898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a serem observados 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Lógica </a:t>
            </a:r>
            <a:r>
              <a:rPr lang="pt-BR" sz="2200" b="1" u="sng" dirty="0" err="1"/>
              <a:t>reeducativa</a:t>
            </a:r>
            <a:r>
              <a:rPr lang="pt-BR" sz="2200" b="1" u="sng" dirty="0"/>
              <a:t> da pena</a:t>
            </a:r>
            <a:r>
              <a:rPr lang="pt-BR" sz="2200" u="sng" dirty="0"/>
              <a:t> </a:t>
            </a:r>
            <a:r>
              <a:rPr lang="pt-BR" sz="2200" dirty="0"/>
              <a:t>&gt; os preceitos educacionais são essencialmente avessos ao retrocesso e até mesmo à reprovação  </a:t>
            </a:r>
            <a:r>
              <a:rPr lang="pt-BR" sz="2200" i="1" dirty="0"/>
              <a:t>(“proporcionar condições para a harmônica integração social do condenado e do internado” </a:t>
            </a:r>
            <a:r>
              <a:rPr lang="pt-BR" sz="2200" dirty="0"/>
              <a:t>&gt; Artigo 1º da LEP)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u="sng" dirty="0"/>
              <a:t>Clausula rebus sic stantibus</a:t>
            </a:r>
            <a:r>
              <a:rPr lang="pt-BR" sz="2200" u="sng" dirty="0"/>
              <a:t> </a:t>
            </a:r>
            <a:r>
              <a:rPr lang="pt-BR" sz="2200" dirty="0"/>
              <a:t>&gt; instituto do direito privado &gt; permite a modificação contratual para ajustá-la a nova realidade &gt; ultrapassada concepção contratualista da pena &gt; a pena é aplicada de forma coativa e não mediante um acordo entre as partes.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5751293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a serem observados </a:t>
            </a: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Princípio da intervenção mínima</a:t>
            </a:r>
            <a:r>
              <a:rPr lang="pt-BR" sz="2200" dirty="0"/>
              <a:t> &gt; busca por sanções menos aflitivas ao projeto existencial humano &gt; necessidade de substituir a regressão de regime por outras alternativas, especialmente o incremento das condições do regime aberto, a interrupção do lapso, impossibilidade de indulto e comutação, perda dos dias remidos etc.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Coisa julgada na execução penal</a:t>
            </a:r>
            <a:r>
              <a:rPr lang="pt-BR" sz="2200" dirty="0"/>
              <a:t> &gt; percepção de que as decisões favoráveis aos sentenciados fazem coisa julgada no âmbito da execução penal &gt; intangibilidade do ato jurídico perfeito e da coisa julgada &gt; regressão como um rompimento da estabilidade das relações jurídicas na execução penal.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6899421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endParaRPr lang="pt-BR" b="1" dirty="0"/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Força da coisa julgada (conhecimento) </a:t>
            </a:r>
          </a:p>
          <a:p>
            <a:endParaRPr lang="pt-BR" dirty="0"/>
          </a:p>
          <a:p>
            <a:pPr algn="just"/>
            <a:r>
              <a:rPr lang="pt-BR" sz="2200" b="1" u="sng" dirty="0"/>
              <a:t>1º corrente </a:t>
            </a:r>
            <a:r>
              <a:rPr lang="pt-BR" sz="2200" dirty="0"/>
              <a:t>&gt; Respeito ao direito adquirido e ao título executivo &gt; a pessoa condenada não deve ser regredida para regime prisional mais gravoso que aquele fixado na sentença condenatória &gt; “a regressão sem que o sentenciado tenha sido beneficiado com a progressão é contrária a lógica” (STF, HC 93761/RS, 2º turma, 2008). 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b="1" u="sng" dirty="0"/>
              <a:t>2º corrente </a:t>
            </a:r>
            <a:r>
              <a:rPr lang="pt-BR" sz="2200" dirty="0"/>
              <a:t>&gt; Entende-se de forma majoritária que seria possível tal regressão, ainda que a sentença condenatória tenha indicado regime mais benéfico ao condenado, pois a LEP permitira a transferência para qualquer dos regimes mais rigorosos (STJ, agravo regimental no HC 179375/MG, 6º turma, 2013). </a:t>
            </a:r>
          </a:p>
          <a:p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49250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SISTEMA PROGRESSIVO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Foco na distribuição do </a:t>
            </a:r>
            <a:r>
              <a:rPr lang="pt-BR" sz="2200" b="1" u="sng" dirty="0"/>
              <a:t>tempo de duração da pena em períodos</a:t>
            </a:r>
            <a:r>
              <a:rPr lang="pt-BR" sz="2200" dirty="0"/>
              <a:t>, ampliando-se em cada um os privilégios que o recluso pode desfrutar de acordo com sua boa conduta (Bitencourt).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Transferência &gt; passagem e um regime para o outro: mais benéfico (progressão) e mais rigoroso (regressão). </a:t>
            </a:r>
            <a:r>
              <a:rPr lang="pt-BR" sz="2200" b="1" u="sng" dirty="0"/>
              <a:t>Evolução dinâmica do cumprimento da pena.</a:t>
            </a:r>
          </a:p>
        </p:txBody>
      </p:sp>
    </p:spTree>
    <p:extLst>
      <p:ext uri="{BB962C8B-B14F-4D97-AF65-F5344CB8AC3E}">
        <p14:creationId xmlns:p14="http://schemas.microsoft.com/office/powerpoint/2010/main" val="25086897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/>
              <a:t>Regressão cautelar de regime</a:t>
            </a:r>
          </a:p>
          <a:p>
            <a:pPr algn="ctr"/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N</a:t>
            </a:r>
            <a:r>
              <a:rPr lang="pt-BR" sz="2200" dirty="0"/>
              <a:t>ecessidade de respeito a presunção (estado) de inocência + violação da legalidade, pois a LEP em nenhum momento menciona a possibilidade de regressão cautelar, somente a definitiva, conforme se verifica do artigo 118 da LEP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As medidas cautelares pessoais devem ser interpretadas de forma estrita e a lei 12.403/2011 já explicitou quais seriam possíveis (Marcos Paulo Dutra).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610697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/>
              <a:t>Regressão cautelar de regime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Do contrário, se for absolvido ao final do processo teria permanecido preso indevidamente em regime mais rigoroso &gt; regressão só pode ocorrer após a decisão definitiva sobre a conduta criminosa (Brito).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Falta grave &gt; só pode ocorrer a regressão após a instauração e julgamento do processo administrativo disciplinar.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77689547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400" b="1" dirty="0"/>
              <a:t>			Oitiva do condenado </a:t>
            </a: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Previsão do artigo 118, § 2º da LEP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i) Essa oitiva deve ocorrer para a regressão definitiva ou para a cautelar? Prevalece que só deveria ocorrer para a definitiva 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ii</a:t>
            </a:r>
            <a:r>
              <a:rPr lang="pt-BR" sz="2200" dirty="0"/>
              <a:t>) Quem realiza essa oitiva? Poder judiciário ou administração carcerária? Prevalece que se for realizada com a participação de defensor no âmbito carcerário já supriria as formalidades previstas no artigo 118.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63641370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400" b="1" dirty="0"/>
              <a:t>		 Regressão direto para o fechado</a:t>
            </a:r>
            <a:r>
              <a:rPr lang="pt-BR" sz="2400" dirty="0"/>
              <a:t> </a:t>
            </a: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dirty="0"/>
              <a:t>Casos de falta grave e crime doloso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1º corrente</a:t>
            </a:r>
            <a:r>
              <a:rPr lang="pt-BR" sz="2000" dirty="0"/>
              <a:t>: a) intepretação literal do artigo 118, caput da </a:t>
            </a:r>
            <a:r>
              <a:rPr lang="pt-BR" sz="2000" dirty="0" err="1"/>
              <a:t>lep</a:t>
            </a:r>
            <a:r>
              <a:rPr lang="pt-BR" sz="2000" dirty="0"/>
              <a:t> (transferência para qualquer dos regimes mais rigorosos); b) Mirabete &gt; a prática de falta grave ou crime doloso indicam inexistência de reintegração social, logo, devem ser sancionadas com mais gravidade; c) a súmula 491 do STJ deve ser interpretada de forma estrita &gt; só veda a progressão </a:t>
            </a:r>
            <a:r>
              <a:rPr lang="pt-BR" sz="2000" i="1" dirty="0"/>
              <a:t>per </a:t>
            </a:r>
            <a:r>
              <a:rPr lang="pt-BR" sz="2000" i="1" dirty="0" err="1"/>
              <a:t>saltum</a:t>
            </a:r>
            <a:r>
              <a:rPr lang="pt-BR" sz="2000" dirty="0"/>
              <a:t>, não mencionando nada acerca da regressão</a:t>
            </a:r>
            <a:r>
              <a:rPr lang="pt-BR" sz="2000" b="1" dirty="0"/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000" b="1" u="sng" dirty="0"/>
              <a:t>2º corrente</a:t>
            </a:r>
            <a:r>
              <a:rPr lang="pt-BR" sz="2000" b="1" dirty="0"/>
              <a:t>:</a:t>
            </a:r>
            <a:r>
              <a:rPr lang="pt-BR" sz="2000" dirty="0"/>
              <a:t> a) interpretação da súmula 491 a contrario sensu; b) prevalência do sistema progressivo &gt; se a esfera de liberdade deve ser progressivamente aberta, também deveria ser paulatinamente restrita.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1868078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</a:rPr>
              <a:t>Regressão de regime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Cumulação entre sanção disciplinar e regressão de regime</a:t>
            </a: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1º corrente</a:t>
            </a:r>
            <a:r>
              <a:rPr lang="pt-BR" sz="2200" dirty="0"/>
              <a:t>: possibilidade (STJ, </a:t>
            </a:r>
            <a:r>
              <a:rPr lang="pt-BR" sz="2200" dirty="0" err="1"/>
              <a:t>AgRg</a:t>
            </a:r>
            <a:r>
              <a:rPr lang="pt-BR" sz="2200" dirty="0"/>
              <a:t> no </a:t>
            </a:r>
            <a:r>
              <a:rPr lang="pt-BR" sz="2200" dirty="0" err="1"/>
              <a:t>Resp</a:t>
            </a:r>
            <a:r>
              <a:rPr lang="pt-BR" sz="2200" dirty="0"/>
              <a:t> 939.682/RS, 5º turma, 2007) 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/>
              <a:t>2º corrente</a:t>
            </a:r>
            <a:r>
              <a:rPr lang="pt-BR" sz="2200" dirty="0"/>
              <a:t>: se a regressão cautelar já foi imposta a sanção disciplinar estaria absorvida e se a sanção disciplinar já foi imposta estaria vedada a regressão cautelar ou definitiva (Roig).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62675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SISTEMA PROGRESSIVO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Mark System &gt; sistema de marcas (metas) conquista de direitos e uma maior aproximação da liberdade &gt; a execução da pena em </a:t>
            </a:r>
            <a:r>
              <a:rPr lang="pt-BR" sz="2200" b="1" u="sng" dirty="0"/>
              <a:t>estágios graduais de cumprimento de pena</a:t>
            </a:r>
            <a:r>
              <a:rPr lang="pt-BR" sz="2200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Flexibilização da possibilidade de </a:t>
            </a:r>
            <a:r>
              <a:rPr lang="pt-BR" sz="2200" b="1" u="sng" dirty="0"/>
              <a:t>transferência</a:t>
            </a:r>
            <a:r>
              <a:rPr lang="pt-BR" sz="2200" dirty="0"/>
              <a:t> entre os regimes&gt; possibilidade de ida para o regime menos rigoroso (</a:t>
            </a:r>
            <a:r>
              <a:rPr lang="pt-BR" sz="2200" b="1" u="sng" dirty="0"/>
              <a:t>progressão</a:t>
            </a:r>
            <a:r>
              <a:rPr lang="pt-BR" sz="2200" dirty="0"/>
              <a:t> - artigo 112) e para o mais gravoso (</a:t>
            </a:r>
            <a:r>
              <a:rPr lang="pt-BR" sz="2200" b="1" u="sng" dirty="0"/>
              <a:t>regressão</a:t>
            </a:r>
            <a:r>
              <a:rPr lang="pt-BR" sz="2200" dirty="0"/>
              <a:t> – artigo 118). </a:t>
            </a: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4212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Crise do Sistema Progressivo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300" dirty="0"/>
              <a:t>Foi “abandonado” pela chamada </a:t>
            </a:r>
            <a:r>
              <a:rPr lang="pt-BR" sz="2300" b="1" u="sng" dirty="0"/>
              <a:t>“individualização científica”</a:t>
            </a:r>
            <a:r>
              <a:rPr lang="pt-BR" sz="2300" b="1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3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300" dirty="0"/>
              <a:t>Irrupção de </a:t>
            </a:r>
            <a:r>
              <a:rPr lang="pt-BR" sz="2300" b="1" u="sng" dirty="0"/>
              <a:t>conhecimentos criminológicos</a:t>
            </a:r>
            <a:r>
              <a:rPr lang="pt-BR" sz="2300" b="1" dirty="0"/>
              <a:t> </a:t>
            </a:r>
            <a:r>
              <a:rPr lang="pt-BR" sz="2300" dirty="0"/>
              <a:t>no cárcere &gt; entrada de </a:t>
            </a:r>
            <a:r>
              <a:rPr lang="pt-BR" sz="2300" b="1" dirty="0"/>
              <a:t>especialistas</a:t>
            </a:r>
            <a:r>
              <a:rPr lang="pt-BR" sz="2300" dirty="0"/>
              <a:t>, o que modificou o sistema progressivo clássico.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3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300" dirty="0"/>
              <a:t>Fatores determinantes: i) alimenta a ilusão de mudanças no sujeito; </a:t>
            </a:r>
            <a:r>
              <a:rPr lang="pt-BR" sz="2300" dirty="0" err="1"/>
              <a:t>ii</a:t>
            </a:r>
            <a:r>
              <a:rPr lang="pt-BR" sz="2300" dirty="0"/>
              <a:t>) contar com a disposição do sentenciado de internalizar a disciplina carcerária; </a:t>
            </a:r>
            <a:r>
              <a:rPr lang="pt-BR" sz="2300" dirty="0" err="1"/>
              <a:t>iii</a:t>
            </a:r>
            <a:r>
              <a:rPr lang="pt-BR" sz="2300" dirty="0"/>
              <a:t>) redução das penas de prisão &gt; maior reincidência e impressão de que a prisão não modifica o sujeito e </a:t>
            </a:r>
            <a:r>
              <a:rPr lang="pt-BR" sz="2300" dirty="0" err="1"/>
              <a:t>iv</a:t>
            </a:r>
            <a:r>
              <a:rPr lang="pt-BR" sz="2300" dirty="0"/>
              <a:t>) aumento da expectativa de vida da população (Bitencourt)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53198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605830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NATUREZA JURÍDICA DA PROGRESSÃO</a:t>
            </a:r>
            <a:endParaRPr lang="pt-BR" sz="4000" b="1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24744"/>
            <a:ext cx="798848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Benefício</a:t>
            </a:r>
            <a:r>
              <a:rPr lang="pt-BR" sz="2400" dirty="0"/>
              <a:t>: lógica de favor e flexibilização de direitos com base em interesses difusos (segurança pública, gravidade das penas </a:t>
            </a:r>
            <a:r>
              <a:rPr lang="pt-BR" sz="2400" dirty="0" err="1"/>
              <a:t>etc</a:t>
            </a:r>
            <a:r>
              <a:rPr lang="pt-BR" sz="2400" dirty="0"/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Direito Público Subjetivo</a:t>
            </a:r>
            <a:r>
              <a:rPr lang="pt-BR" sz="2400" dirty="0"/>
              <a:t>: preenchidos os requisitos objetivos e subjetivos deve ser reconhecido.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Discricionariedade efetivamente vinculada</a:t>
            </a:r>
            <a:r>
              <a:rPr lang="pt-BR" sz="2400" dirty="0"/>
              <a:t>: a ideia anterior é inexata e inadequada politicamente &gt; </a:t>
            </a:r>
            <a:r>
              <a:rPr lang="pt-BR" sz="2400" b="1" u="sng" dirty="0"/>
              <a:t>aderência a critérios objetivos </a:t>
            </a:r>
            <a:r>
              <a:rPr lang="pt-BR" sz="2400" dirty="0"/>
              <a:t>visando </a:t>
            </a:r>
            <a:r>
              <a:rPr lang="pt-BR" sz="2400" b="1" u="sng" dirty="0"/>
              <a:t>reduzir os espaços de discricionariedade</a:t>
            </a:r>
            <a:r>
              <a:rPr lang="pt-BR" sz="2400" dirty="0"/>
              <a:t> em relação aos requisitos subjetivos. Aqui residem a maior parte dos problemas de negativa de direitos na execução: possibilidade de manipulação.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14160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24906</TotalTime>
  <Words>1799</Words>
  <Application>Microsoft Office PowerPoint</Application>
  <PresentationFormat>Apresentação na tela (4:3)</PresentationFormat>
  <Paragraphs>541</Paragraphs>
  <Slides>64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64</vt:i4>
      </vt:variant>
    </vt:vector>
  </HeadingPairs>
  <TitlesOfParts>
    <vt:vector size="70" baseType="lpstr">
      <vt:lpstr>Calibri</vt:lpstr>
      <vt:lpstr>Constantia</vt:lpstr>
      <vt:lpstr>Corbel</vt:lpstr>
      <vt:lpstr>Wingdings</vt:lpstr>
      <vt:lpstr>Wingdings 2</vt:lpstr>
      <vt:lpstr>Fluxo</vt:lpstr>
      <vt:lpstr>Sistema Progressivo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do Delito</dc:title>
  <dc:creator>Usuário do Windows</dc:creator>
  <cp:lastModifiedBy>rafael barcelos tristão</cp:lastModifiedBy>
  <cp:revision>445</cp:revision>
  <cp:lastPrinted>2018-09-25T11:34:52Z</cp:lastPrinted>
  <dcterms:created xsi:type="dcterms:W3CDTF">2017-09-29T19:01:22Z</dcterms:created>
  <dcterms:modified xsi:type="dcterms:W3CDTF">2018-11-30T12:41:12Z</dcterms:modified>
</cp:coreProperties>
</file>