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1" r:id="rId1"/>
  </p:sldMasterIdLst>
  <p:notesMasterIdLst>
    <p:notesMasterId r:id="rId66"/>
  </p:notesMasterIdLst>
  <p:handoutMasterIdLst>
    <p:handoutMasterId r:id="rId67"/>
  </p:handoutMasterIdLst>
  <p:sldIdLst>
    <p:sldId id="288" r:id="rId2"/>
    <p:sldId id="536" r:id="rId3"/>
    <p:sldId id="600" r:id="rId4"/>
    <p:sldId id="547" r:id="rId5"/>
    <p:sldId id="607" r:id="rId6"/>
    <p:sldId id="542" r:id="rId7"/>
    <p:sldId id="543" r:id="rId8"/>
    <p:sldId id="535" r:id="rId9"/>
    <p:sldId id="540" r:id="rId10"/>
    <p:sldId id="541" r:id="rId11"/>
    <p:sldId id="453" r:id="rId12"/>
    <p:sldId id="534" r:id="rId13"/>
    <p:sldId id="544" r:id="rId14"/>
    <p:sldId id="455" r:id="rId15"/>
    <p:sldId id="456" r:id="rId16"/>
    <p:sldId id="647" r:id="rId17"/>
    <p:sldId id="648" r:id="rId18"/>
    <p:sldId id="649" r:id="rId19"/>
    <p:sldId id="458" r:id="rId20"/>
    <p:sldId id="454" r:id="rId21"/>
    <p:sldId id="459" r:id="rId22"/>
    <p:sldId id="612" r:id="rId23"/>
    <p:sldId id="611" r:id="rId24"/>
    <p:sldId id="613" r:id="rId25"/>
    <p:sldId id="614" r:id="rId26"/>
    <p:sldId id="615" r:id="rId27"/>
    <p:sldId id="616" r:id="rId28"/>
    <p:sldId id="617" r:id="rId29"/>
    <p:sldId id="618" r:id="rId30"/>
    <p:sldId id="619" r:id="rId31"/>
    <p:sldId id="479" r:id="rId32"/>
    <p:sldId id="620" r:id="rId33"/>
    <p:sldId id="596" r:id="rId34"/>
    <p:sldId id="601" r:id="rId35"/>
    <p:sldId id="630" r:id="rId36"/>
    <p:sldId id="608" r:id="rId37"/>
    <p:sldId id="628" r:id="rId38"/>
    <p:sldId id="629" r:id="rId39"/>
    <p:sldId id="627" r:id="rId40"/>
    <p:sldId id="457" r:id="rId41"/>
    <p:sldId id="609" r:id="rId42"/>
    <p:sldId id="610" r:id="rId43"/>
    <p:sldId id="631" r:id="rId44"/>
    <p:sldId id="632" r:id="rId45"/>
    <p:sldId id="633" r:id="rId46"/>
    <p:sldId id="636" r:id="rId47"/>
    <p:sldId id="637" r:id="rId48"/>
    <p:sldId id="638" r:id="rId49"/>
    <p:sldId id="639" r:id="rId50"/>
    <p:sldId id="640" r:id="rId51"/>
    <p:sldId id="641" r:id="rId52"/>
    <p:sldId id="642" r:id="rId53"/>
    <p:sldId id="643" r:id="rId54"/>
    <p:sldId id="644" r:id="rId55"/>
    <p:sldId id="645" r:id="rId56"/>
    <p:sldId id="646" r:id="rId57"/>
    <p:sldId id="634" r:id="rId58"/>
    <p:sldId id="635" r:id="rId59"/>
    <p:sldId id="651" r:id="rId60"/>
    <p:sldId id="652" r:id="rId61"/>
    <p:sldId id="653" r:id="rId62"/>
    <p:sldId id="654" r:id="rId63"/>
    <p:sldId id="655" r:id="rId64"/>
    <p:sldId id="656" r:id="rId65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0">
          <p15:clr>
            <a:srgbClr val="A4A3A4"/>
          </p15:clr>
        </p15:guide>
        <p15:guide id="2" pos="215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el Negreiros Dantas Lima" initials="RNDL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showAnimation="0" useTimings="0">
    <p:present/>
    <p:sldRg st="1" end="64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ECFF"/>
    <a:srgbClr val="FFFF00"/>
    <a:srgbClr val="660033"/>
    <a:srgbClr val="993300"/>
    <a:srgbClr val="00CC66"/>
    <a:srgbClr val="666633"/>
    <a:srgbClr val="FF9966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snapVertSplitter="1" vertBarState="minimized" horzBarState="maximized">
    <p:restoredLeft sz="34559" autoAdjust="0"/>
    <p:restoredTop sz="86323" autoAdjust="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300"/>
    </p:cViewPr>
  </p:sorterViewPr>
  <p:notesViewPr>
    <p:cSldViewPr>
      <p:cViewPr varScale="1">
        <p:scale>
          <a:sx n="38" d="100"/>
          <a:sy n="38" d="100"/>
        </p:scale>
        <p:origin x="-1536" y="-7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commentAuthors" Target="commentAuthors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5925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376" y="1"/>
            <a:ext cx="3075925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883"/>
            <a:ext cx="3075925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376" y="9722883"/>
            <a:ext cx="3075925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2186FBA-3471-4F70-AEAD-93D021F436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51478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1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6665" y="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800100"/>
            <a:ext cx="5119688" cy="384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2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451" y="4880610"/>
            <a:ext cx="5210978" cy="456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3722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6122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722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6665" y="9761220"/>
            <a:ext cx="3079214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15EC5C24-01A8-4DCD-9FE7-4FB77AA441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27054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1C1C1C"/>
              </a:solidFill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E0A662F-7D93-4F76-9896-CA5C3AFEBD56}" type="slidenum">
              <a:rPr lang="pt-BR" altLang="pt-BR" smtClean="0">
                <a:solidFill>
                  <a:srgbClr val="1C1C1C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1C1C1C"/>
              </a:solidFill>
            </a:endParaRPr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1C1C1C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A33BCB-B467-4592-9F7A-530EA4D2C31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023032-EF06-4B89-A753-9F45B1D0A640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ítulo, texto e clip-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lip-art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21286-F3A9-4651-A741-0DE9375B2772}" type="slidenum">
              <a:rPr lang="pt-BR" altLang="pt-BR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663947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EE31E6-FC5F-41D2-BB8D-2846ED296DD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86AC7AE-9FCE-43BD-BB9C-006E1F857E5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F80F1981-C4E3-47BD-95A5-12CCF29C0CDF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pPr>
              <a:defRPr/>
            </a:pPr>
            <a:fld id="{066B4526-59B6-431D-A05D-2FC59873E77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131DB7-F273-4CC2-A7FD-A757B283AB6E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1DD0248-2ED4-46C6-BE40-3D141C1B62F9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2F952B89-039C-4425-A781-9880A8BA9A32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DB845B2-5E68-4B34-A4A3-6C9FE9A7BBC5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396C9740-62E1-416B-9C53-ADE51F57A7E8}" type="slidenum">
              <a:rPr lang="pt-BR" altLang="pt-BR" smtClean="0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82" r:id="rId1"/>
    <p:sldLayoutId id="2147484283" r:id="rId2"/>
    <p:sldLayoutId id="2147484284" r:id="rId3"/>
    <p:sldLayoutId id="2147484285" r:id="rId4"/>
    <p:sldLayoutId id="2147484286" r:id="rId5"/>
    <p:sldLayoutId id="2147484287" r:id="rId6"/>
    <p:sldLayoutId id="2147484288" r:id="rId7"/>
    <p:sldLayoutId id="2147484289" r:id="rId8"/>
    <p:sldLayoutId id="2147484290" r:id="rId9"/>
    <p:sldLayoutId id="2147484291" r:id="rId10"/>
    <p:sldLayoutId id="2147484292" r:id="rId11"/>
    <p:sldLayoutId id="2147484293" r:id="rId12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legislacao/111983995/c%C3%B3digo-civil-lei-10406-02" TargetMode="External"/><Relationship Id="rId2" Type="http://schemas.openxmlformats.org/officeDocument/2006/relationships/hyperlink" Target="http://www.jusbrasil.com.br/topicos/10708944/artigo-335-da-lei-n-10406-de-10-de-janeiro-de-2002" TargetMode="Externa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</a:rPr>
              <a:t>Curso de formação de Defensoras e Defensores </a:t>
            </a:r>
            <a:r>
              <a:rPr lang="pt-BR" sz="2200" b="1" dirty="0" err="1" smtClean="0">
                <a:solidFill>
                  <a:srgbClr val="FFC000"/>
                </a:solidFill>
              </a:rPr>
              <a:t>Públic@s</a:t>
            </a:r>
            <a:r>
              <a:rPr lang="pt-BR" sz="2200" b="1" dirty="0">
                <a:solidFill>
                  <a:srgbClr val="FFC000"/>
                </a:solidFill>
              </a:rPr>
              <a:t/>
            </a:r>
            <a:br>
              <a:rPr lang="pt-BR" sz="2200" b="1" dirty="0">
                <a:solidFill>
                  <a:srgbClr val="FFC000"/>
                </a:solidFill>
              </a:rPr>
            </a:br>
            <a:r>
              <a:rPr lang="pt-BR" sz="2200" b="1" dirty="0">
                <a:solidFill>
                  <a:srgbClr val="FFC000"/>
                </a:solidFill>
              </a:rPr>
              <a:t/>
            </a:r>
            <a:br>
              <a:rPr lang="pt-BR" sz="2200" b="1" dirty="0">
                <a:solidFill>
                  <a:srgbClr val="FFC000"/>
                </a:solidFill>
              </a:rPr>
            </a:br>
            <a:endParaRPr lang="pt-BR" sz="2200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r>
              <a:rPr lang="pt-BR" sz="2200" b="1" dirty="0">
                <a:solidFill>
                  <a:srgbClr val="FFC000"/>
                </a:solidFill>
              </a:rPr>
              <a:t>DIREITO </a:t>
            </a:r>
            <a:r>
              <a:rPr lang="pt-BR" sz="2200" b="1" dirty="0" smtClean="0">
                <a:solidFill>
                  <a:srgbClr val="FFC000"/>
                </a:solidFill>
              </a:rPr>
              <a:t>CIVIL</a:t>
            </a:r>
          </a:p>
          <a:p>
            <a:pPr algn="ctr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</a:rPr>
              <a:t>Parte geral</a:t>
            </a:r>
            <a:endParaRPr lang="pt-BR" sz="2200" b="1" dirty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endParaRPr lang="pt-BR" sz="2200" b="1" dirty="0">
              <a:solidFill>
                <a:schemeClr val="accent2"/>
              </a:solidFill>
            </a:endParaRPr>
          </a:p>
          <a:p>
            <a:pPr algn="ctr" eaLnBrk="1" hangingPunct="1">
              <a:defRPr/>
            </a:pPr>
            <a:r>
              <a:rPr lang="pt-BR" sz="2200" b="1" dirty="0" smtClean="0">
                <a:solidFill>
                  <a:schemeClr val="bg1"/>
                </a:solidFill>
              </a:rPr>
              <a:t>Daniella Bonilha de Carvalho</a:t>
            </a:r>
            <a:endParaRPr lang="pt-BR" sz="2200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pt-BR" sz="2200" b="1" dirty="0">
                <a:solidFill>
                  <a:schemeClr val="accent2"/>
                </a:solidFill>
              </a:rPr>
              <a:t>b</a:t>
            </a:r>
            <a:r>
              <a:rPr lang="pt-BR" sz="2200" b="1" dirty="0" smtClean="0">
                <a:solidFill>
                  <a:schemeClr val="accent2"/>
                </a:solidFill>
              </a:rPr>
              <a:t>onilha.daniella@gmail.com</a:t>
            </a:r>
            <a:endParaRPr lang="pt-BR" sz="2200" b="1" dirty="0">
              <a:solidFill>
                <a:schemeClr val="accent2"/>
              </a:solidFill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marL="457200" indent="-457200" eaLnBrk="1" hangingPunct="1">
              <a:buFontTx/>
              <a:buAutoNum type="arabicParenR"/>
              <a:defRPr/>
            </a:pPr>
            <a:endParaRPr lang="pt-BR" sz="1000" b="1" dirty="0">
              <a:solidFill>
                <a:schemeClr val="accent2"/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pt-BR" sz="1000" b="1" dirty="0">
                <a:solidFill>
                  <a:schemeClr val="accent2"/>
                </a:solidFill>
                <a:latin typeface="Arial" charset="0"/>
              </a:rPr>
              <a:t/>
            </a:r>
            <a:br>
              <a:rPr lang="pt-BR" sz="1000" b="1" dirty="0">
                <a:solidFill>
                  <a:schemeClr val="accent2"/>
                </a:solidFill>
                <a:latin typeface="Arial" charset="0"/>
              </a:rPr>
            </a:br>
            <a:endParaRPr lang="pt-BR" sz="1000" b="1" dirty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t-BR" altLang="pt-BR" sz="1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83568" y="620688"/>
            <a:ext cx="763284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Codificar é preciso?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CCB/1916:</a:t>
            </a:r>
            <a:r>
              <a:rPr lang="pt-BR" sz="2000" dirty="0" smtClean="0">
                <a:solidFill>
                  <a:schemeClr val="bg1"/>
                </a:solidFill>
              </a:rPr>
              <a:t> elaborado sob uma ótica patrimonialista e individualista. A partir de sua edição, surgiram conflitos não previstos pelo código.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Leis extravagantes passam a ser editadas para reger matérias não contempladas no CC/16: ECA, CDC, Lei de Locação, Lei do Bem de Família, etc.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O Código fica, aos poucos, para segundo plano. Deixa de ser genérico e completo. </a:t>
            </a:r>
            <a:r>
              <a:rPr lang="pt-BR" sz="2000" dirty="0">
                <a:solidFill>
                  <a:schemeClr val="bg1"/>
                </a:solidFill>
              </a:rPr>
              <a:t>Críticas por parte da doutrina: as codificações seriam insuficientes e inapropriadas para acompanhar as mudanças na sociedade. </a:t>
            </a:r>
          </a:p>
          <a:p>
            <a:pPr algn="just"/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Processo de reunificação do direito civil por meio da Constituição Federal de 1988. O centro do sistema deixa de ser o CC/16 e passa a ser a Constituição Federal. </a:t>
            </a:r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09600" y="620688"/>
            <a:ext cx="79228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b="1" dirty="0" smtClean="0">
              <a:solidFill>
                <a:schemeClr val="bg1"/>
              </a:solidFill>
            </a:endParaRPr>
          </a:p>
          <a:p>
            <a:r>
              <a:rPr lang="pt-BR" sz="2000" b="1" dirty="0" smtClean="0">
                <a:solidFill>
                  <a:schemeClr val="bg1"/>
                </a:solidFill>
              </a:rPr>
              <a:t>Constituição Federal de 1988</a:t>
            </a:r>
          </a:p>
          <a:p>
            <a:pPr algn="just"/>
            <a:endParaRPr lang="pt-BR" sz="2000" b="1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Até 1988 todas as Constituições eram indiferentes ao direito civil.  Estrutura segregada do direito privado e direito público. A Constituição ficava restrita à organização política e administrativa do Estado.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CF/88: abandonou a indiferença das constituições antecedentes e passa a disciplinar ramos do direito público e privado.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Trilogia do direito civil – contrato, propriedade, família – passam a ser agasalhadas pela Constituição.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199571" y="235857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altLang="pt-B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09600" y="457200"/>
            <a:ext cx="7850832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3. </a:t>
            </a:r>
            <a:r>
              <a:rPr lang="pt-BR" sz="2000" b="1" u="sng" dirty="0" smtClean="0">
                <a:solidFill>
                  <a:srgbClr val="FFC000"/>
                </a:solidFill>
              </a:rPr>
              <a:t>Constitucionalização do direito civil </a:t>
            </a:r>
          </a:p>
          <a:p>
            <a:pPr algn="just"/>
            <a:endParaRPr lang="pt-BR" sz="1900" b="1" u="sng" dirty="0">
              <a:solidFill>
                <a:srgbClr val="FFC000"/>
              </a:solidFill>
            </a:endParaRPr>
          </a:p>
          <a:p>
            <a:pPr algn="just"/>
            <a:r>
              <a:rPr lang="pt-BR" sz="1900" dirty="0" smtClean="0">
                <a:solidFill>
                  <a:schemeClr val="bg1"/>
                </a:solidFill>
              </a:rPr>
              <a:t>Os três principais institutos do direito civil – contrato, propriedade e família – foram deslocados para a Constituição Federal. </a:t>
            </a:r>
          </a:p>
          <a:p>
            <a:pPr algn="just"/>
            <a:endParaRPr lang="pt-BR" sz="1900" dirty="0">
              <a:solidFill>
                <a:schemeClr val="bg1"/>
              </a:solidFill>
            </a:endParaRPr>
          </a:p>
          <a:p>
            <a:pPr algn="just"/>
            <a:r>
              <a:rPr lang="pt-BR" sz="1900" dirty="0" smtClean="0">
                <a:solidFill>
                  <a:schemeClr val="bg1"/>
                </a:solidFill>
              </a:rPr>
              <a:t>Tabua axiológica da CF/88: dignidade da pessoa humana, liberdade, igualdade substancial, solidariedade social e erradicação da pobreza. 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 smtClean="0"/>
              <a:t>Qual a diferença entre “constitucionalização do direito civil” e “publicização do direito civil”?</a:t>
            </a:r>
          </a:p>
          <a:p>
            <a:pPr algn="just"/>
            <a:endParaRPr lang="pt-BR" sz="1900" b="1" dirty="0"/>
          </a:p>
          <a:p>
            <a:pPr algn="just"/>
            <a:r>
              <a:rPr lang="pt-BR" sz="1900" b="1" u="sng" dirty="0" smtClean="0">
                <a:solidFill>
                  <a:schemeClr val="bg1"/>
                </a:solidFill>
              </a:rPr>
              <a:t>Constitucionalização</a:t>
            </a:r>
            <a:r>
              <a:rPr lang="pt-BR" sz="1900" b="1" dirty="0" smtClean="0">
                <a:solidFill>
                  <a:schemeClr val="bg1"/>
                </a:solidFill>
              </a:rPr>
              <a:t>:</a:t>
            </a:r>
            <a:r>
              <a:rPr lang="pt-BR" sz="1900" dirty="0" smtClean="0">
                <a:solidFill>
                  <a:schemeClr val="bg1"/>
                </a:solidFill>
              </a:rPr>
              <a:t> </a:t>
            </a:r>
            <a:r>
              <a:rPr lang="pt-BR" sz="1900" dirty="0" smtClean="0">
                <a:solidFill>
                  <a:srgbClr val="FFC000"/>
                </a:solidFill>
              </a:rPr>
              <a:t>interpretação</a:t>
            </a:r>
            <a:r>
              <a:rPr lang="pt-BR" sz="1900" dirty="0" smtClean="0">
                <a:solidFill>
                  <a:schemeClr val="bg1"/>
                </a:solidFill>
              </a:rPr>
              <a:t> dos institutos do direito civil </a:t>
            </a:r>
            <a:r>
              <a:rPr lang="pt-BR" sz="1900" dirty="0" smtClean="0">
                <a:solidFill>
                  <a:srgbClr val="FFC000"/>
                </a:solidFill>
              </a:rPr>
              <a:t>conforme a Constituição</a:t>
            </a:r>
            <a:r>
              <a:rPr lang="pt-BR" sz="1900" dirty="0" smtClean="0">
                <a:solidFill>
                  <a:schemeClr val="bg1"/>
                </a:solidFill>
              </a:rPr>
              <a:t>. Ex. Família passa a ser interpretada com liberdade, igualdade e dignidade dos membros. </a:t>
            </a:r>
          </a:p>
          <a:p>
            <a:pPr algn="just"/>
            <a:endParaRPr lang="pt-BR" sz="1900" dirty="0">
              <a:solidFill>
                <a:schemeClr val="bg1"/>
              </a:solidFill>
            </a:endParaRPr>
          </a:p>
          <a:p>
            <a:pPr algn="just"/>
            <a:r>
              <a:rPr lang="pt-BR" sz="1900" b="1" u="sng" dirty="0" smtClean="0">
                <a:solidFill>
                  <a:schemeClr val="bg1"/>
                </a:solidFill>
              </a:rPr>
              <a:t>Publicização</a:t>
            </a:r>
            <a:r>
              <a:rPr lang="pt-BR" sz="1900" b="1" dirty="0" smtClean="0">
                <a:solidFill>
                  <a:schemeClr val="bg1"/>
                </a:solidFill>
              </a:rPr>
              <a:t>: </a:t>
            </a:r>
            <a:r>
              <a:rPr lang="pt-BR" sz="1900" dirty="0" smtClean="0">
                <a:solidFill>
                  <a:srgbClr val="FFC000"/>
                </a:solidFill>
              </a:rPr>
              <a:t>Interferência do Estado </a:t>
            </a:r>
            <a:r>
              <a:rPr lang="pt-BR" sz="1900" dirty="0" smtClean="0">
                <a:solidFill>
                  <a:schemeClr val="bg1"/>
                </a:solidFill>
              </a:rPr>
              <a:t>nas relações privadas para </a:t>
            </a:r>
            <a:r>
              <a:rPr lang="pt-BR" sz="1900" dirty="0" smtClean="0">
                <a:solidFill>
                  <a:srgbClr val="FFC000"/>
                </a:solidFill>
              </a:rPr>
              <a:t>assegurar a igualdade entre as partes</a:t>
            </a:r>
            <a:r>
              <a:rPr lang="pt-BR" sz="1900" dirty="0" smtClean="0">
                <a:solidFill>
                  <a:schemeClr val="bg1"/>
                </a:solidFill>
              </a:rPr>
              <a:t>. Ex. ANS e direito à saúde. </a:t>
            </a:r>
          </a:p>
          <a:p>
            <a:pPr algn="just"/>
            <a:endParaRPr lang="pt-BR" sz="1900" u="sng" dirty="0">
              <a:solidFill>
                <a:schemeClr val="bg1"/>
              </a:solidFill>
            </a:endParaRPr>
          </a:p>
          <a:p>
            <a:pPr algn="just"/>
            <a:r>
              <a:rPr lang="pt-BR" sz="1900" b="1" u="sng" dirty="0" err="1" smtClean="0">
                <a:solidFill>
                  <a:schemeClr val="bg1"/>
                </a:solidFill>
              </a:rPr>
              <a:t>Repersonalização</a:t>
            </a:r>
            <a:r>
              <a:rPr lang="pt-BR" sz="1900" u="sng" dirty="0" smtClean="0">
                <a:solidFill>
                  <a:schemeClr val="bg1"/>
                </a:solidFill>
              </a:rPr>
              <a:t>:</a:t>
            </a:r>
            <a:r>
              <a:rPr lang="pt-BR" sz="1900" dirty="0" smtClean="0">
                <a:solidFill>
                  <a:schemeClr val="bg1"/>
                </a:solidFill>
              </a:rPr>
              <a:t> </a:t>
            </a:r>
            <a:r>
              <a:rPr lang="pt-BR" sz="1900" dirty="0" smtClean="0">
                <a:solidFill>
                  <a:srgbClr val="FFC000"/>
                </a:solidFill>
              </a:rPr>
              <a:t>Preocupação prepondera sobre a pessoa </a:t>
            </a:r>
            <a:r>
              <a:rPr lang="pt-BR" sz="1900" dirty="0" smtClean="0">
                <a:solidFill>
                  <a:schemeClr val="bg1"/>
                </a:solidFill>
              </a:rPr>
              <a:t>(dignidade). Ex. casamento de pessoas do mesmo sexo; aborto feto anencefálico; divórcio (EC 66/2010). </a:t>
            </a:r>
            <a:endParaRPr lang="pt-BR" sz="1900" b="1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pt-BR" altLang="pt-BR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09600" y="457200"/>
            <a:ext cx="79228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 Direito privado = Sistema Solar (sistema unitário)</a:t>
            </a:r>
            <a:endParaRPr lang="pt-BR" dirty="0"/>
          </a:p>
          <a:p>
            <a:endParaRPr lang="pt-BR" dirty="0" smtClean="0"/>
          </a:p>
          <a:p>
            <a:pPr algn="just"/>
            <a:r>
              <a:rPr lang="pt-BR" sz="2200" dirty="0" smtClean="0">
                <a:solidFill>
                  <a:schemeClr val="bg1"/>
                </a:solidFill>
              </a:rPr>
              <a:t>Constituição Federal = Sol</a:t>
            </a:r>
          </a:p>
          <a:p>
            <a:pPr algn="just"/>
            <a:r>
              <a:rPr lang="pt-BR" sz="2200" dirty="0" smtClean="0">
                <a:solidFill>
                  <a:schemeClr val="bg1"/>
                </a:solidFill>
              </a:rPr>
              <a:t>Código Civil = Primeiro Planeta</a:t>
            </a:r>
          </a:p>
          <a:p>
            <a:pPr algn="just"/>
            <a:r>
              <a:rPr lang="pt-BR" sz="2200" dirty="0" smtClean="0">
                <a:solidFill>
                  <a:schemeClr val="bg1"/>
                </a:solidFill>
              </a:rPr>
              <a:t>Outros planetas = Outros Códigos (CPC, CTN, CP, CLT,...)</a:t>
            </a:r>
          </a:p>
          <a:p>
            <a:pPr algn="just"/>
            <a:r>
              <a:rPr lang="pt-BR" sz="2200" dirty="0" smtClean="0">
                <a:solidFill>
                  <a:schemeClr val="bg1"/>
                </a:solidFill>
              </a:rPr>
              <a:t>Satélites = Estatutos ou microssistemas jurídicos (CDC, ECA, Lei do Bem de Família, Lei de locação,...)</a:t>
            </a:r>
          </a:p>
          <a:p>
            <a:endParaRPr lang="pt-BR" sz="2200" dirty="0">
              <a:solidFill>
                <a:schemeClr val="bg1"/>
              </a:solidFill>
            </a:endParaRPr>
          </a:p>
          <a:p>
            <a:endParaRPr lang="pt-BR" sz="2200" dirty="0" smtClean="0">
              <a:solidFill>
                <a:schemeClr val="bg1"/>
              </a:solidFill>
            </a:endParaRPr>
          </a:p>
          <a:p>
            <a:endParaRPr lang="pt-BR" sz="2200" dirty="0">
              <a:solidFill>
                <a:schemeClr val="bg1"/>
              </a:solidFill>
            </a:endParaRPr>
          </a:p>
          <a:p>
            <a:endParaRPr lang="pt-BR" sz="2200" dirty="0" smtClean="0">
              <a:solidFill>
                <a:schemeClr val="bg1"/>
              </a:solidFill>
            </a:endParaRPr>
          </a:p>
          <a:p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1028" name="Picture 4" descr="C:\Users\Daniella\Dropbox\Curso de Direito Civil - CERS\Sistema sol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162892"/>
            <a:ext cx="5904656" cy="3503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sz="1800" dirty="0" smtClean="0">
              <a:solidFill>
                <a:schemeClr val="bg1"/>
              </a:solidFill>
              <a:latin typeface="Arial" charset="0"/>
              <a:sym typeface="Wingdings" panose="05000000000000000000" pitchFamily="2" charset="2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935596" y="457200"/>
            <a:ext cx="727280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XL </a:t>
            </a:r>
            <a:r>
              <a:rPr lang="pt-BR" sz="2000" b="1" dirty="0" smtClean="0">
                <a:solidFill>
                  <a:srgbClr val="FFC000"/>
                </a:solidFill>
              </a:rPr>
              <a:t>MP/MG </a:t>
            </a:r>
            <a:r>
              <a:rPr lang="pt-BR" sz="2000" b="1" dirty="0">
                <a:solidFill>
                  <a:srgbClr val="FFC000"/>
                </a:solidFill>
              </a:rPr>
              <a:t>- O Direito Civil está em crise? </a:t>
            </a:r>
            <a:endParaRPr lang="pt-BR" sz="2000" dirty="0">
              <a:solidFill>
                <a:srgbClr val="FFC000"/>
              </a:solidFill>
            </a:endParaRPr>
          </a:p>
          <a:p>
            <a:pPr algn="just"/>
            <a:endParaRPr lang="pt-BR" sz="2000" i="1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A palavra crise tem diferentes significados: se for extinção, derrocada, a resposta é não. O direito civil não está em decadência. </a:t>
            </a:r>
            <a:r>
              <a:rPr lang="pt-BR" sz="2000" dirty="0">
                <a:solidFill>
                  <a:srgbClr val="FFC000"/>
                </a:solidFill>
              </a:rPr>
              <a:t>Contudo, se o vocábulo crise foi tomando no sentido de </a:t>
            </a:r>
            <a:r>
              <a:rPr lang="pt-BR" sz="2000" u="sng" dirty="0">
                <a:solidFill>
                  <a:srgbClr val="FFC000"/>
                </a:solidFill>
              </a:rPr>
              <a:t>modificação, de mudança de paradigma, a resposta é sim</a:t>
            </a:r>
            <a:r>
              <a:rPr lang="pt-BR" sz="2000" dirty="0">
                <a:solidFill>
                  <a:schemeClr val="bg1"/>
                </a:solidFill>
              </a:rPr>
              <a:t>. O direito civil está mudando seu paradigma por conta de sua constitucionalização. A Constitucionalização permitiu uma oxigenação do Direito Civil e acabou por salvá-lo. </a:t>
            </a:r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O CC/16 era de uma época em que </a:t>
            </a:r>
            <a:r>
              <a:rPr lang="pt-BR" sz="2000" dirty="0" smtClean="0">
                <a:solidFill>
                  <a:schemeClr val="bg1"/>
                </a:solidFill>
              </a:rPr>
              <a:t>afirmava valores burgueses </a:t>
            </a:r>
            <a:r>
              <a:rPr lang="pt-BR" sz="2000" dirty="0">
                <a:solidFill>
                  <a:schemeClr val="bg1"/>
                </a:solidFill>
              </a:rPr>
              <a:t>que </a:t>
            </a:r>
            <a:r>
              <a:rPr lang="pt-BR" sz="2000" dirty="0" smtClean="0">
                <a:solidFill>
                  <a:schemeClr val="bg1"/>
                </a:solidFill>
              </a:rPr>
              <a:t>confrontavam </a:t>
            </a:r>
            <a:r>
              <a:rPr lang="pt-BR" sz="2000" dirty="0">
                <a:solidFill>
                  <a:schemeClr val="bg1"/>
                </a:solidFill>
              </a:rPr>
              <a:t>com a CF/88. </a:t>
            </a:r>
            <a:r>
              <a:rPr lang="pt-BR" sz="2000" b="1" dirty="0">
                <a:solidFill>
                  <a:schemeClr val="bg1"/>
                </a:solidFill>
              </a:rPr>
              <a:t>Então, diante dos novos valores, buscando superar seu antecedente, promulgou-se o CCB/02.</a:t>
            </a:r>
            <a:r>
              <a:rPr lang="pt-BR" sz="2000" dirty="0">
                <a:solidFill>
                  <a:schemeClr val="bg1"/>
                </a:solidFill>
              </a:rPr>
              <a:t> </a:t>
            </a:r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Ex. o CC/16 anterior permitia a anulação do casamento se o marido descobrisse que sua esposa não era virgem.</a:t>
            </a:r>
            <a:endParaRPr lang="pt-BR" sz="2200" dirty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marL="0" indent="0" algn="just">
              <a:buNone/>
            </a:pPr>
            <a:r>
              <a:rPr lang="pt-BR" altLang="pt-BR" sz="22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4. Princípios </a:t>
            </a:r>
            <a:r>
              <a:rPr lang="pt-BR" altLang="pt-BR" sz="2200" b="1" dirty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informativos do Código Civil de 2002</a:t>
            </a:r>
            <a:r>
              <a:rPr lang="pt-BR" altLang="pt-BR" sz="22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 algn="just">
              <a:buNone/>
            </a:pPr>
            <a:endParaRPr lang="pt-BR" altLang="pt-BR" sz="2200" b="1" dirty="0" smtClean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O CCB/02 buscou adequar as relações privadas a um novo ambiente iluminado pela dignidade da pessoa humana e direitos e garantias fundamentais. O estudo dos valores que o nortearam é fundamental para compreender os novos institutos:</a:t>
            </a:r>
          </a:p>
          <a:p>
            <a:pPr marL="0" indent="0" algn="just">
              <a:buNone/>
            </a:pPr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AutoNum type="arabicParenR"/>
            </a:pPr>
            <a:r>
              <a:rPr lang="pt-BR" alt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Socialidade:</a:t>
            </a: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função social dos institutos do direito civil. </a:t>
            </a:r>
          </a:p>
          <a:p>
            <a:pPr algn="just"/>
            <a:endParaRPr lang="pt-BR" alt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Busca superar o caráter individualista e egoísta que preponderava no CCB/16. Os principais institutos do direito privado passam a receber denotação social – família, contrato, propriedade, posse, empresa. O coletivo prevalece sobre o individual. </a:t>
            </a:r>
          </a:p>
          <a:p>
            <a:pPr marL="0" indent="0" algn="just">
              <a:buNone/>
            </a:pPr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Função social da propriedade: art. 5º, XXII e XXIII; art. 170, CF; Estatuto da Cidade.</a:t>
            </a:r>
          </a:p>
          <a:p>
            <a:pPr marL="342900" indent="-342900" algn="just">
              <a:buFontTx/>
              <a:buChar char="-"/>
            </a:pPr>
            <a:endParaRPr lang="pt-BR" alt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- Função social do contrato: art. 421, CC. Norma de ordem pública</a:t>
            </a:r>
            <a:r>
              <a:rPr lang="pt-BR" altLang="pt-BR" sz="20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com efeitos </a:t>
            </a:r>
            <a:r>
              <a:rPr lang="pt-BR" altLang="pt-BR" sz="2000" dirty="0" err="1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inter</a:t>
            </a: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e ultra partes. </a:t>
            </a:r>
          </a:p>
          <a:p>
            <a:pPr marL="0" indent="0" algn="just">
              <a:buNone/>
            </a:pPr>
            <a:endParaRPr lang="pt-BR" altLang="pt-BR" sz="2000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defRPr/>
            </a:pPr>
            <a:endParaRPr lang="pt-BR" sz="2000" b="1" dirty="0">
              <a:solidFill>
                <a:srgbClr val="FFC000"/>
              </a:solidFill>
            </a:endParaRPr>
          </a:p>
        </p:txBody>
      </p:sp>
      <p:sp>
        <p:nvSpPr>
          <p:cNvPr id="18436" name="Rectangle 1"/>
          <p:cNvSpPr>
            <a:spLocks noChangeArrowheads="1"/>
          </p:cNvSpPr>
          <p:nvPr/>
        </p:nvSpPr>
        <p:spPr bwMode="auto">
          <a:xfrm>
            <a:off x="0" y="-187325"/>
            <a:ext cx="1841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pt-BR" sz="2400"/>
              <a:t/>
            </a:r>
            <a:br>
              <a:rPr lang="en-US" altLang="pt-BR" sz="2400"/>
            </a:br>
            <a:endParaRPr lang="en-US" altLang="pt-BR" sz="24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8092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- Função </a:t>
            </a:r>
            <a:r>
              <a:rPr lang="pt-BR" altLang="pt-BR" sz="20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social da posse: redução dos lapsos temporais: posse-trabalho e moradia. Função socioambiental do domínio. </a:t>
            </a:r>
            <a:endParaRPr lang="pt-BR" alt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pt-BR" alt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Leitura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do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Código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Civil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na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perspectiva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constitucional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, de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acordo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com a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tábua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de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valores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do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ordenamento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como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um </a:t>
            </a:r>
            <a:r>
              <a:rPr lang="en-GB" altLang="pt-BR" sz="2000" dirty="0" err="1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todo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-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solidariedade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justiça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social</a:t>
            </a:r>
            <a:r>
              <a:rPr lang="en-GB" altLang="pt-BR" sz="2000" dirty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endParaRPr lang="en-GB" altLang="pt-BR" sz="2000" dirty="0" smtClean="0">
              <a:solidFill>
                <a:schemeClr val="bg1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endParaRPr lang="en-GB" altLang="pt-BR" sz="2000" dirty="0">
              <a:solidFill>
                <a:schemeClr val="bg1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en-GB" altLang="pt-BR" sz="2000" b="1" u="sng" dirty="0" err="1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Função</a:t>
            </a:r>
            <a:r>
              <a:rPr lang="en-GB" altLang="pt-BR" sz="2000" b="1" u="sng" dirty="0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 social</a:t>
            </a:r>
          </a:p>
          <a:p>
            <a:pPr algn="just"/>
            <a:endParaRPr lang="en-GB" altLang="pt-BR" sz="2000" b="1" u="sng" dirty="0">
              <a:solidFill>
                <a:srgbClr val="FFC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Cláusula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geral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expressamente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prevista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no art. 421 do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Código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Civil.</a:t>
            </a:r>
          </a:p>
          <a:p>
            <a:pPr algn="just"/>
            <a:endParaRPr lang="en-GB" altLang="pt-BR" sz="2000" dirty="0">
              <a:solidFill>
                <a:schemeClr val="bg1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en-GB" altLang="pt-BR" sz="2000" b="1" dirty="0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Art. 421, CC: “</a:t>
            </a:r>
            <a:r>
              <a:rPr lang="pt-BR" sz="2000" b="1" dirty="0" smtClean="0">
                <a:solidFill>
                  <a:srgbClr val="FFC000"/>
                </a:solidFill>
              </a:rPr>
              <a:t>A </a:t>
            </a:r>
            <a:r>
              <a:rPr lang="pt-BR" sz="2000" b="1" dirty="0">
                <a:solidFill>
                  <a:srgbClr val="FFC000"/>
                </a:solidFill>
              </a:rPr>
              <a:t>liberdade de contratar será exercida em razão e nos limites da função social do </a:t>
            </a:r>
            <a:r>
              <a:rPr lang="pt-BR" sz="2000" b="1" dirty="0" smtClean="0">
                <a:solidFill>
                  <a:srgbClr val="FFC000"/>
                </a:solidFill>
              </a:rPr>
              <a:t>contrato”.</a:t>
            </a:r>
            <a:endParaRPr lang="en-GB" altLang="pt-BR" sz="2000" b="1" dirty="0">
              <a:solidFill>
                <a:srgbClr val="FFC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endParaRPr lang="pt-BR" alt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No âmbito dos contratos, a função social não visa coibir a liberdade contratual, mas legitimar tal liberdade, norteando as condutas das partes, com as finalidades eleitas pela ordem constitucional, como a solidariedade social. </a:t>
            </a:r>
          </a:p>
          <a:p>
            <a:pPr algn="just"/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compreensão da conduta dos contratantes deixa de ser limitada ao monopólio das vontades, e submetida a padrões de controle social. </a:t>
            </a:r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904504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04664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Perspectivas interna e externa da função social do contrato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u="sng" dirty="0" smtClean="0"/>
              <a:t>Função social interna do contrato</a:t>
            </a:r>
            <a:r>
              <a:rPr lang="pt-BR" sz="2000" dirty="0" smtClean="0"/>
              <a:t>: tem por condão </a:t>
            </a:r>
            <a:r>
              <a:rPr lang="pt-BR" sz="2000" dirty="0" smtClean="0">
                <a:solidFill>
                  <a:srgbClr val="FFC000"/>
                </a:solidFill>
              </a:rPr>
              <a:t>evitar que o ser humano seja vítima da sua própria vulnerabilidade</a:t>
            </a:r>
            <a:r>
              <a:rPr lang="pt-BR" sz="2000" dirty="0" smtClean="0"/>
              <a:t>, ao celebrar relações contratuais que, mesmo fundadas na liberdade contratual, culminem por instrumentalizá-lo.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Súmula 302, STJ: “É abusiva a cláusula contratual de plano de saúde que limita no tempo a internação hospitalar do segurado”.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u="sng" dirty="0" smtClean="0"/>
              <a:t>Função social externa do contrato</a:t>
            </a:r>
            <a:r>
              <a:rPr lang="pt-BR" sz="2000" dirty="0" smtClean="0"/>
              <a:t>: </a:t>
            </a:r>
            <a:r>
              <a:rPr lang="pt-BR" sz="2000" dirty="0" smtClean="0">
                <a:solidFill>
                  <a:srgbClr val="FFC000"/>
                </a:solidFill>
              </a:rPr>
              <a:t>repercussão dos efeitos contratuais perante a sociedade</a:t>
            </a:r>
            <a:r>
              <a:rPr lang="pt-BR" sz="2000" dirty="0" smtClean="0"/>
              <a:t>, transcendendo as partes. Visa criar um dialogo de cooperação entre os contratantes e a sociedade.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Súmula 308, STJ: “A hipoteca firmada entre a construtora e o agente financeiro, anterior ou posterior à celebração de promessa de compra e venda, não tem eficácia perante os adquirentes do imóvel”. </a:t>
            </a:r>
            <a:endParaRPr lang="pt-BR" sz="2000" dirty="0">
              <a:solidFill>
                <a:srgbClr val="CC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20180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332656"/>
            <a:ext cx="8496944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900" dirty="0" smtClean="0"/>
              <a:t>“CIVIL </a:t>
            </a:r>
            <a:r>
              <a:rPr lang="pt-BR" sz="1900" dirty="0"/>
              <a:t>E PROCESSO CIVIL. RECURSO ESPECIAL. INDENIZAÇÃO SECURITÁRIA. </a:t>
            </a:r>
            <a:r>
              <a:rPr lang="pt-BR" sz="1900" dirty="0">
                <a:solidFill>
                  <a:srgbClr val="FFC000"/>
                </a:solidFill>
              </a:rPr>
              <a:t>AÇÃO PROPOSTA DIRETAMENTE EM FACE DA SEGURADORA SEM QUE O SEGURADO FOSSE INCLUÍDO NO POLO </a:t>
            </a:r>
            <a:r>
              <a:rPr lang="pt-BR" sz="1900" dirty="0" smtClean="0">
                <a:solidFill>
                  <a:srgbClr val="FFC000"/>
                </a:solidFill>
              </a:rPr>
              <a:t>PASSIVO. LEGITIMIDADE</a:t>
            </a:r>
            <a:r>
              <a:rPr lang="pt-BR" sz="1900" dirty="0" smtClean="0"/>
              <a:t>. 1</a:t>
            </a:r>
            <a:r>
              <a:rPr lang="pt-BR" sz="1900" dirty="0"/>
              <a:t>. A interpretação de cláusula contratual em recurso especial é inadmissível. Incidência da Súmula </a:t>
            </a:r>
            <a:r>
              <a:rPr lang="pt-BR" sz="1900" dirty="0" smtClean="0"/>
              <a:t>5/STJ. 2. </a:t>
            </a:r>
            <a:r>
              <a:rPr lang="pt-BR" sz="1900" dirty="0"/>
              <a:t>Inexiste ofensa ao art. 535 do CPC, quando o tribunal de origem pronuncia-se de forma clara e precisa sobre a questão posta nos </a:t>
            </a:r>
            <a:r>
              <a:rPr lang="pt-BR" sz="1900" dirty="0" smtClean="0"/>
              <a:t>autos. 3</a:t>
            </a:r>
            <a:r>
              <a:rPr lang="pt-BR" sz="1900" dirty="0">
                <a:solidFill>
                  <a:srgbClr val="FFC000"/>
                </a:solidFill>
              </a:rPr>
              <a:t>. A interpretação do contrato de seguro dentro de uma perspectiva social autoriza e recomenda que a indenização prevista para reparar os danos causados pelo segurado a terceiro seja por este diretamente reclamada da </a:t>
            </a:r>
            <a:r>
              <a:rPr lang="pt-BR" sz="1900" dirty="0" smtClean="0">
                <a:solidFill>
                  <a:srgbClr val="FFC000"/>
                </a:solidFill>
              </a:rPr>
              <a:t>seguradora</a:t>
            </a:r>
            <a:r>
              <a:rPr lang="pt-BR" sz="1900" dirty="0" smtClean="0"/>
              <a:t>. 4</a:t>
            </a:r>
            <a:r>
              <a:rPr lang="pt-BR" sz="1900" dirty="0"/>
              <a:t>. Não obstante o contrato de seguro ter sido celebrado apenas entre o segurado e a seguradora, dele não fazendo parte o recorrido, ele contém uma estipulação em favor de terceiro. E é em favor desse terceiro - na hipótese, o recorrido - que a importância segurada será paga. Daí a possibilidade de ele requerer diretamente da seguradora o referido </a:t>
            </a:r>
            <a:r>
              <a:rPr lang="pt-BR" sz="1900" dirty="0" smtClean="0"/>
              <a:t>pagamento. 5</a:t>
            </a:r>
            <a:r>
              <a:rPr lang="pt-BR" sz="1900" dirty="0"/>
              <a:t>. O fato de o segurado não integrar o polo passivo da ação não retira da seguradora a possibilidade de demonstrar a inexistência do dever de </a:t>
            </a:r>
            <a:r>
              <a:rPr lang="pt-BR" sz="1900" dirty="0" smtClean="0"/>
              <a:t>indenizar. 6</a:t>
            </a:r>
            <a:r>
              <a:rPr lang="pt-BR" sz="1900" dirty="0"/>
              <a:t>. Recurso especial conhecido em parte e, nessa parte, não </a:t>
            </a:r>
            <a:r>
              <a:rPr lang="pt-BR" sz="1900" dirty="0" smtClean="0"/>
              <a:t>provido”. (</a:t>
            </a:r>
            <a:r>
              <a:rPr lang="pt-BR" sz="1900" dirty="0" err="1"/>
              <a:t>REsp</a:t>
            </a:r>
            <a:r>
              <a:rPr lang="pt-BR" sz="1900" dirty="0"/>
              <a:t> 1245618/RS, Rel. Ministra NANCY ANDRIGHI, TERCEIRA TURMA, julgado em 22/11/2011, </a:t>
            </a:r>
            <a:r>
              <a:rPr lang="pt-BR" sz="1900" dirty="0" err="1"/>
              <a:t>DJe</a:t>
            </a:r>
            <a:r>
              <a:rPr lang="pt-BR" sz="1900" dirty="0"/>
              <a:t> 30/11/2011)</a:t>
            </a:r>
          </a:p>
        </p:txBody>
      </p:sp>
    </p:spTree>
    <p:extLst>
      <p:ext uri="{BB962C8B-B14F-4D97-AF65-F5344CB8AC3E}">
        <p14:creationId xmlns:p14="http://schemas.microsoft.com/office/powerpoint/2010/main" val="397441722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20483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indent="0" algn="just" eaLnBrk="1" hangingPunct="1">
              <a:buNone/>
              <a:defRPr/>
            </a:pPr>
            <a:r>
              <a:rPr lang="en-GB" altLang="pt-BR" sz="2000" b="1" dirty="0" smtClean="0">
                <a:ea typeface="Arial Unicode MS" panose="020B0604020202020204" pitchFamily="34" charset="-128"/>
                <a:cs typeface="Arial Unicode MS" panose="020B0604020202020204" pitchFamily="34" charset="-128"/>
              </a:rPr>
              <a:t>2) Eticidade </a:t>
            </a:r>
            <a:endParaRPr lang="en-GB" altLang="pt-BR" sz="2000" b="1" dirty="0">
              <a:solidFill>
                <a:schemeClr val="bg1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endParaRPr lang="en-GB" altLang="pt-BR" sz="2000" dirty="0" smtClean="0">
              <a:solidFill>
                <a:schemeClr val="bg1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Privilegia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a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participação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dos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valores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éticos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em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detrimento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das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formalidades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exacerbadas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Previsão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de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preceitos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genéricos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e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cláusulas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gerais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sem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a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preocupação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do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enquadramento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perfeito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entre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norma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e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fato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</a:p>
          <a:p>
            <a:pPr marL="0" indent="0" algn="just" eaLnBrk="1" hangingPunct="1">
              <a:buNone/>
              <a:defRPr/>
            </a:pPr>
            <a:endParaRPr lang="en-GB" altLang="pt-BR" sz="2000" b="1" dirty="0">
              <a:solidFill>
                <a:schemeClr val="bg1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Os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juízes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passam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a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ter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uma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amplitude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maior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de </a:t>
            </a:r>
            <a:r>
              <a:rPr lang="en-GB" altLang="pt-BR" sz="2000" b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interpretação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afastando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a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adoção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exclusiva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da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técnica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da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subsunção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. Tal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princípio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pode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ser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extraído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do art. 113, CC: </a:t>
            </a:r>
            <a:r>
              <a:rPr lang="en-GB" altLang="pt-BR" sz="2000" i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“</a:t>
            </a:r>
            <a:r>
              <a:rPr lang="en-GB" altLang="pt-BR" sz="2000" i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os</a:t>
            </a:r>
            <a:r>
              <a:rPr lang="en-GB" altLang="pt-BR" sz="2000" i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i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negócios</a:t>
            </a:r>
            <a:r>
              <a:rPr lang="en-GB" altLang="pt-BR" sz="2000" i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i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jurídicos</a:t>
            </a:r>
            <a:r>
              <a:rPr lang="en-GB" altLang="pt-BR" sz="2000" i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i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devem</a:t>
            </a:r>
            <a:r>
              <a:rPr lang="en-GB" altLang="pt-BR" sz="2000" i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i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ser</a:t>
            </a:r>
            <a:r>
              <a:rPr lang="en-GB" altLang="pt-BR" sz="2000" i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i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interpretados</a:t>
            </a:r>
            <a:r>
              <a:rPr lang="en-GB" altLang="pt-BR" sz="2000" i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i="1" u="sng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conforme</a:t>
            </a:r>
            <a:r>
              <a:rPr lang="en-GB" altLang="pt-BR" sz="2000" i="1" u="sng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a boa-</a:t>
            </a:r>
            <a:r>
              <a:rPr lang="en-GB" altLang="pt-BR" sz="2000" i="1" u="sng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fé</a:t>
            </a:r>
            <a:r>
              <a:rPr lang="en-GB" altLang="pt-BR" sz="2000" i="1" u="sng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e </a:t>
            </a:r>
            <a:r>
              <a:rPr lang="en-GB" altLang="pt-BR" sz="2000" i="1" u="sng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os</a:t>
            </a:r>
            <a:r>
              <a:rPr lang="en-GB" altLang="pt-BR" sz="2000" i="1" u="sng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i="1" u="sng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usos</a:t>
            </a:r>
            <a:r>
              <a:rPr lang="en-GB" altLang="pt-BR" sz="2000" i="1" u="sng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do </a:t>
            </a:r>
            <a:r>
              <a:rPr lang="en-GB" altLang="pt-BR" sz="2000" i="1" u="sng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lugar</a:t>
            </a:r>
            <a:r>
              <a:rPr lang="en-GB" altLang="pt-BR" sz="2000" i="1" u="sng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da </a:t>
            </a:r>
            <a:r>
              <a:rPr lang="en-GB" altLang="pt-BR" sz="2000" i="1" u="sng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sua</a:t>
            </a:r>
            <a:r>
              <a:rPr lang="en-GB" altLang="pt-BR" sz="2000" i="1" u="sng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i="1" u="sng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celebração</a:t>
            </a:r>
            <a:r>
              <a:rPr lang="en-GB" altLang="pt-BR" sz="2000" i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”.  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extrai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a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conduta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de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lealdade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das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partes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). </a:t>
            </a:r>
            <a:r>
              <a:rPr lang="en-GB" altLang="pt-BR" sz="2000" b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Obs.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Este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dispositivo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consagra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a eticidade (boa-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fé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 e a socialidade (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função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social do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contrato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– </a:t>
            </a:r>
            <a:r>
              <a:rPr lang="en-GB" altLang="pt-BR" sz="2000" i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usos</a:t>
            </a:r>
            <a:r>
              <a:rPr lang="en-GB" altLang="pt-BR" sz="2000" i="1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do </a:t>
            </a:r>
            <a:r>
              <a:rPr lang="en-GB" altLang="pt-BR" sz="2000" i="1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lugar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pPr marL="0" indent="0" algn="just" eaLnBrk="1" hangingPunct="1">
              <a:buNone/>
              <a:defRPr/>
            </a:pPr>
            <a:endParaRPr lang="en-GB" altLang="pt-BR" sz="2000" dirty="0" smtClean="0">
              <a:solidFill>
                <a:schemeClr val="bg1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 algn="just" eaLnBrk="1" hangingPunct="1">
              <a:buNone/>
              <a:defRPr/>
            </a:pP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- art. 167, §2º, CC –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proteção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dos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direitos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de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terceiro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de boa-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fé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em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face do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contrato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simulado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</a:p>
          <a:p>
            <a:pPr marL="0" indent="0" algn="just" eaLnBrk="1" hangingPunct="1">
              <a:buNone/>
              <a:defRPr/>
            </a:pP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- art. 422, CC –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Função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de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integração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da boa-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fé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dirty="0" err="1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objetiva</a:t>
            </a:r>
            <a:r>
              <a:rPr lang="en-GB" altLang="pt-BR" sz="2000" dirty="0" smtClean="0">
                <a:solidFill>
                  <a:schemeClr val="bg1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</a:p>
          <a:p>
            <a:pPr marL="0" indent="0" algn="just" eaLnBrk="1" hangingPunct="1">
              <a:buNone/>
              <a:defRPr/>
            </a:pPr>
            <a:endParaRPr lang="en-GB" altLang="pt-BR" sz="2000" dirty="0" smtClean="0">
              <a:solidFill>
                <a:schemeClr val="bg1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1) Referências bibliográficas: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Cristiano Chaves de Farias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Flávio </a:t>
            </a:r>
            <a:r>
              <a:rPr lang="pt-BR" altLang="pt-BR" sz="2000" dirty="0" err="1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Tartuce</a:t>
            </a:r>
            <a:endParaRPr lang="pt-BR" alt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Pablo </a:t>
            </a:r>
            <a:r>
              <a:rPr lang="pt-BR" altLang="pt-BR" sz="2000" dirty="0" err="1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Stolze</a:t>
            </a: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pt-BR" sz="2000" dirty="0" err="1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Gagliano</a:t>
            </a:r>
            <a:endParaRPr lang="pt-BR" alt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b="1" dirty="0" smtClean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2) Preparação: 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Leitura do edital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Doutrina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Jurisprudência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Legislação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pt-BR" alt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Questões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0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400" b="1" dirty="0">
              <a:solidFill>
                <a:srgbClr val="FFC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pt-BR" altLang="pt-BR" sz="2400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endParaRPr lang="pt-BR" altLang="pt-BR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000" b="1" dirty="0">
                <a:solidFill>
                  <a:schemeClr val="accent2"/>
                </a:solidFill>
                <a:latin typeface="Arial" panose="020B0604020202020204" pitchFamily="34" charset="0"/>
              </a:rPr>
              <a:t/>
            </a:r>
            <a:br>
              <a:rPr lang="pt-BR" altLang="pt-BR" sz="1000" b="1" dirty="0">
                <a:solidFill>
                  <a:schemeClr val="accent2"/>
                </a:solidFill>
                <a:latin typeface="Arial" panose="020B0604020202020204" pitchFamily="34" charset="0"/>
              </a:rPr>
            </a:br>
            <a:endParaRPr lang="pt-BR" altLang="pt-BR" sz="10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6644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algn="just" eaLnBrk="1" hangingPunct="1">
              <a:defRPr/>
            </a:pPr>
            <a:r>
              <a:rPr lang="pt-BR" sz="2000" dirty="0" smtClean="0">
                <a:solidFill>
                  <a:schemeClr val="bg1"/>
                </a:solidFill>
              </a:rPr>
              <a:t>- art</a:t>
            </a:r>
            <a:r>
              <a:rPr lang="pt-BR" sz="2000" dirty="0">
                <a:solidFill>
                  <a:schemeClr val="bg1"/>
                </a:solidFill>
              </a:rPr>
              <a:t>. 187: “Também comete ato ilícito o titular de um direito </a:t>
            </a:r>
            <a:r>
              <a:rPr lang="pt-BR" sz="2000" dirty="0" smtClean="0">
                <a:solidFill>
                  <a:schemeClr val="bg1"/>
                </a:solidFill>
              </a:rPr>
              <a:t>que, </a:t>
            </a:r>
            <a:r>
              <a:rPr lang="pt-BR" sz="2000" dirty="0">
                <a:solidFill>
                  <a:schemeClr val="bg1"/>
                </a:solidFill>
              </a:rPr>
              <a:t>ao exercê-lo, excede manifestamente os limites impostos pelo seu fim econômico ou social, pela boa-fé ou pelos bons costumes”. </a:t>
            </a:r>
            <a:r>
              <a:rPr lang="pt-BR" sz="2000" b="1" dirty="0">
                <a:solidFill>
                  <a:schemeClr val="bg1"/>
                </a:solidFill>
              </a:rPr>
              <a:t>Sanção da pessoa que contraria a boa fé </a:t>
            </a:r>
            <a:r>
              <a:rPr lang="pt-BR" sz="2000" b="1" dirty="0" smtClean="0">
                <a:solidFill>
                  <a:schemeClr val="bg1"/>
                </a:solidFill>
              </a:rPr>
              <a:t>e </a:t>
            </a:r>
            <a:r>
              <a:rPr lang="pt-BR" sz="2000" b="1" dirty="0">
                <a:solidFill>
                  <a:schemeClr val="bg1"/>
                </a:solidFill>
              </a:rPr>
              <a:t>os bons costumes. </a:t>
            </a:r>
          </a:p>
          <a:p>
            <a:pPr algn="just" eaLnBrk="1" hangingPunct="1">
              <a:defRPr/>
            </a:pPr>
            <a:endParaRPr lang="en-GB" altLang="pt-BR" sz="2000" dirty="0"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 eaLnBrk="1" hangingPunct="1">
              <a:defRPr/>
            </a:pPr>
            <a:r>
              <a:rPr lang="en-GB" altLang="pt-BR" sz="2000" b="1" dirty="0" smtClean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 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NCPC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procurou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valorizar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a boa-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fé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objetiva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em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vários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dispositivos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. Art. 489, §3º: a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decisão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judicial 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deve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ser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interpretada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em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conformidade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com o 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princípio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da boa-</a:t>
            </a:r>
            <a:r>
              <a:rPr lang="en-GB" altLang="pt-BR" sz="2000" b="1" dirty="0" err="1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fé</a:t>
            </a:r>
            <a:r>
              <a:rPr lang="en-GB" altLang="pt-BR" sz="2000" b="1" dirty="0">
                <a:solidFill>
                  <a:srgbClr val="FFC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algn="just" eaLnBrk="1" hangingPunct="1">
              <a:defRPr/>
            </a:pPr>
            <a:endParaRPr lang="pt-BR" sz="2200" b="1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b="1" dirty="0" smtClean="0">
                <a:ea typeface="Tahoma" panose="020B0604030504040204" pitchFamily="34" charset="0"/>
                <a:cs typeface="Tahoma" panose="020B0604030504040204" pitchFamily="34" charset="0"/>
              </a:rPr>
              <a:t>3) Operabilidade: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facilidade na utilização dos institutos do direito civil. Buscou eliminar o exagerado tecnicismo jurídico, visando a facilitação e </a:t>
            </a:r>
            <a:r>
              <a:rPr lang="pt-BR" sz="2000" b="1" u="sng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simplicidade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algn="just" eaLnBrk="1" hangingPunct="1">
              <a:defRPr/>
            </a:pPr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Exemplos: previsão da distinção dos institutos da prescrição e decadência; e entre sociedade e associação; divisão do CCB em parte geral e parte especial (facilita o estudo). </a:t>
            </a:r>
          </a:p>
          <a:p>
            <a:pPr algn="just" eaLnBrk="1" hangingPunct="1">
              <a:defRPr/>
            </a:pPr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outra face do princípio da operabilidade é a busca por um </a:t>
            </a:r>
            <a:r>
              <a:rPr lang="pt-BR" sz="20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direito civil concreto, efetivo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, baseado no sistema de cláusulas gerais e conceitos jurídicos indeterminados. </a:t>
            </a:r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6284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algn="just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O que são as “cláusulas gerais”?</a:t>
            </a:r>
          </a:p>
          <a:p>
            <a:pPr algn="just" eaLnBrk="1" hangingPunct="1">
              <a:defRPr/>
            </a:pPr>
            <a:endParaRPr lang="pt-BR" sz="2200" b="1" dirty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Técnica legislativa 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com conteúdo indeterminado a proporcionar a oxigenação do sistema jurídico face às mudanças sociais. </a:t>
            </a:r>
          </a:p>
          <a:p>
            <a:pPr algn="just" eaLnBrk="1" hangingPunct="1">
              <a:defRPr/>
            </a:pPr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Para a doutrinadora </a:t>
            </a:r>
            <a:r>
              <a:rPr lang="pt-BR" sz="20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Judith Martins-Costa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, as cláusulas gerais seriam </a:t>
            </a:r>
            <a:r>
              <a:rPr lang="pt-BR" sz="20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“janelas abertas deixadas pelo legislador para preenchimento pelo aplicador do Direito, caso a caso”. </a:t>
            </a:r>
          </a:p>
          <a:p>
            <a:pPr algn="just" eaLnBrk="1" hangingPunct="1">
              <a:defRPr/>
            </a:pPr>
            <a:endParaRPr lang="pt-BR" sz="2000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Confere </a:t>
            </a:r>
            <a:r>
              <a:rPr lang="pt-BR" sz="20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maior longevidade aos dispositivos legais 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ao não prescrever condutas certas e taxativas.  </a:t>
            </a:r>
          </a:p>
          <a:p>
            <a:pPr algn="just" eaLnBrk="1" hangingPunct="1">
              <a:defRPr/>
            </a:pPr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Torna o </a:t>
            </a:r>
            <a:r>
              <a:rPr lang="pt-BR" sz="20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sistema jurídico poroso 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capaz de extrair os valores fundamentais do ordenamento como um todo, diante de um caso concreto. </a:t>
            </a:r>
          </a:p>
          <a:p>
            <a:pPr algn="just" eaLnBrk="1" hangingPunct="1">
              <a:defRPr/>
            </a:pPr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Tal regime tende a garantir </a:t>
            </a:r>
            <a:r>
              <a:rPr lang="pt-BR" sz="20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maior participação e colaboração da comunidade jurídica </a:t>
            </a:r>
            <a:r>
              <a:rPr lang="pt-BR" sz="20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no processo de 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interpretação, ampliando os atores – advogados, promotores, defensores, doutrinadores</a:t>
            </a:r>
          </a:p>
          <a:p>
            <a:pPr algn="just" eaLnBrk="1" hangingPunct="1">
              <a:defRPr/>
            </a:pPr>
            <a:endParaRPr lang="pt-BR" sz="20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0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Exemplos: art. 421, 422, CCB. </a:t>
            </a:r>
          </a:p>
          <a:p>
            <a:pPr algn="just" eaLnBrk="1" hangingPunct="1">
              <a:defRPr/>
            </a:pPr>
            <a:endParaRPr lang="pt-BR" sz="22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defRPr/>
            </a:pPr>
            <a:endParaRPr lang="pt-BR" sz="2200" b="1" dirty="0">
              <a:solidFill>
                <a:srgbClr val="CCECFF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defRPr/>
            </a:pPr>
            <a:endParaRPr lang="pt-BR" sz="22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692696"/>
            <a:ext cx="784887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 smtClean="0">
                <a:solidFill>
                  <a:srgbClr val="CCECFF"/>
                </a:solidFill>
              </a:rPr>
              <a:t>Segundo Judith Martins-Costa,</a:t>
            </a:r>
            <a:r>
              <a:rPr lang="pt-BR" sz="2200" dirty="0" smtClean="0">
                <a:solidFill>
                  <a:srgbClr val="FFC000"/>
                </a:solidFill>
              </a:rPr>
              <a:t> </a:t>
            </a:r>
          </a:p>
          <a:p>
            <a:endParaRPr lang="pt-BR" sz="2200" dirty="0"/>
          </a:p>
          <a:p>
            <a:pPr algn="just"/>
            <a:r>
              <a:rPr lang="pt-BR" sz="2200" dirty="0" smtClean="0"/>
              <a:t>“(...) </a:t>
            </a:r>
            <a:r>
              <a:rPr lang="pt-BR" sz="2200" i="1" dirty="0" smtClean="0"/>
              <a:t>nas cláusulas gerais a formulação da hipótese legal é procedida mediante o emprego de conceitos cujos termos têm </a:t>
            </a:r>
            <a:r>
              <a:rPr lang="pt-BR" sz="2200" i="1" u="sng" dirty="0" smtClean="0"/>
              <a:t>significado intencionalmente vago e aberto</a:t>
            </a:r>
            <a:r>
              <a:rPr lang="pt-BR" sz="2200" i="1" dirty="0" smtClean="0"/>
              <a:t>, os chamados ‘conceitos jurídicos indeterminados’. Por vezes, o seu enunciado, ao invés de traçar </a:t>
            </a:r>
            <a:r>
              <a:rPr lang="pt-BR" sz="2200" i="1" dirty="0" err="1" smtClean="0"/>
              <a:t>punctualmente</a:t>
            </a:r>
            <a:r>
              <a:rPr lang="pt-BR" sz="2200" i="1" dirty="0" smtClean="0"/>
              <a:t> a hipótese e as consequências, é desenhado como uma vaga moldura, permitindo, pela </a:t>
            </a:r>
            <a:r>
              <a:rPr lang="pt-BR" sz="2200" i="1" u="sng" dirty="0" smtClean="0"/>
              <a:t>vagueza semântica que caracteriza os seus termos, a incorporação de princípios e máximas de conduta originalmente estrangeiras ao corpus codificado</a:t>
            </a:r>
            <a:r>
              <a:rPr lang="pt-BR" sz="2200" i="1" dirty="0" smtClean="0"/>
              <a:t>, do que resulta, mediante a atividade de concreção destes princípios, diretrizes e máximas de conduta, </a:t>
            </a:r>
            <a:r>
              <a:rPr lang="pt-BR" sz="2200" i="1" u="sng" dirty="0" smtClean="0"/>
              <a:t>a constante formulação de novas normas</a:t>
            </a:r>
            <a:r>
              <a:rPr lang="pt-BR" sz="2200" i="1" dirty="0" smtClean="0"/>
              <a:t>”. </a:t>
            </a:r>
            <a:r>
              <a:rPr lang="pt-BR" sz="2200" dirty="0" smtClean="0"/>
              <a:t>(MARTINS-COSTA, Judith. O novo Código...,</a:t>
            </a:r>
            <a:r>
              <a:rPr lang="pt-BR" sz="2200" i="1" dirty="0" smtClean="0"/>
              <a:t>Diretrizes teóricas...</a:t>
            </a:r>
            <a:r>
              <a:rPr lang="pt-BR" sz="2200" dirty="0" smtClean="0"/>
              <a:t>,2002, p.118). 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06543989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67544" y="404664"/>
            <a:ext cx="828092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pt-BR" sz="2000" b="1" dirty="0" smtClean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200" b="1" u="sng" dirty="0" smtClean="0">
                <a:solidFill>
                  <a:srgbClr val="CCECFF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Críticas por parte da doutrina </a:t>
            </a:r>
          </a:p>
          <a:p>
            <a:pPr algn="just" eaLnBrk="1" hangingPunct="1">
              <a:defRPr/>
            </a:pPr>
            <a:endParaRPr lang="pt-BR" sz="22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As cláusulas gerais fomentariam a discricionariedade judicial </a:t>
            </a:r>
            <a:r>
              <a:rPr lang="pt-BR" sz="2200" b="1" dirty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(“juízes </a:t>
            </a:r>
            <a:r>
              <a:rPr lang="pt-BR" sz="22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ditadores”)?</a:t>
            </a:r>
          </a:p>
          <a:p>
            <a:pPr algn="just" eaLnBrk="1" hangingPunct="1">
              <a:defRPr/>
            </a:pPr>
            <a:endParaRPr lang="pt-BR" sz="22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2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Tal técnica legislativa daria enorme margem de interpretação para que o magistrado </a:t>
            </a:r>
            <a:r>
              <a:rPr lang="pt-BR" sz="22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CRIE O DIREITO</a:t>
            </a:r>
            <a:r>
              <a:rPr lang="pt-BR" sz="22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</a:p>
          <a:p>
            <a:pPr algn="just" eaLnBrk="1" hangingPunct="1">
              <a:defRPr/>
            </a:pPr>
            <a:endParaRPr lang="pt-BR" sz="22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2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Contraponto fundado no NCPC:</a:t>
            </a:r>
          </a:p>
          <a:p>
            <a:pPr algn="just" eaLnBrk="1" hangingPunct="1">
              <a:defRPr/>
            </a:pPr>
            <a:endParaRPr lang="pt-BR" sz="22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r>
              <a:rPr lang="pt-BR" sz="22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O NCPC (art. 11) exige que todos os julgamentos do Poder Judiciário sejam públicos e fundamentadas todas as decisões. O §1º do art. 489 estabelece todas as hipóteses de decisões não fundamentadas, visando afastar o livre convencimento do juiz sem o devido fundamento.  </a:t>
            </a:r>
            <a:endParaRPr lang="pt-BR" sz="22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defRPr/>
            </a:pPr>
            <a:endParaRPr lang="pt-BR" sz="22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12480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548680"/>
            <a:ext cx="792088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As cláusulas gerais geram desconfiança, insegurança e incerteza?</a:t>
            </a:r>
          </a:p>
          <a:p>
            <a:endParaRPr lang="pt-BR" sz="20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Em codificações anteriores, tendo em vista o alto grau de discricionariedade atribuído ao aplicador da norma, muitas vezes as cláusulas gerais </a:t>
            </a:r>
            <a:r>
              <a:rPr lang="pt-BR" sz="2000" u="sng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tornaram-se letra morta ou dependiam de uma construção doutrinária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capaz de lhe atribuir um conteúdo mais objetivo.</a:t>
            </a:r>
          </a:p>
          <a:p>
            <a:pPr algn="just"/>
            <a:endParaRPr lang="pt-BR" sz="20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Contraponto fundado na constitucionalização do direito civil:</a:t>
            </a:r>
          </a:p>
          <a:p>
            <a:pPr algn="just"/>
            <a:endParaRPr lang="pt-BR" sz="2000" b="1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Este sistema aberto, formado por cláusulas gerais, serve como </a:t>
            </a:r>
            <a:r>
              <a:rPr lang="pt-BR" sz="2000" dirty="0" smtClean="0">
                <a:ea typeface="Tahoma" panose="020B0604030504040204" pitchFamily="34" charset="0"/>
                <a:cs typeface="Tahoma" panose="020B0604030504040204" pitchFamily="34" charset="0"/>
              </a:rPr>
              <a:t>porta de entrada para os valores constitucionais nas relações particulares</a:t>
            </a:r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Permite-se ao intérprete amoldar as previsões normativas às peculiaridades do caso concreto.</a:t>
            </a:r>
          </a:p>
          <a:p>
            <a:pPr algn="just"/>
            <a:endParaRPr lang="pt-BR" sz="20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Para </a:t>
            </a:r>
            <a:r>
              <a:rPr lang="pt-BR" sz="20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maior parte da doutrina, o tempo e a prática estão demonstrando que esse sistema está contribuindo para a construção de um novo Direito Civil, mais concreto e eficaz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0286346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51520" y="188641"/>
            <a:ext cx="849694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BR" sz="18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Questão </a:t>
            </a:r>
            <a:r>
              <a:rPr lang="pt-BR" sz="1800" b="1" dirty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DPE/PR </a:t>
            </a:r>
            <a:r>
              <a:rPr lang="pt-BR" sz="18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2012-FCC</a:t>
            </a:r>
            <a:endParaRPr lang="pt-BR" sz="18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None/>
            </a:pPr>
            <a:endParaRPr lang="pt-BR" altLang="pt-BR" sz="18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Acerca das diretrizes regentes e estruturantes do processo de codificação do Código Civil de 2002, fundadas no pensamento </a:t>
            </a:r>
            <a:r>
              <a:rPr lang="pt-BR" sz="1800" dirty="0" err="1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culturalista</a:t>
            </a: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de Miguel </a:t>
            </a:r>
            <a:r>
              <a:rPr lang="pt-BR" sz="1800" dirty="0" err="1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Reale</a:t>
            </a: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, é </a:t>
            </a:r>
            <a:r>
              <a:rPr lang="pt-BR" sz="1800" b="1" u="sng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INCORRETO</a:t>
            </a: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afirmar: </a:t>
            </a:r>
            <a:endParaRPr lang="pt-BR" sz="18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sz="18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18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18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A) </a:t>
            </a: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sistematicidade norteou a concepção de inseparabilidade do Código Civil com as demais normas do ordenamento jurídico, o que se verifica na forma de </a:t>
            </a:r>
          </a:p>
          <a:p>
            <a:pPr marL="0" indent="0" algn="just">
              <a:buNone/>
            </a:pP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definição dos juros legais. </a:t>
            </a:r>
            <a:endParaRPr lang="pt-BR" sz="18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18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18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B) </a:t>
            </a: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operabilidade determinou a adoção de soluções normativas para a facilitação da interpretação, aplicação e adaptação do Direito, o que se verifica na adoção das normas abertas como técnica legislativa. </a:t>
            </a:r>
            <a:endParaRPr lang="pt-BR" sz="18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18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18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C) </a:t>
            </a: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socialidade implicou na funcionalização dos modelos jurídicos, fazendo prevalecer os valores coletivos sobre os individuais, sem que sejam desconsiderados os valores inerentes à pessoa, o que se verifica na previsão do instituto do abuso de direito. </a:t>
            </a:r>
            <a:endParaRPr lang="pt-BR" sz="18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18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18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D) </a:t>
            </a: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eticidade provocou a opção antropocêntrica da codificação civil, implicando na prevalência de critérios éticos sobre os de natureza formal, o que se verifica nos institutos da lesão e do estado de perigo. </a:t>
            </a:r>
            <a:endParaRPr lang="pt-BR" sz="18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1800" b="1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pt-BR" sz="1800" b="1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E) </a:t>
            </a:r>
            <a:r>
              <a:rPr lang="pt-BR" sz="18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 igualdade formal determinou o tratamento igualitário dos sujeitos de direitos e o afastamento de regimes tutelares, o que se verifica no afastamento de um regime de proteção dos incapazes, presentes na anterior codificação civil. </a:t>
            </a:r>
          </a:p>
        </p:txBody>
      </p:sp>
    </p:spTree>
    <p:extLst>
      <p:ext uri="{BB962C8B-B14F-4D97-AF65-F5344CB8AC3E}">
        <p14:creationId xmlns:p14="http://schemas.microsoft.com/office/powerpoint/2010/main" val="145016520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95536" y="260648"/>
            <a:ext cx="849694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800" dirty="0" smtClean="0">
              <a:solidFill>
                <a:schemeClr val="bg1"/>
              </a:solidFill>
            </a:endParaRPr>
          </a:p>
          <a:p>
            <a:r>
              <a:rPr lang="pt-BR" sz="1800" dirty="0" smtClean="0">
                <a:solidFill>
                  <a:schemeClr val="bg1"/>
                </a:solidFill>
              </a:rPr>
              <a:t>Acerca </a:t>
            </a:r>
            <a:r>
              <a:rPr lang="pt-BR" sz="1800" dirty="0">
                <a:solidFill>
                  <a:schemeClr val="bg1"/>
                </a:solidFill>
              </a:rPr>
              <a:t>das diretrizes regentes e estruturantes do processo de codificação do Código Civil de 2002, fundadas no pensamento </a:t>
            </a:r>
            <a:r>
              <a:rPr lang="pt-BR" sz="1800" dirty="0" err="1">
                <a:solidFill>
                  <a:schemeClr val="bg1"/>
                </a:solidFill>
              </a:rPr>
              <a:t>culturalista</a:t>
            </a:r>
            <a:r>
              <a:rPr lang="pt-BR" sz="1800" dirty="0">
                <a:solidFill>
                  <a:schemeClr val="bg1"/>
                </a:solidFill>
              </a:rPr>
              <a:t> de Miguel </a:t>
            </a:r>
            <a:r>
              <a:rPr lang="pt-BR" sz="1800" dirty="0" err="1">
                <a:solidFill>
                  <a:schemeClr val="bg1"/>
                </a:solidFill>
              </a:rPr>
              <a:t>Reale</a:t>
            </a:r>
            <a:r>
              <a:rPr lang="pt-BR" sz="1800" dirty="0">
                <a:solidFill>
                  <a:schemeClr val="bg1"/>
                </a:solidFill>
              </a:rPr>
              <a:t>, é </a:t>
            </a:r>
            <a:r>
              <a:rPr lang="pt-BR" sz="1800" b="1" dirty="0">
                <a:solidFill>
                  <a:schemeClr val="bg1"/>
                </a:solidFill>
              </a:rPr>
              <a:t>INCORRETO</a:t>
            </a:r>
            <a:r>
              <a:rPr lang="pt-BR" sz="1800" dirty="0">
                <a:solidFill>
                  <a:schemeClr val="bg1"/>
                </a:solidFill>
              </a:rPr>
              <a:t> afirmar: </a:t>
            </a:r>
            <a:endParaRPr lang="pt-BR" sz="1800" dirty="0" smtClean="0">
              <a:solidFill>
                <a:schemeClr val="bg1"/>
              </a:solidFill>
            </a:endParaRPr>
          </a:p>
          <a:p>
            <a:endParaRPr lang="pt-BR" sz="1800" dirty="0">
              <a:solidFill>
                <a:schemeClr val="bg1"/>
              </a:solidFill>
            </a:endParaRPr>
          </a:p>
          <a:p>
            <a:r>
              <a:rPr lang="pt-BR" sz="1800" dirty="0">
                <a:solidFill>
                  <a:schemeClr val="bg1"/>
                </a:solidFill>
              </a:rPr>
              <a:t>(A) A sistematicidade norteou a concepção de inseparabilidade do Código Civil com as demais normas do ordenamento jurídico, o que se verifica na forma de </a:t>
            </a:r>
          </a:p>
          <a:p>
            <a:r>
              <a:rPr lang="pt-BR" sz="1800" dirty="0">
                <a:solidFill>
                  <a:schemeClr val="bg1"/>
                </a:solidFill>
              </a:rPr>
              <a:t>definição dos juros legais. </a:t>
            </a:r>
            <a:endParaRPr lang="pt-BR" sz="1800" dirty="0" smtClean="0">
              <a:solidFill>
                <a:schemeClr val="bg1"/>
              </a:solidFill>
            </a:endParaRPr>
          </a:p>
          <a:p>
            <a:r>
              <a:rPr lang="pt-BR" sz="1800" dirty="0" smtClean="0">
                <a:solidFill>
                  <a:schemeClr val="bg1"/>
                </a:solidFill>
              </a:rPr>
              <a:t>(</a:t>
            </a:r>
            <a:r>
              <a:rPr lang="pt-BR" sz="1800" dirty="0">
                <a:solidFill>
                  <a:schemeClr val="bg1"/>
                </a:solidFill>
              </a:rPr>
              <a:t>B) A operabilidade determinou a adoção de soluções normativas para a facilitação da interpretação, aplicação e adaptação do Direito, o que se verifica na adoção das normas abertas como técnica legislativa. </a:t>
            </a:r>
          </a:p>
          <a:p>
            <a:r>
              <a:rPr lang="pt-BR" sz="1800" dirty="0">
                <a:solidFill>
                  <a:schemeClr val="bg1"/>
                </a:solidFill>
              </a:rPr>
              <a:t>(C) A socialidade implicou na funcionalização dos modelos jurídicos, fazendo prevalecer os valores coletivos sobre os individuais, sem que sejam desconsiderados os valores inerentes à pessoa, o que se verifica na previsão do instituto do abuso de direito. </a:t>
            </a:r>
            <a:endParaRPr lang="pt-BR" sz="1800" dirty="0" smtClean="0">
              <a:solidFill>
                <a:schemeClr val="bg1"/>
              </a:solidFill>
            </a:endParaRPr>
          </a:p>
          <a:p>
            <a:r>
              <a:rPr lang="pt-BR" sz="1800" dirty="0" smtClean="0">
                <a:solidFill>
                  <a:schemeClr val="bg1"/>
                </a:solidFill>
              </a:rPr>
              <a:t>(</a:t>
            </a:r>
            <a:r>
              <a:rPr lang="pt-BR" sz="1800" dirty="0">
                <a:solidFill>
                  <a:schemeClr val="bg1"/>
                </a:solidFill>
              </a:rPr>
              <a:t>D) A eticidade provocou a opção antropocêntrica da codificação civil, implicando na prevalência de critérios éticos sobre os de natureza formal, o que se verifica nos institutos da lesão e do estado de perigo. </a:t>
            </a:r>
            <a:endParaRPr lang="pt-BR" sz="1800" dirty="0" smtClean="0">
              <a:solidFill>
                <a:schemeClr val="bg1"/>
              </a:solidFill>
            </a:endParaRPr>
          </a:p>
          <a:p>
            <a:r>
              <a:rPr lang="pt-BR" sz="1800" dirty="0" smtClean="0">
                <a:solidFill>
                  <a:srgbClr val="FFC000"/>
                </a:solidFill>
              </a:rPr>
              <a:t>(</a:t>
            </a:r>
            <a:r>
              <a:rPr lang="pt-BR" sz="1800" dirty="0">
                <a:solidFill>
                  <a:srgbClr val="FFC000"/>
                </a:solidFill>
              </a:rPr>
              <a:t>E) A igualdade formal determinou o tratamento igualitário dos sujeitos de direitos e o afastamento de regimes tutelares, o que se verifica no afastamento de um regime de proteção dos incapazes, presentes na anterior codificação civil. </a:t>
            </a:r>
          </a:p>
          <a:p>
            <a:r>
              <a:rPr lang="pt-BR" dirty="0">
                <a:solidFill>
                  <a:srgbClr val="FFC000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78723215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51520" y="188640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Questão </a:t>
            </a:r>
            <a:r>
              <a:rPr lang="pt-BR" sz="1800" b="1" dirty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DPE/PR </a:t>
            </a:r>
            <a:r>
              <a:rPr lang="pt-BR" sz="18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2014-NC-UFPR</a:t>
            </a:r>
            <a:endParaRPr lang="pt-BR" sz="18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</a:rPr>
              <a:t>A </a:t>
            </a:r>
            <a:r>
              <a:rPr lang="pt-BR" sz="1800" dirty="0">
                <a:solidFill>
                  <a:schemeClr val="bg1"/>
                </a:solidFill>
              </a:rPr>
              <a:t>técnica legislativa moderna se caracteriza pela presença de conceitos jurídicos indeterminados e cláusulas gerais, que dão mobilidade ao sistema. Todavia, a codificação do Direito Civil exige, também, o trato da casuística, sob pena de se incorrer em um vazio normativo específico para determinadas situações. Em relação ao Código Civil de 2002, assinale a alternativa </a:t>
            </a:r>
            <a:r>
              <a:rPr lang="pt-BR" sz="1800" b="1" dirty="0">
                <a:solidFill>
                  <a:schemeClr val="bg1"/>
                </a:solidFill>
              </a:rPr>
              <a:t>INCORRETA.</a:t>
            </a:r>
          </a:p>
          <a:p>
            <a:pPr algn="just"/>
            <a:endParaRPr lang="pt-BR" sz="1800" dirty="0">
              <a:solidFill>
                <a:schemeClr val="bg1"/>
              </a:solidFill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</a:rPr>
              <a:t>a) O </a:t>
            </a:r>
            <a:r>
              <a:rPr lang="pt-BR" sz="1800" dirty="0">
                <a:solidFill>
                  <a:schemeClr val="bg1"/>
                </a:solidFill>
              </a:rPr>
              <a:t>Código Civil de 2002 contém várias cláusulas gerais, das quais são exemplos a função social do contrato, a boa-fé objetiva e a probidade que devem reger os contratantes, a função social da propriedade e a ordem pública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1800" dirty="0">
              <a:solidFill>
                <a:schemeClr val="bg1"/>
              </a:solidFill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</a:rPr>
              <a:t>b) Os conceitos jurídicos indeterminados não estão indicados na lei, decorrendo, apenas, de valores éticos, morais, sociais, econômicos e jurídicos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1800" dirty="0">
              <a:solidFill>
                <a:schemeClr val="bg1"/>
              </a:solidFill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</a:rPr>
              <a:t>c) O Código Civil de 2002 divide-se em Parte Geral, Parte Especial e Livro Complementar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1800" dirty="0">
              <a:solidFill>
                <a:schemeClr val="bg1"/>
              </a:solidFill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</a:rPr>
              <a:t>d) Os vetores estruturantes do Código Civil de 2002 são os da socialidade, da eticidade, da sistematicidade e da operabilidade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1800" dirty="0">
              <a:solidFill>
                <a:schemeClr val="bg1"/>
              </a:solidFill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</a:rPr>
              <a:t>e) O legislador brasileiro de 2002, ao optar pela grande codificação, unificou o direito das obrigações, bem como revogou totalmente o Código Civil de 1916 e parcialmente o Código Comercial.</a:t>
            </a:r>
          </a:p>
        </p:txBody>
      </p:sp>
    </p:spTree>
    <p:extLst>
      <p:ext uri="{BB962C8B-B14F-4D97-AF65-F5344CB8AC3E}">
        <p14:creationId xmlns:p14="http://schemas.microsoft.com/office/powerpoint/2010/main" val="270094930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395536" y="332655"/>
            <a:ext cx="8424936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800" dirty="0" smtClean="0">
                <a:solidFill>
                  <a:schemeClr val="bg1"/>
                </a:solidFill>
              </a:rPr>
              <a:t>                                                  </a:t>
            </a:r>
            <a:r>
              <a:rPr lang="pt-BR" sz="1800" b="1" dirty="0" smtClean="0">
                <a:solidFill>
                  <a:srgbClr val="FFC000"/>
                </a:solidFill>
              </a:rPr>
              <a:t>Gabarito</a:t>
            </a:r>
            <a:endParaRPr lang="pt-BR" sz="1800" dirty="0">
              <a:solidFill>
                <a:srgbClr val="FFC000"/>
              </a:solidFill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</a:rPr>
              <a:t>A técnica legislativa moderna se caracteriza pela presença de conceitos jurídicos indeterminados e cláusulas gerais, que dão mobilidade ao sistema. Todavia, a codificação do Direito Civil exige, também, o trato da casuística, sob pena de se incorrer em um vazio normativo específico para determinadas situações. Em relação ao Código Civil de 2002, assinale a </a:t>
            </a:r>
            <a:r>
              <a:rPr lang="pt-BR" sz="1800" b="1" dirty="0">
                <a:solidFill>
                  <a:schemeClr val="bg1"/>
                </a:solidFill>
              </a:rPr>
              <a:t>alternativa INCORRETA</a:t>
            </a:r>
            <a:r>
              <a:rPr lang="pt-BR" sz="1800" b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1800" dirty="0">
              <a:solidFill>
                <a:schemeClr val="bg1"/>
              </a:solidFill>
            </a:endParaRPr>
          </a:p>
          <a:p>
            <a:pPr algn="just"/>
            <a:r>
              <a:rPr lang="pt-BR" sz="1800" dirty="0" smtClean="0">
                <a:solidFill>
                  <a:schemeClr val="bg1"/>
                </a:solidFill>
              </a:rPr>
              <a:t>a) O </a:t>
            </a:r>
            <a:r>
              <a:rPr lang="pt-BR" sz="1800" dirty="0">
                <a:solidFill>
                  <a:schemeClr val="bg1"/>
                </a:solidFill>
              </a:rPr>
              <a:t>Código Civil de 2002 contém várias cláusulas gerais, das quais são exemplos a função social do contrato, a boa-fé objetiva e a probidade que devem reger os contratantes, a função social da propriedade e a ordem pública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1800" dirty="0">
              <a:solidFill>
                <a:schemeClr val="bg1"/>
              </a:solidFill>
            </a:endParaRPr>
          </a:p>
          <a:p>
            <a:pPr algn="just"/>
            <a:r>
              <a:rPr lang="pt-BR" sz="1800" dirty="0">
                <a:solidFill>
                  <a:srgbClr val="FFC000"/>
                </a:solidFill>
              </a:rPr>
              <a:t>b) Os conceitos jurídicos indeterminados não estão indicados na lei, decorrendo, apenas, de valores éticos, morais, sociais, econômicos e jurídicos</a:t>
            </a:r>
            <a:r>
              <a:rPr lang="pt-BR" sz="1800" dirty="0" smtClean="0">
                <a:solidFill>
                  <a:srgbClr val="FFC000"/>
                </a:solidFill>
              </a:rPr>
              <a:t>.</a:t>
            </a:r>
          </a:p>
          <a:p>
            <a:pPr algn="just"/>
            <a:endParaRPr lang="pt-BR" sz="1800" dirty="0">
              <a:solidFill>
                <a:srgbClr val="FFC000"/>
              </a:solidFill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</a:rPr>
              <a:t>c) O Código Civil de 2002 divide-se em Parte Geral, Parte Especial e Livro Complementar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1800" dirty="0">
              <a:solidFill>
                <a:schemeClr val="bg1"/>
              </a:solidFill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</a:rPr>
              <a:t>d) Os vetores estruturantes do Código Civil de 2002 são os da socialidade, da eticidade, da sistematicidade e da operabilidade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1800" dirty="0">
              <a:solidFill>
                <a:schemeClr val="bg1"/>
              </a:solidFill>
            </a:endParaRPr>
          </a:p>
          <a:p>
            <a:pPr algn="just"/>
            <a:r>
              <a:rPr lang="pt-BR" sz="1800" dirty="0">
                <a:solidFill>
                  <a:schemeClr val="bg1"/>
                </a:solidFill>
              </a:rPr>
              <a:t>e) O legislador brasileiro de 2002, ao optar pela grande codificação, unificou o direito das obrigações, bem como revogou totalmente o Código Civil de 1916 e parcialmente o Código Comercial.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82217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225404"/>
            <a:ext cx="856895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Questão </a:t>
            </a:r>
            <a:r>
              <a:rPr lang="pt-BR" sz="1800" b="1" dirty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DPE/TO </a:t>
            </a:r>
            <a:r>
              <a:rPr lang="pt-BR" sz="18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2013-CESPE</a:t>
            </a:r>
            <a:endParaRPr lang="pt-BR" sz="18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800" dirty="0">
              <a:solidFill>
                <a:srgbClr val="FFC000"/>
              </a:solidFill>
            </a:endParaRPr>
          </a:p>
          <a:p>
            <a:r>
              <a:rPr lang="pt-BR" sz="1800" dirty="0">
                <a:solidFill>
                  <a:schemeClr val="bg1"/>
                </a:solidFill>
              </a:rPr>
              <a:t>Acerca do Direito Civil, assinale a opção correta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pt-BR" sz="1800" dirty="0">
                <a:solidFill>
                  <a:schemeClr val="bg1"/>
                </a:solidFill>
              </a:rPr>
              <a:t/>
            </a:r>
            <a:br>
              <a:rPr lang="pt-BR" sz="1800" dirty="0">
                <a:solidFill>
                  <a:schemeClr val="bg1"/>
                </a:solidFill>
              </a:rPr>
            </a:br>
            <a:r>
              <a:rPr lang="pt-BR" sz="1800" b="1" dirty="0" smtClean="0">
                <a:solidFill>
                  <a:schemeClr val="bg1"/>
                </a:solidFill>
              </a:rPr>
              <a:t>a</a:t>
            </a:r>
            <a:r>
              <a:rPr lang="pt-BR" sz="1800" b="1" dirty="0">
                <a:solidFill>
                  <a:schemeClr val="bg1"/>
                </a:solidFill>
              </a:rPr>
              <a:t>)</a:t>
            </a:r>
            <a:r>
              <a:rPr lang="pt-BR" sz="1800" dirty="0">
                <a:solidFill>
                  <a:schemeClr val="bg1"/>
                </a:solidFill>
              </a:rPr>
              <a:t> O princípio da eticidade, paradigma do atual direito civil constitucional, funda-se no valor da pessoa humana como fonte de todos os demais valores, tendo por base a equidade, boa-fé, justa causa e demais critérios éticos, o que possibilita, por exemplo, a relativização do princípio do </a:t>
            </a:r>
            <a:r>
              <a:rPr lang="pt-BR" sz="1800" i="1" dirty="0">
                <a:solidFill>
                  <a:schemeClr val="bg1"/>
                </a:solidFill>
              </a:rPr>
              <a:t>pacta sunt servanda</a:t>
            </a:r>
            <a:r>
              <a:rPr lang="pt-BR" sz="1800" dirty="0">
                <a:solidFill>
                  <a:schemeClr val="bg1"/>
                </a:solidFill>
              </a:rPr>
              <a:t>, quando o contrato estabelecer vantagens exageradas para um contratante em detrimento do outro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pt-BR" sz="1800" b="1" dirty="0" smtClean="0">
                <a:solidFill>
                  <a:schemeClr val="bg1"/>
                </a:solidFill>
              </a:rPr>
              <a:t>b</a:t>
            </a:r>
            <a:r>
              <a:rPr lang="pt-BR" sz="1800" b="1" dirty="0">
                <a:solidFill>
                  <a:schemeClr val="bg1"/>
                </a:solidFill>
              </a:rPr>
              <a:t>)</a:t>
            </a:r>
            <a:r>
              <a:rPr lang="pt-BR" sz="1800" dirty="0">
                <a:solidFill>
                  <a:schemeClr val="bg1"/>
                </a:solidFill>
              </a:rPr>
              <a:t> Cláusulas gerais, princípios e conceitos jurídicos indeterminados são expressões que designam o mesmo instituto jurídico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pt-BR" sz="1800" b="1" dirty="0" smtClean="0">
                <a:solidFill>
                  <a:schemeClr val="bg1"/>
                </a:solidFill>
              </a:rPr>
              <a:t>c</a:t>
            </a:r>
            <a:r>
              <a:rPr lang="pt-BR" sz="1800" b="1" dirty="0">
                <a:solidFill>
                  <a:schemeClr val="bg1"/>
                </a:solidFill>
              </a:rPr>
              <a:t>)</a:t>
            </a:r>
            <a:r>
              <a:rPr lang="pt-BR" sz="1800" dirty="0">
                <a:solidFill>
                  <a:schemeClr val="bg1"/>
                </a:solidFill>
              </a:rPr>
              <a:t> A operacionalidade do direito civil está relacionada à solução de problemas abstratamente previstos, independentemente de sua expressão concreta e simplificada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pt-BR" sz="1800" b="1" dirty="0" smtClean="0">
                <a:solidFill>
                  <a:schemeClr val="bg1"/>
                </a:solidFill>
              </a:rPr>
              <a:t>d</a:t>
            </a:r>
            <a:r>
              <a:rPr lang="pt-BR" sz="1800" b="1" dirty="0">
                <a:solidFill>
                  <a:schemeClr val="bg1"/>
                </a:solidFill>
              </a:rPr>
              <a:t>)</a:t>
            </a:r>
            <a:r>
              <a:rPr lang="pt-BR" sz="1800" dirty="0">
                <a:solidFill>
                  <a:schemeClr val="bg1"/>
                </a:solidFill>
              </a:rPr>
              <a:t> Na elaboração do Código Civil de 2002, o legislador adotou os paradigmas da socialidade, eticidade e operacionalidade, repudiando a adoção de cláusulas gerais, princípios e conceitos jurídicos indeterminados</a:t>
            </a:r>
            <a:r>
              <a:rPr lang="pt-BR" sz="1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pt-BR" sz="1800" b="1" dirty="0" smtClean="0">
                <a:solidFill>
                  <a:schemeClr val="bg1"/>
                </a:solidFill>
              </a:rPr>
              <a:t>e</a:t>
            </a:r>
            <a:r>
              <a:rPr lang="pt-BR" sz="1800" b="1" dirty="0">
                <a:solidFill>
                  <a:schemeClr val="bg1"/>
                </a:solidFill>
              </a:rPr>
              <a:t>)</a:t>
            </a:r>
            <a:r>
              <a:rPr lang="pt-BR" sz="1800" dirty="0">
                <a:solidFill>
                  <a:schemeClr val="bg1"/>
                </a:solidFill>
              </a:rPr>
              <a:t> No Código Civil de 2002, o princípio da socialidade reflete a prevalência dos valores coletivos sobre os individuais, razão pela qual o direito de propriedade individual, de matriz liberal, deve ceder lugar ao direito de propriedade coletiva, tal como preconizado no socialismo real.</a:t>
            </a:r>
          </a:p>
          <a:p>
            <a:pPr eaLnBrk="1" hangingPunct="1">
              <a:defRPr/>
            </a:pP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98212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228600"/>
            <a:ext cx="86868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pt-BR" altLang="pt-BR" sz="2200" b="1" dirty="0" smtClean="0">
                <a:solidFill>
                  <a:schemeClr val="accent2"/>
                </a:solidFill>
              </a:rPr>
              <a:t>Perfil </a:t>
            </a:r>
            <a:r>
              <a:rPr lang="pt-BR" altLang="pt-BR" sz="2200" b="1" dirty="0">
                <a:solidFill>
                  <a:schemeClr val="accent2"/>
                </a:solidFill>
              </a:rPr>
              <a:t>da </a:t>
            </a:r>
            <a:r>
              <a:rPr lang="pt-BR" altLang="pt-BR" sz="2200" b="1" dirty="0" smtClean="0">
                <a:solidFill>
                  <a:schemeClr val="accent2"/>
                </a:solidFill>
              </a:rPr>
              <a:t>prova – VII Concurso DPE/SP</a:t>
            </a:r>
            <a:endParaRPr lang="pt-BR" sz="2200" b="1" u="sng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sz="22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sz="2200" dirty="0" smtClean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sz="2200" dirty="0" smtClean="0">
                <a:solidFill>
                  <a:schemeClr val="bg1"/>
                </a:solidFill>
              </a:rPr>
              <a:t>25% - contratos em espécie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sz="2200" dirty="0" smtClean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sz="2200" dirty="0" smtClean="0">
                <a:solidFill>
                  <a:schemeClr val="bg1"/>
                </a:solidFill>
              </a:rPr>
              <a:t>25% - direitos reais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sz="2200" dirty="0" smtClean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sz="2200" dirty="0" smtClean="0">
                <a:solidFill>
                  <a:schemeClr val="bg1"/>
                </a:solidFill>
              </a:rPr>
              <a:t>12% - direitos da personalidade (parte geral)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sz="2200" dirty="0" smtClean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sz="2200" dirty="0" smtClean="0">
                <a:solidFill>
                  <a:schemeClr val="bg1"/>
                </a:solidFill>
              </a:rPr>
              <a:t>12% - direito das obrigações (parte geral)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sz="2200" dirty="0" smtClean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pt-BR" sz="2200" dirty="0" smtClean="0">
                <a:solidFill>
                  <a:schemeClr val="bg1"/>
                </a:solidFill>
              </a:rPr>
              <a:t>25% - direito de família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pt-BR" sz="220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pt-BR" altLang="pt-BR" sz="2400" b="1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457200" indent="-457200" algn="ctr" eaLnBrk="1" hangingPunct="1">
              <a:spcBef>
                <a:spcPct val="0"/>
              </a:spcBef>
              <a:buClrTx/>
              <a:buSzTx/>
              <a:buFontTx/>
              <a:buAutoNum type="arabicParenR"/>
            </a:pPr>
            <a:endParaRPr lang="pt-BR" altLang="pt-BR"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000" b="1" dirty="0">
                <a:solidFill>
                  <a:srgbClr val="FFCF01"/>
                </a:solidFill>
                <a:latin typeface="Arial" panose="020B0604020202020204" pitchFamily="34" charset="0"/>
              </a:rPr>
              <a:t/>
            </a:r>
            <a:br>
              <a:rPr lang="pt-BR" altLang="pt-BR" sz="1000" b="1" dirty="0">
                <a:solidFill>
                  <a:srgbClr val="FFCF01"/>
                </a:solidFill>
                <a:latin typeface="Arial" panose="020B0604020202020204" pitchFamily="34" charset="0"/>
              </a:rPr>
            </a:br>
            <a:endParaRPr lang="pt-BR" altLang="pt-BR" sz="1000" b="1" dirty="0">
              <a:solidFill>
                <a:srgbClr val="FFCF0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44428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188641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              Gabarito</a:t>
            </a:r>
            <a:endParaRPr lang="pt-BR" sz="1800" b="1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800" dirty="0">
              <a:solidFill>
                <a:srgbClr val="FFC000"/>
              </a:solidFill>
            </a:endParaRPr>
          </a:p>
          <a:p>
            <a:r>
              <a:rPr lang="pt-BR" sz="1800" dirty="0">
                <a:solidFill>
                  <a:schemeClr val="bg1"/>
                </a:solidFill>
              </a:rPr>
              <a:t>Acerca do Direito Civil, assinale a opção correta.</a:t>
            </a:r>
            <a:br>
              <a:rPr lang="pt-BR" sz="1800" dirty="0">
                <a:solidFill>
                  <a:schemeClr val="bg1"/>
                </a:solidFill>
              </a:rPr>
            </a:br>
            <a:endParaRPr lang="pt-BR" sz="1800" dirty="0">
              <a:solidFill>
                <a:schemeClr val="bg1"/>
              </a:solidFill>
            </a:endParaRPr>
          </a:p>
          <a:p>
            <a:r>
              <a:rPr lang="pt-BR" sz="1800" dirty="0">
                <a:solidFill>
                  <a:srgbClr val="FFC000"/>
                </a:solidFill>
              </a:rPr>
              <a:t>a) O princípio da eticidade, paradigma do atual direito civil constitucional, funda-se no valor da pessoa humana como fonte de todos os demais valores, tendo por base a equidade, boa-fé, justa causa e demais critérios éticos, o que possibilita, por exemplo, a relativização do princípio do </a:t>
            </a:r>
            <a:r>
              <a:rPr lang="pt-BR" sz="1800" i="1" dirty="0">
                <a:solidFill>
                  <a:srgbClr val="FFC000"/>
                </a:solidFill>
              </a:rPr>
              <a:t>pacta sunt servanda</a:t>
            </a:r>
            <a:r>
              <a:rPr lang="pt-BR" sz="1800" dirty="0">
                <a:solidFill>
                  <a:srgbClr val="FFC000"/>
                </a:solidFill>
              </a:rPr>
              <a:t>, quando o contrato estabelecer vantagens exageradas para um contratante em detrimento do outro.</a:t>
            </a:r>
          </a:p>
          <a:p>
            <a:r>
              <a:rPr lang="pt-BR" sz="1800" b="1" dirty="0">
                <a:solidFill>
                  <a:schemeClr val="bg1"/>
                </a:solidFill>
              </a:rPr>
              <a:t>b)</a:t>
            </a:r>
            <a:r>
              <a:rPr lang="pt-BR" sz="1800" dirty="0">
                <a:solidFill>
                  <a:schemeClr val="bg1"/>
                </a:solidFill>
              </a:rPr>
              <a:t> Cláusulas gerais, princípios e conceitos jurídicos indeterminados são expressões que designam o mesmo instituto jurídico.</a:t>
            </a:r>
          </a:p>
          <a:p>
            <a:r>
              <a:rPr lang="pt-BR" sz="1800" b="1" dirty="0">
                <a:solidFill>
                  <a:schemeClr val="bg1"/>
                </a:solidFill>
              </a:rPr>
              <a:t>c) </a:t>
            </a:r>
            <a:r>
              <a:rPr lang="pt-BR" sz="1800" dirty="0">
                <a:solidFill>
                  <a:schemeClr val="bg1"/>
                </a:solidFill>
              </a:rPr>
              <a:t>A operacionalidade do direito civil está relacionada à solução de problemas abstratamente previstos, independentemente de sua expressão concreta e simplificada.</a:t>
            </a:r>
          </a:p>
          <a:p>
            <a:r>
              <a:rPr lang="pt-BR" sz="1800" b="1" dirty="0">
                <a:solidFill>
                  <a:schemeClr val="bg1"/>
                </a:solidFill>
              </a:rPr>
              <a:t>d)</a:t>
            </a:r>
            <a:r>
              <a:rPr lang="pt-BR" sz="1800" dirty="0">
                <a:solidFill>
                  <a:schemeClr val="bg1"/>
                </a:solidFill>
              </a:rPr>
              <a:t> Na elaboração do Código Civil de 2002, o legislador adotou os paradigmas da socialidade, eticidade e operacionalidade, repudiando a adoção de cláusulas gerais, princípios e conceitos jurídicos indeterminados.</a:t>
            </a:r>
          </a:p>
          <a:p>
            <a:r>
              <a:rPr lang="pt-BR" sz="1800" b="1" dirty="0">
                <a:solidFill>
                  <a:schemeClr val="bg1"/>
                </a:solidFill>
              </a:rPr>
              <a:t>e)</a:t>
            </a:r>
            <a:r>
              <a:rPr lang="pt-BR" sz="1800" dirty="0">
                <a:solidFill>
                  <a:schemeClr val="bg1"/>
                </a:solidFill>
              </a:rPr>
              <a:t> No Código Civil de 2002, o princípio da socialidade reflete a prevalência dos valores coletivos sobre os individuais, razão pela qual o direito de propriedade individual, de matriz liberal, deve ceder lugar ao direito de propriedade coletiva, tal como preconizado no socialismo real.</a:t>
            </a:r>
          </a:p>
        </p:txBody>
      </p:sp>
    </p:spTree>
    <p:extLst>
      <p:ext uri="{BB962C8B-B14F-4D97-AF65-F5344CB8AC3E}">
        <p14:creationId xmlns:p14="http://schemas.microsoft.com/office/powerpoint/2010/main" val="390573288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marL="0" indent="0" algn="just">
              <a:buNone/>
            </a:pPr>
            <a:r>
              <a:rPr lang="pt-BR" altLang="pt-BR" sz="22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5. Base </a:t>
            </a:r>
            <a:r>
              <a:rPr lang="pt-BR" altLang="pt-BR" sz="2200" b="1" dirty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filosófica do Código Civil de 2002: O Culturalismo </a:t>
            </a:r>
            <a:r>
              <a:rPr lang="pt-BR" altLang="pt-BR" sz="22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 Miguel </a:t>
            </a:r>
            <a:r>
              <a:rPr lang="pt-BR" altLang="pt-BR" sz="2200" b="1" dirty="0" err="1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Reale</a:t>
            </a:r>
            <a:r>
              <a:rPr lang="pt-BR" altLang="pt-BR" sz="2200" b="1" dirty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Teoria Tridimensional do Direito</a:t>
            </a:r>
            <a:r>
              <a:rPr lang="pt-BR" altLang="pt-BR" sz="2200" b="1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 algn="just">
              <a:buNone/>
            </a:pPr>
            <a:endParaRPr lang="pt-BR" b="1" dirty="0">
              <a:solidFill>
                <a:srgbClr val="FFC000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Miguel </a:t>
            </a:r>
            <a:r>
              <a:rPr lang="pt-BR" sz="2000" dirty="0" err="1">
                <a:solidFill>
                  <a:schemeClr val="bg1"/>
                </a:solidFill>
              </a:rPr>
              <a:t>Reale</a:t>
            </a:r>
            <a:r>
              <a:rPr lang="pt-BR" sz="2000" dirty="0">
                <a:solidFill>
                  <a:schemeClr val="bg1"/>
                </a:solidFill>
              </a:rPr>
              <a:t> criou a sua própria teoria do conhecimento e da essência jurídica, a </a:t>
            </a:r>
            <a:r>
              <a:rPr lang="pt-BR" sz="2000" b="1" i="1" dirty="0" err="1">
                <a:solidFill>
                  <a:schemeClr val="bg1"/>
                </a:solidFill>
              </a:rPr>
              <a:t>ontognoseologia</a:t>
            </a:r>
            <a:r>
              <a:rPr lang="pt-BR" sz="2000" b="1" i="1" dirty="0">
                <a:solidFill>
                  <a:schemeClr val="bg1"/>
                </a:solidFill>
              </a:rPr>
              <a:t> jurídica</a:t>
            </a:r>
            <a:r>
              <a:rPr lang="pt-BR" sz="2000" dirty="0">
                <a:solidFill>
                  <a:schemeClr val="bg1"/>
                </a:solidFill>
              </a:rPr>
              <a:t>, em que se busca o </a:t>
            </a:r>
            <a:r>
              <a:rPr lang="pt-BR" sz="2000" u="sng" dirty="0">
                <a:solidFill>
                  <a:schemeClr val="bg1"/>
                </a:solidFill>
              </a:rPr>
              <a:t>papel do direito nos enfoque subjetivo e objetivo</a:t>
            </a:r>
            <a:r>
              <a:rPr lang="pt-BR" sz="2000" dirty="0">
                <a:solidFill>
                  <a:schemeClr val="bg1"/>
                </a:solidFill>
              </a:rPr>
              <a:t>, baseando-se em </a:t>
            </a:r>
            <a:r>
              <a:rPr lang="pt-BR" sz="2000" b="1" dirty="0">
                <a:solidFill>
                  <a:schemeClr val="bg1"/>
                </a:solidFill>
              </a:rPr>
              <a:t>duas subteorias</a:t>
            </a:r>
            <a:r>
              <a:rPr lang="pt-BR" sz="2000" dirty="0">
                <a:solidFill>
                  <a:schemeClr val="bg1"/>
                </a:solidFill>
              </a:rPr>
              <a:t>: o </a:t>
            </a:r>
            <a:r>
              <a:rPr lang="pt-BR" sz="2000" b="1" i="1" dirty="0">
                <a:solidFill>
                  <a:schemeClr val="bg1"/>
                </a:solidFill>
              </a:rPr>
              <a:t>culturalismo jurídico</a:t>
            </a:r>
            <a:r>
              <a:rPr lang="pt-BR" sz="2000" i="1" dirty="0">
                <a:solidFill>
                  <a:schemeClr val="bg1"/>
                </a:solidFill>
              </a:rPr>
              <a:t> </a:t>
            </a:r>
            <a:r>
              <a:rPr lang="pt-BR" sz="2000" dirty="0">
                <a:solidFill>
                  <a:schemeClr val="bg1"/>
                </a:solidFill>
              </a:rPr>
              <a:t>e a </a:t>
            </a:r>
            <a:r>
              <a:rPr lang="pt-BR" sz="2000" b="1" i="1" dirty="0">
                <a:solidFill>
                  <a:schemeClr val="bg1"/>
                </a:solidFill>
              </a:rPr>
              <a:t>teoria tridimensional do direito</a:t>
            </a:r>
            <a:r>
              <a:rPr lang="pt-BR" sz="2000" b="1" dirty="0">
                <a:solidFill>
                  <a:schemeClr val="bg1"/>
                </a:solidFill>
              </a:rPr>
              <a:t>. </a:t>
            </a:r>
            <a:endParaRPr lang="pt-BR" sz="2000" b="1" dirty="0" smtClean="0">
              <a:solidFill>
                <a:schemeClr val="bg1"/>
              </a:solidFill>
            </a:endParaRPr>
          </a:p>
          <a:p>
            <a:pPr algn="just"/>
            <a:endParaRPr lang="pt-BR" sz="2000" b="1" dirty="0"/>
          </a:p>
          <a:p>
            <a:pPr algn="just"/>
            <a:endParaRPr lang="pt-BR" sz="2000" u="sng" dirty="0" smtClean="0"/>
          </a:p>
          <a:p>
            <a:pPr algn="just"/>
            <a:r>
              <a:rPr lang="pt-BR" sz="2000" b="1" u="sng" dirty="0" err="1" smtClean="0">
                <a:solidFill>
                  <a:srgbClr val="CCECFF"/>
                </a:solidFill>
              </a:rPr>
              <a:t>Ontognoseologia</a:t>
            </a:r>
            <a:r>
              <a:rPr lang="pt-BR" sz="2000" b="1" dirty="0" smtClean="0"/>
              <a:t>     </a:t>
            </a:r>
          </a:p>
          <a:p>
            <a:pPr algn="just"/>
            <a:endParaRPr lang="pt-BR" sz="2000" b="1" u="sng" dirty="0"/>
          </a:p>
          <a:p>
            <a:pPr algn="just"/>
            <a:r>
              <a:rPr lang="pt-BR" sz="2000" dirty="0" smtClean="0"/>
              <a:t>    </a:t>
            </a:r>
            <a:r>
              <a:rPr lang="pt-BR" sz="2000" u="sng" dirty="0" smtClean="0"/>
              <a:t>Culturalismo jurídico </a:t>
            </a:r>
            <a:r>
              <a:rPr lang="pt-BR" sz="2000" dirty="0" smtClean="0"/>
              <a:t>(aspecto SUBJETIVO): história, cultura e experiência, sob o ponto de vista do julgador</a:t>
            </a:r>
            <a:endParaRPr lang="pt-BR" sz="2000" dirty="0"/>
          </a:p>
          <a:p>
            <a:pPr algn="just"/>
            <a:r>
              <a:rPr lang="pt-BR" sz="2000" dirty="0" smtClean="0"/>
              <a:t>                              </a:t>
            </a:r>
          </a:p>
          <a:p>
            <a:pPr algn="just"/>
            <a:r>
              <a:rPr lang="pt-BR" sz="2000" dirty="0" smtClean="0"/>
              <a:t>    </a:t>
            </a:r>
            <a:r>
              <a:rPr lang="pt-BR" sz="2000" u="sng" dirty="0" smtClean="0"/>
              <a:t>Teoria tridimensional do direito </a:t>
            </a:r>
            <a:r>
              <a:rPr lang="pt-BR" sz="2000" dirty="0" smtClean="0"/>
              <a:t>(aspecto OBJETIVO): Direito é FATO, VALOR E NORMA. </a:t>
            </a:r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marL="0" indent="0" algn="just">
              <a:buNone/>
            </a:pPr>
            <a:r>
              <a:rPr lang="pt-BR" sz="2200" dirty="0" smtClean="0">
                <a:solidFill>
                  <a:srgbClr val="FFC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endParaRPr lang="pt-BR" sz="2200" dirty="0">
              <a:solidFill>
                <a:srgbClr val="FFC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have esquerda 2"/>
          <p:cNvSpPr/>
          <p:nvPr/>
        </p:nvSpPr>
        <p:spPr>
          <a:xfrm>
            <a:off x="228600" y="4005064"/>
            <a:ext cx="77724" cy="172819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76672"/>
            <a:ext cx="83529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u="sng" dirty="0" smtClean="0">
                <a:solidFill>
                  <a:srgbClr val="FFC000"/>
                </a:solidFill>
              </a:rPr>
              <a:t>1. CULTURALISMO: enfoque jurídico no aspecto subjetivo</a:t>
            </a:r>
          </a:p>
          <a:p>
            <a:endParaRPr lang="pt-BR" sz="2000" dirty="0"/>
          </a:p>
          <a:p>
            <a:r>
              <a:rPr lang="pt-BR" sz="2000" dirty="0" smtClean="0">
                <a:solidFill>
                  <a:schemeClr val="bg1"/>
                </a:solidFill>
              </a:rPr>
              <a:t>Três conceitos orientarão as decisões: </a:t>
            </a:r>
            <a:r>
              <a:rPr lang="pt-BR" sz="2000" dirty="0" smtClean="0">
                <a:solidFill>
                  <a:srgbClr val="CCECFF"/>
                </a:solidFill>
              </a:rPr>
              <a:t>CULTURA, HISTÓRIA e EXPERIÊNCIA.</a:t>
            </a:r>
          </a:p>
          <a:p>
            <a:endParaRPr lang="pt-BR" sz="2000" dirty="0" smtClean="0"/>
          </a:p>
          <a:p>
            <a:r>
              <a:rPr lang="pt-BR" sz="2000" dirty="0" smtClean="0">
                <a:solidFill>
                  <a:schemeClr val="bg1"/>
                </a:solidFill>
              </a:rPr>
              <a:t>O julgador leva ao caso prático a sua </a:t>
            </a:r>
            <a:r>
              <a:rPr lang="pt-BR" sz="2000" b="1" u="sng" dirty="0" smtClean="0">
                <a:solidFill>
                  <a:schemeClr val="bg1"/>
                </a:solidFill>
              </a:rPr>
              <a:t>história</a:t>
            </a:r>
            <a:r>
              <a:rPr lang="pt-BR" sz="2000" b="1" dirty="0" smtClean="0">
                <a:solidFill>
                  <a:schemeClr val="bg1"/>
                </a:solidFill>
              </a:rPr>
              <a:t> de vida, a sua </a:t>
            </a:r>
            <a:r>
              <a:rPr lang="pt-BR" sz="2000" b="1" u="sng" dirty="0" smtClean="0">
                <a:solidFill>
                  <a:schemeClr val="bg1"/>
                </a:solidFill>
              </a:rPr>
              <a:t>cultura</a:t>
            </a:r>
            <a:r>
              <a:rPr lang="pt-BR" sz="2000" b="1" dirty="0" smtClean="0">
                <a:solidFill>
                  <a:schemeClr val="bg1"/>
                </a:solidFill>
              </a:rPr>
              <a:t> e as </a:t>
            </a:r>
            <a:r>
              <a:rPr lang="pt-BR" sz="2000" b="1" u="sng" dirty="0" smtClean="0">
                <a:solidFill>
                  <a:schemeClr val="bg1"/>
                </a:solidFill>
              </a:rPr>
              <a:t>experiências</a:t>
            </a:r>
            <a:r>
              <a:rPr lang="pt-BR" sz="2000" b="1" dirty="0" smtClean="0">
                <a:solidFill>
                  <a:schemeClr val="bg1"/>
                </a:solidFill>
              </a:rPr>
              <a:t> pessoais.  </a:t>
            </a:r>
          </a:p>
          <a:p>
            <a:endParaRPr lang="pt-BR" sz="2000" b="1" dirty="0">
              <a:solidFill>
                <a:schemeClr val="bg1"/>
              </a:solidFill>
            </a:endParaRPr>
          </a:p>
          <a:p>
            <a:r>
              <a:rPr lang="pt-BR" sz="2000" dirty="0" smtClean="0">
                <a:solidFill>
                  <a:schemeClr val="bg1"/>
                </a:solidFill>
              </a:rPr>
              <a:t>Os acontecimentos que repercutiram na sociedade também influirão nos futuros posicionamentos jurisprudenciais (</a:t>
            </a:r>
            <a:r>
              <a:rPr lang="pt-BR" sz="2000" b="1" dirty="0" smtClean="0">
                <a:solidFill>
                  <a:schemeClr val="bg1"/>
                </a:solidFill>
              </a:rPr>
              <a:t>valoração ideológica</a:t>
            </a:r>
            <a:r>
              <a:rPr lang="pt-BR" sz="2000" dirty="0" smtClean="0">
                <a:solidFill>
                  <a:schemeClr val="bg1"/>
                </a:solidFill>
              </a:rPr>
              <a:t>). </a:t>
            </a:r>
            <a:endParaRPr lang="pt-BR" sz="2000" dirty="0">
              <a:solidFill>
                <a:schemeClr val="bg1"/>
              </a:solidFill>
            </a:endParaRPr>
          </a:p>
          <a:p>
            <a:endParaRPr lang="pt-BR" sz="2000" dirty="0" smtClean="0"/>
          </a:p>
          <a:p>
            <a:r>
              <a:rPr lang="pt-BR" sz="2000" b="1" u="sng" dirty="0" smtClean="0">
                <a:solidFill>
                  <a:srgbClr val="FFC000"/>
                </a:solidFill>
              </a:rPr>
              <a:t>2. TEORIA TRIDIMENSIONAL: Direito é FATO, VALOR E NORMA.</a:t>
            </a:r>
          </a:p>
          <a:p>
            <a:endParaRPr lang="pt-BR" sz="2000" b="1" u="sng" dirty="0">
              <a:solidFill>
                <a:srgbClr val="FFC000"/>
              </a:solidFill>
            </a:endParaRPr>
          </a:p>
          <a:p>
            <a:r>
              <a:rPr lang="pt-BR" sz="2000" dirty="0" smtClean="0">
                <a:solidFill>
                  <a:sysClr val="windowText" lastClr="000000"/>
                </a:solidFill>
              </a:rPr>
              <a:t>Na análise dos institutos jurídicos, o magistrado deve mergulhar </a:t>
            </a:r>
            <a:r>
              <a:rPr lang="pt-BR" sz="2000" dirty="0">
                <a:solidFill>
                  <a:sysClr val="windowText" lastClr="000000"/>
                </a:solidFill>
              </a:rPr>
              <a:t>nos </a:t>
            </a:r>
            <a:r>
              <a:rPr lang="pt-BR" sz="2000" u="sng" dirty="0">
                <a:solidFill>
                  <a:sysClr val="windowText" lastClr="000000"/>
                </a:solidFill>
              </a:rPr>
              <a:t>fatos</a:t>
            </a:r>
            <a:r>
              <a:rPr lang="pt-BR" sz="2000" dirty="0">
                <a:solidFill>
                  <a:sysClr val="windowText" lastClr="000000"/>
                </a:solidFill>
              </a:rPr>
              <a:t>  que margeiam a situação; </a:t>
            </a:r>
            <a:r>
              <a:rPr lang="pt-BR" sz="2000" dirty="0" smtClean="0">
                <a:solidFill>
                  <a:sysClr val="windowText" lastClr="000000"/>
                </a:solidFill>
              </a:rPr>
              <a:t>para então</a:t>
            </a:r>
            <a:r>
              <a:rPr lang="pt-BR" sz="2000" dirty="0">
                <a:solidFill>
                  <a:sysClr val="windowText" lastClr="000000"/>
                </a:solidFill>
              </a:rPr>
              <a:t>, segundo os seus </a:t>
            </a:r>
            <a:r>
              <a:rPr lang="pt-BR" sz="2000" u="sng" dirty="0">
                <a:solidFill>
                  <a:sysClr val="windowText" lastClr="000000"/>
                </a:solidFill>
              </a:rPr>
              <a:t>valores</a:t>
            </a:r>
            <a:r>
              <a:rPr lang="pt-BR" sz="2000" dirty="0">
                <a:solidFill>
                  <a:sysClr val="windowText" lastClr="000000"/>
                </a:solidFill>
              </a:rPr>
              <a:t>, decorrentes da sua </a:t>
            </a:r>
            <a:r>
              <a:rPr lang="pt-BR" sz="2000" u="sng" dirty="0">
                <a:solidFill>
                  <a:sysClr val="windowText" lastClr="000000"/>
                </a:solidFill>
              </a:rPr>
              <a:t>experiência</a:t>
            </a:r>
            <a:r>
              <a:rPr lang="pt-BR" sz="2000" dirty="0">
                <a:solidFill>
                  <a:sysClr val="windowText" lastClr="000000"/>
                </a:solidFill>
              </a:rPr>
              <a:t>, </a:t>
            </a:r>
            <a:r>
              <a:rPr lang="pt-BR" sz="2000" dirty="0" smtClean="0">
                <a:solidFill>
                  <a:sysClr val="windowText" lastClr="000000"/>
                </a:solidFill>
              </a:rPr>
              <a:t>aplicar </a:t>
            </a:r>
            <a:r>
              <a:rPr lang="pt-BR" sz="2000" dirty="0">
                <a:solidFill>
                  <a:sysClr val="windowText" lastClr="000000"/>
                </a:solidFill>
              </a:rPr>
              <a:t>a </a:t>
            </a:r>
            <a:r>
              <a:rPr lang="pt-BR" sz="2000" u="sng" dirty="0">
                <a:solidFill>
                  <a:sysClr val="windowText" lastClr="000000"/>
                </a:solidFill>
              </a:rPr>
              <a:t>NORMA</a:t>
            </a:r>
            <a:r>
              <a:rPr lang="pt-BR" sz="2000" dirty="0">
                <a:solidFill>
                  <a:sysClr val="windowText" lastClr="000000"/>
                </a:solidFill>
              </a:rPr>
              <a:t>. </a:t>
            </a:r>
            <a:endParaRPr lang="pt-BR" sz="2000" dirty="0" smtClean="0">
              <a:solidFill>
                <a:sysClr val="windowText" lastClr="000000"/>
              </a:solidFill>
            </a:endParaRPr>
          </a:p>
          <a:p>
            <a:endParaRPr lang="pt-BR" sz="2000" dirty="0">
              <a:solidFill>
                <a:sysClr val="windowText" lastClr="000000"/>
              </a:solidFill>
            </a:endParaRPr>
          </a:p>
          <a:p>
            <a:r>
              <a:rPr lang="pt-BR" sz="2000" dirty="0" smtClean="0">
                <a:solidFill>
                  <a:sysClr val="windowText" lastClr="000000"/>
                </a:solidFill>
              </a:rPr>
              <a:t>Fato, valor e norma serão fundamentais para apontar o caminho para fins de aplicação do direito. </a:t>
            </a:r>
            <a:endParaRPr lang="pt-BR" sz="2000" dirty="0">
              <a:solidFill>
                <a:sysClr val="windowText" lastClr="000000"/>
              </a:solidFill>
            </a:endParaRPr>
          </a:p>
          <a:p>
            <a:endParaRPr lang="pt-B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93021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3"/>
          <p:cNvSpPr>
            <a:spLocks noGrp="1" noChangeArrowheads="1"/>
          </p:cNvSpPr>
          <p:nvPr>
            <p:ph idx="1"/>
          </p:nvPr>
        </p:nvSpPr>
        <p:spPr>
          <a:xfrm>
            <a:off x="468313" y="476250"/>
            <a:ext cx="8207375" cy="5943600"/>
          </a:xfrm>
        </p:spPr>
        <p:txBody>
          <a:bodyPr>
            <a:normAutofit fontScale="92500"/>
          </a:bodyPr>
          <a:lstStyle/>
          <a:p>
            <a:pPr algn="just"/>
            <a:endParaRPr lang="pt-BR" altLang="pt-BR" sz="22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1º) O magistrado julgará de acordo com a sua </a:t>
            </a:r>
            <a:r>
              <a:rPr lang="pt-BR" altLang="pt-BR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CULTURA, 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bem como do meio social (elementos culturais e valorativos). Ganha destaque o </a:t>
            </a:r>
            <a:r>
              <a:rPr lang="pt-BR" altLang="pt-BR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VALOR 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como elemento formador do direito. </a:t>
            </a:r>
          </a:p>
          <a:p>
            <a:pPr algn="just"/>
            <a:endParaRPr lang="pt-BR" altLang="pt-BR" sz="2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2º) Tudo dependerá da </a:t>
            </a:r>
            <a:r>
              <a:rPr lang="pt-BR" altLang="pt-BR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HISTÓRIA 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</a:t>
            </a:r>
            <a:r>
              <a:rPr lang="pt-BR" altLang="pt-BR" sz="2200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processo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dos </a:t>
            </a:r>
            <a:r>
              <a:rPr lang="pt-BR" altLang="pt-BR" sz="2200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institutos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jurídicos a ele relacionados, e das </a:t>
            </a:r>
            <a:r>
              <a:rPr lang="pt-BR" altLang="pt-BR" sz="2200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partes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integram a lide. Ganha relevo o </a:t>
            </a:r>
            <a:r>
              <a:rPr lang="pt-BR" altLang="pt-BR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FATO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como elemento formador do direito. </a:t>
            </a:r>
          </a:p>
          <a:p>
            <a:pPr algn="just"/>
            <a:endParaRPr lang="pt-BR" altLang="pt-BR" sz="2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 fim, a </a:t>
            </a:r>
            <a:r>
              <a:rPr lang="pt-BR" altLang="pt-BR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EXPERIÊNCIA 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aplicador do direito, que reúne FATO e VALOR, simbioticamente, visa à aplicação da </a:t>
            </a:r>
            <a:r>
              <a:rPr lang="pt-BR" altLang="pt-BR" sz="2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NORMA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Este é o elemento central da </a:t>
            </a:r>
            <a:r>
              <a:rPr lang="pt-BR" altLang="pt-BR" sz="2200" i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ontognoseologia</a:t>
            </a:r>
            <a:r>
              <a:rPr lang="pt-BR" altLang="pt-BR" sz="2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algn="just"/>
            <a:endParaRPr lang="pt-BR" altLang="pt-BR" sz="22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visão </a:t>
            </a:r>
            <a:r>
              <a:rPr lang="pt-BR" sz="22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realeana</a:t>
            </a:r>
            <a:r>
              <a:rPr lang="pt-BR" sz="22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 de três subsistemas: dos fatos, dos valores e das normas. O sistema é aberto e dinâmico, em constantes diálogos. Privilegia-se a ideia de interação, de visão unitária do sistema, prevalecendo a constatação de que, muitas vezes, a norma não é suficiente.</a:t>
            </a:r>
            <a:endParaRPr lang="pt-BR" altLang="pt-BR" sz="22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29624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3"/>
          <p:cNvSpPr>
            <a:spLocks noGrp="1" noChangeArrowheads="1"/>
          </p:cNvSpPr>
          <p:nvPr>
            <p:ph idx="1"/>
          </p:nvPr>
        </p:nvSpPr>
        <p:spPr>
          <a:xfrm>
            <a:off x="251521" y="188640"/>
            <a:ext cx="8712968" cy="62312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A recente experiência jurisprudencial paulista tem aplicado a </a:t>
            </a:r>
            <a:r>
              <a:rPr lang="pt-BR" altLang="pt-BR" sz="2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teoria tridimensional </a:t>
            </a:r>
            <a:r>
              <a:rPr lang="pt-BR" altLang="pt-BR" sz="2000" i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realeana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para determinar que o Estado forneça gratuitamente medicamentos para pacientes sob risco de morte. Exemplo:</a:t>
            </a:r>
          </a:p>
          <a:p>
            <a:pPr marL="0" indent="0" algn="just">
              <a:buNone/>
            </a:pPr>
            <a:endParaRPr lang="pt-BR" sz="2000" dirty="0" smtClean="0"/>
          </a:p>
          <a:p>
            <a:pPr marL="0" indent="0" algn="just">
              <a:buNone/>
            </a:pPr>
            <a:r>
              <a:rPr lang="pt-BR" sz="2000" dirty="0" smtClean="0"/>
              <a:t>“Obrigação </a:t>
            </a:r>
            <a:r>
              <a:rPr lang="pt-BR" sz="2000" dirty="0"/>
              <a:t>de fazer - Portadora de diabetes mellitus tipo 1 e do­ </a:t>
            </a:r>
            <a:r>
              <a:rPr lang="pt-BR" sz="2000" dirty="0" err="1"/>
              <a:t>ença</a:t>
            </a:r>
            <a:r>
              <a:rPr lang="pt-BR" sz="2000" dirty="0"/>
              <a:t> arterial periférica - </a:t>
            </a:r>
            <a:r>
              <a:rPr lang="pt-BR" sz="2000" b="1" i="1" dirty="0" smtClean="0"/>
              <a:t>Fornecimento gratuito</a:t>
            </a:r>
            <a:r>
              <a:rPr lang="pt-BR" sz="2000" dirty="0"/>
              <a:t> de </a:t>
            </a:r>
            <a:r>
              <a:rPr lang="pt-BR" sz="2000" dirty="0" smtClean="0"/>
              <a:t>medicamen­tos </a:t>
            </a:r>
            <a:r>
              <a:rPr lang="pt-BR" sz="2000" dirty="0"/>
              <a:t>e insumos - Liminar deferida - Apelo do Estado - </a:t>
            </a:r>
            <a:r>
              <a:rPr lang="pt-BR" sz="2000" dirty="0" smtClean="0"/>
              <a:t>Argumen­tos </a:t>
            </a:r>
            <a:r>
              <a:rPr lang="pt-BR" sz="2000" dirty="0"/>
              <a:t>inconvincentes - Prescrição médica atestando a necessidade do uso dos </a:t>
            </a:r>
            <a:r>
              <a:rPr lang="pt-BR" sz="2000" b="1" i="1" dirty="0"/>
              <a:t>medicamentos</a:t>
            </a:r>
            <a:r>
              <a:rPr lang="pt-BR" sz="2000" dirty="0"/>
              <a:t> - Ponderação de valores e princípios constitucionais - Prevalência do dever estatal de atendimento à saúde - </a:t>
            </a:r>
            <a:r>
              <a:rPr lang="pt-BR" sz="2000" b="1" dirty="0">
                <a:solidFill>
                  <a:srgbClr val="FFC000"/>
                </a:solidFill>
              </a:rPr>
              <a:t>Aplicação do direito pela lógica do razoável, tendo por substratos a </a:t>
            </a:r>
            <a:r>
              <a:rPr lang="pt-BR" sz="2000" b="1" i="1" dirty="0">
                <a:solidFill>
                  <a:srgbClr val="FFC000"/>
                </a:solidFill>
              </a:rPr>
              <a:t>teoria</a:t>
            </a:r>
            <a:r>
              <a:rPr lang="pt-BR" sz="2000" b="1" dirty="0">
                <a:solidFill>
                  <a:srgbClr val="FFC000"/>
                </a:solidFill>
              </a:rPr>
              <a:t> </a:t>
            </a:r>
            <a:r>
              <a:rPr lang="pt-BR" sz="2000" b="1" i="1" dirty="0">
                <a:solidFill>
                  <a:srgbClr val="FFC000"/>
                </a:solidFill>
              </a:rPr>
              <a:t>tridimensional</a:t>
            </a:r>
            <a:r>
              <a:rPr lang="pt-BR" sz="2000" b="1" dirty="0">
                <a:solidFill>
                  <a:srgbClr val="FFC000"/>
                </a:solidFill>
              </a:rPr>
              <a:t> e o conceito de Situação </a:t>
            </a:r>
            <a:r>
              <a:rPr lang="pt-BR" sz="2000" b="1" dirty="0" smtClean="0">
                <a:solidFill>
                  <a:srgbClr val="FFC000"/>
                </a:solidFill>
              </a:rPr>
              <a:t>Jurí­dica </a:t>
            </a:r>
            <a:r>
              <a:rPr lang="pt-BR" sz="2000" b="1" dirty="0">
                <a:solidFill>
                  <a:srgbClr val="FFC000"/>
                </a:solidFill>
              </a:rPr>
              <a:t>Subjetiva</a:t>
            </a:r>
            <a:r>
              <a:rPr lang="pt-BR" sz="2000" dirty="0"/>
              <a:t> - Alegação de impossibilidade de condenação do Estado em honorários advocatícios, quando a parte adversa é assistida por defensor público, acolhida - Reexame necessário acolhido e apelo provido em parte, tão somente para exclusão da condenação em verba </a:t>
            </a:r>
            <a:r>
              <a:rPr lang="pt-BR" sz="2000" dirty="0" smtClean="0"/>
              <a:t>honorária”.  (TJSP, Apelação com revisão/MS nº. 0160074-87.2007.8.26.0000, Rel. João Carlos Garcia, 9ª Câmara de Direito Público, DJ 26/11/2008). </a:t>
            </a:r>
          </a:p>
          <a:p>
            <a:pPr marL="0" indent="0" algn="just">
              <a:buNone/>
            </a:pP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experiência do julgador entra em cena para a aplicação da equidade e das regras da razão. </a:t>
            </a: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7022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260648"/>
            <a:ext cx="8352928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Teoria Positivista (Kelsen) x Teoria Tridimensional (Miguel </a:t>
            </a:r>
            <a:r>
              <a:rPr lang="pt-BR" sz="2000" b="1" dirty="0" err="1">
                <a:solidFill>
                  <a:srgbClr val="FFC000"/>
                </a:solidFill>
              </a:rPr>
              <a:t>Reale</a:t>
            </a:r>
            <a:r>
              <a:rPr lang="pt-BR" sz="2000" b="1" dirty="0">
                <a:solidFill>
                  <a:srgbClr val="FFC000"/>
                </a:solidFill>
              </a:rPr>
              <a:t>)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*</a:t>
            </a:r>
            <a:r>
              <a:rPr lang="pt-BR" sz="2000" b="1" dirty="0">
                <a:solidFill>
                  <a:srgbClr val="CCECFF"/>
                </a:solidFill>
              </a:rPr>
              <a:t>Visão </a:t>
            </a:r>
            <a:r>
              <a:rPr lang="pt-BR" sz="2000" b="1" dirty="0" err="1">
                <a:solidFill>
                  <a:srgbClr val="CCECFF"/>
                </a:solidFill>
              </a:rPr>
              <a:t>Kelseniana</a:t>
            </a:r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O sistema é fechado e estático.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Privilegia o apego à literalidade fechada da norma jurídica, prevalecendo a ideia de que a norma é suficiente.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O CCB/16 foi concebido à luz da teoria positivista.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>
                <a:solidFill>
                  <a:srgbClr val="CCECFF"/>
                </a:solidFill>
              </a:rPr>
              <a:t>*Visão </a:t>
            </a:r>
            <a:r>
              <a:rPr lang="pt-BR" sz="2000" b="1" dirty="0" err="1">
                <a:solidFill>
                  <a:srgbClr val="CCECFF"/>
                </a:solidFill>
              </a:rPr>
              <a:t>Realeana</a:t>
            </a:r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Composta por três subsistemas: dos fatos, valores e normas.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O sistema é aberto e dinâmico, em constantes diálogos.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Privilegia a ideia de interação, de visão unitária do sistema, constatando que a norma não é suficiente. As cláusulas gerais são abertas e devem ser analisadas caso a caso.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O CCB/02 foi concebido à luz da teoria </a:t>
            </a:r>
            <a:r>
              <a:rPr lang="pt-BR" sz="2000" dirty="0" err="1">
                <a:solidFill>
                  <a:schemeClr val="bg1"/>
                </a:solidFill>
              </a:rPr>
              <a:t>realeana</a:t>
            </a:r>
            <a:r>
              <a:rPr lang="pt-BR" sz="2000" dirty="0">
                <a:solidFill>
                  <a:schemeClr val="bg1"/>
                </a:solidFill>
              </a:rPr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016675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260648"/>
            <a:ext cx="8064896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u="sng" dirty="0" smtClean="0">
                <a:solidFill>
                  <a:srgbClr val="FFC000"/>
                </a:solidFill>
              </a:rPr>
              <a:t>Princípio da Boa-fé</a:t>
            </a:r>
          </a:p>
          <a:p>
            <a:endParaRPr lang="pt-BR" sz="2000" b="1" dirty="0">
              <a:solidFill>
                <a:srgbClr val="FFC000"/>
              </a:solidFill>
            </a:endParaRPr>
          </a:p>
          <a:p>
            <a:pPr algn="just"/>
            <a:r>
              <a:rPr lang="pt-BR" sz="2000" dirty="0"/>
              <a:t>O princípio da boa-fé objetiva visa </a:t>
            </a:r>
            <a:r>
              <a:rPr lang="pt-BR" sz="2000" dirty="0" smtClean="0"/>
              <a:t>revisar a </a:t>
            </a:r>
            <a:r>
              <a:rPr lang="pt-BR" sz="2000" dirty="0"/>
              <a:t>força normativa dos princípios </a:t>
            </a:r>
            <a:r>
              <a:rPr lang="pt-BR" sz="2000" dirty="0" smtClean="0"/>
              <a:t>jurídicos, fazendo </a:t>
            </a:r>
            <a:r>
              <a:rPr lang="pt-BR" sz="2000" dirty="0"/>
              <a:t>com que as normas jurídicas sejam mais facilmente </a:t>
            </a:r>
            <a:r>
              <a:rPr lang="pt-BR" sz="2000" b="1" u="sng" dirty="0"/>
              <a:t>adaptadas às novas necessidades da </a:t>
            </a:r>
            <a:r>
              <a:rPr lang="pt-BR" sz="2000" b="1" u="sng" dirty="0" smtClean="0"/>
              <a:t>coletividade </a:t>
            </a:r>
            <a:r>
              <a:rPr lang="pt-BR" sz="2000" dirty="0" smtClean="0"/>
              <a:t>para </a:t>
            </a:r>
            <a:r>
              <a:rPr lang="pt-BR" sz="2000" dirty="0"/>
              <a:t>que se profira a harmonização dos preceitos constitucionais de construir uma </a:t>
            </a:r>
            <a:r>
              <a:rPr lang="pt-BR" sz="2000" b="1" dirty="0"/>
              <a:t>sociedade livre, justa e igualitária </a:t>
            </a:r>
            <a:r>
              <a:rPr lang="pt-BR" sz="2000" dirty="0"/>
              <a:t>(artigo 3º) e </a:t>
            </a:r>
            <a:r>
              <a:rPr lang="pt-BR" sz="2000" b="1" dirty="0"/>
              <a:t>dignificar a existência da pessoa humana</a:t>
            </a:r>
            <a:r>
              <a:rPr lang="pt-BR" sz="2000" dirty="0"/>
              <a:t> (artigo 1º, inciso III</a:t>
            </a:r>
            <a:r>
              <a:rPr lang="pt-BR" sz="2000" dirty="0" smtClean="0"/>
              <a:t>).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>
                <a:solidFill>
                  <a:srgbClr val="FFC000"/>
                </a:solidFill>
              </a:rPr>
              <a:t>Evolução histórica do princípio da boa-fé objetiva</a:t>
            </a: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pPr marL="457200" indent="-457200" algn="just">
              <a:buAutoNum type="arabicPeriod"/>
            </a:pPr>
            <a:r>
              <a:rPr lang="pt-BR" sz="2000" b="1" dirty="0">
                <a:solidFill>
                  <a:srgbClr val="CCECFF"/>
                </a:solidFill>
              </a:rPr>
              <a:t>Direito Romano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/>
              <a:t>O princípio, que consiste no dever de as partes agirem com lealdade em todas as fases do contrato, tem sua origem mais remota no Direito Romano, diante da </a:t>
            </a:r>
            <a:r>
              <a:rPr lang="pt-BR" sz="2000" u="sng" dirty="0"/>
              <a:t>vedação da prática de um comportamento que pudesse tornar a execução do contrato mais onerosa</a:t>
            </a:r>
            <a:r>
              <a:rPr lang="pt-BR" sz="2000" dirty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O momento de destaque da boa-fé objetiva se deu com a expansão comercial do Império Romano (século V </a:t>
            </a:r>
            <a:r>
              <a:rPr lang="pt-BR" sz="2000" dirty="0" err="1"/>
              <a:t>a.C</a:t>
            </a:r>
            <a:r>
              <a:rPr lang="pt-BR" sz="2000" dirty="0"/>
              <a:t> – V </a:t>
            </a:r>
            <a:r>
              <a:rPr lang="pt-BR" sz="2000" dirty="0" err="1"/>
              <a:t>d.C</a:t>
            </a:r>
            <a:r>
              <a:rPr lang="pt-BR" sz="2000" dirty="0"/>
              <a:t>), quando o formalismo tornou-se insuficiente, pregando o valor da palavra dada. </a:t>
            </a:r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endParaRPr lang="pt-BR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41262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404664"/>
            <a:ext cx="849694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CCECFF"/>
                </a:solidFill>
              </a:rPr>
              <a:t>2. Idade Média</a:t>
            </a:r>
          </a:p>
          <a:p>
            <a:pPr algn="just"/>
            <a:r>
              <a:rPr lang="pt-BR" sz="2000" dirty="0" smtClean="0"/>
              <a:t>Sob influência do Direito Canônico, conferiu-se à boa-fé </a:t>
            </a:r>
            <a:r>
              <a:rPr lang="pt-BR" sz="2000" u="sng" dirty="0" smtClean="0"/>
              <a:t>uma tonalidade ética</a:t>
            </a:r>
            <a:r>
              <a:rPr lang="pt-BR" sz="2000" dirty="0" smtClean="0"/>
              <a:t> que se equiparava à </a:t>
            </a:r>
            <a:r>
              <a:rPr lang="pt-BR" sz="2000" u="sng" dirty="0" smtClean="0"/>
              <a:t>ausência de pecado</a:t>
            </a:r>
            <a:r>
              <a:rPr lang="pt-BR" sz="2000" dirty="0" smtClean="0"/>
              <a:t>. Laços morais e éticos mais estreitos. </a:t>
            </a:r>
            <a:r>
              <a:rPr lang="pt-BR" sz="2000" b="1" dirty="0"/>
              <a:t>A</a:t>
            </a:r>
            <a:r>
              <a:rPr lang="pt-BR" sz="2000" b="1" dirty="0" smtClean="0"/>
              <a:t> </a:t>
            </a:r>
            <a:r>
              <a:rPr lang="pt-BR" sz="2000" b="1" dirty="0"/>
              <a:t>palavra dada conscientemente pelo </a:t>
            </a:r>
            <a:r>
              <a:rPr lang="pt-BR" sz="2000" b="1" dirty="0" smtClean="0"/>
              <a:t>contratante </a:t>
            </a:r>
            <a:r>
              <a:rPr lang="pt-BR" sz="2000" b="1" dirty="0"/>
              <a:t>criava uma obrigação</a:t>
            </a:r>
            <a:r>
              <a:rPr lang="pt-BR" sz="2000" dirty="0"/>
              <a:t> que tinha </a:t>
            </a:r>
            <a:r>
              <a:rPr lang="pt-BR" sz="2000" dirty="0" smtClean="0"/>
              <a:t>fundamento moral.</a:t>
            </a:r>
          </a:p>
          <a:p>
            <a:pPr algn="just"/>
            <a:endParaRPr lang="pt-BR" sz="2000" b="1" dirty="0" smtClean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3</a:t>
            </a:r>
            <a:r>
              <a:rPr lang="pt-BR" sz="2000" b="1" dirty="0">
                <a:solidFill>
                  <a:srgbClr val="CCECFF"/>
                </a:solidFill>
              </a:rPr>
              <a:t>. Idade </a:t>
            </a:r>
            <a:r>
              <a:rPr lang="pt-BR" sz="2000" b="1" dirty="0" smtClean="0">
                <a:solidFill>
                  <a:srgbClr val="CCECFF"/>
                </a:solidFill>
              </a:rPr>
              <a:t>Moderna - Estado Liberal:</a:t>
            </a:r>
            <a:r>
              <a:rPr lang="pt-BR" sz="2000" b="1" dirty="0" smtClean="0"/>
              <a:t> </a:t>
            </a:r>
            <a:r>
              <a:rPr lang="pt-BR" sz="2000" dirty="0" smtClean="0"/>
              <a:t>Prevalência </a:t>
            </a:r>
            <a:r>
              <a:rPr lang="pt-BR" sz="2000" dirty="0"/>
              <a:t>do princípio da autonomia da </a:t>
            </a:r>
            <a:r>
              <a:rPr lang="pt-BR" sz="2000" dirty="0" smtClean="0"/>
              <a:t>vontade (vive o seu </a:t>
            </a:r>
            <a:r>
              <a:rPr lang="pt-BR" sz="2000" dirty="0"/>
              <a:t>a</a:t>
            </a:r>
            <a:r>
              <a:rPr lang="pt-BR" sz="2000" dirty="0" smtClean="0"/>
              <a:t>uge), excluindo a intervenção estatal e permitindo que a liberdade de contratar fizesse circular as riquezas. Supremacia de quem detém o poder econômico – desequilíbrio contratual.  A </a:t>
            </a:r>
            <a:r>
              <a:rPr lang="pt-BR" sz="2000" dirty="0"/>
              <a:t>boa-fé </a:t>
            </a:r>
            <a:r>
              <a:rPr lang="pt-BR" sz="2000" dirty="0" smtClean="0"/>
              <a:t>é </a:t>
            </a:r>
            <a:r>
              <a:rPr lang="pt-BR" sz="2000" dirty="0"/>
              <a:t>considerada </a:t>
            </a:r>
            <a:r>
              <a:rPr lang="pt-BR" sz="2000" u="sng" dirty="0"/>
              <a:t>apenas sob o prisma subjetivo</a:t>
            </a:r>
            <a:r>
              <a:rPr lang="pt-BR" sz="2000" dirty="0"/>
              <a:t>. Aplicação muito restrita.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4. Segunda metade do século XX (a partir dos anos 60):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  <a:r>
              <a:rPr lang="pt-BR" sz="2000" dirty="0" smtClean="0"/>
              <a:t>diante do declínio do Estado liberal, face à vulnerabilidade de grande parte dos contratantes, </a:t>
            </a:r>
            <a:r>
              <a:rPr lang="pt-BR" sz="2000" u="sng" dirty="0" smtClean="0"/>
              <a:t>o Estado passa a intervir nas relações sociais e econômicas, visando evitar desequilíbrios</a:t>
            </a:r>
            <a:r>
              <a:rPr lang="pt-BR" sz="2000" dirty="0" smtClean="0"/>
              <a:t>. O direito passa a exercer uma função limitadora da autonomia da vontade, levando em conta a boa-fé das partes.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07121522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83568" y="260648"/>
            <a:ext cx="799288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Evolução no Brasil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b="1" dirty="0">
                <a:solidFill>
                  <a:srgbClr val="CCECFF"/>
                </a:solidFill>
              </a:rPr>
              <a:t>- Código Comercial de 1850: art. 131.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“</a:t>
            </a:r>
            <a:r>
              <a:rPr lang="pt-BR" sz="2000" i="1" dirty="0"/>
              <a:t>Sendo necessário interpretar as cláusulas do contrato, </a:t>
            </a:r>
            <a:r>
              <a:rPr lang="pt-BR" sz="2000" b="1" i="1" dirty="0"/>
              <a:t>a interpretação</a:t>
            </a:r>
            <a:r>
              <a:rPr lang="pt-BR" sz="2000" i="1" dirty="0"/>
              <a:t>, além das regras sobreditas, será regulada sob as seguintes bases: a </a:t>
            </a:r>
            <a:r>
              <a:rPr lang="pt-BR" sz="2000" b="1" i="1" dirty="0"/>
              <a:t>inteligência simples e adequada, que for mais conforme a boa-fé, e ao verdadeiro espírito e natureza do contrato</a:t>
            </a:r>
            <a:r>
              <a:rPr lang="pt-BR" sz="2000" i="1" dirty="0"/>
              <a:t>, deverá sempre prevalecer a rigorosa e restrita significação das palavras</a:t>
            </a:r>
            <a:r>
              <a:rPr lang="pt-BR" sz="2000" dirty="0"/>
              <a:t>”.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- Código Civil de 1916</a:t>
            </a:r>
          </a:p>
          <a:p>
            <a:pPr algn="just"/>
            <a:r>
              <a:rPr lang="pt-BR" sz="2000" dirty="0" smtClean="0"/>
              <a:t>A maior parte dos dispositivos que faziam alusão ao princípio tratava apenas sob seu aspecto subjetivo.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- Constituição de 1988</a:t>
            </a:r>
          </a:p>
          <a:p>
            <a:pPr algn="just"/>
            <a:r>
              <a:rPr lang="pt-BR" sz="2000" dirty="0" smtClean="0"/>
              <a:t>Significativa mudança dentro do capítulo da Ordem Econômica – art. 170: </a:t>
            </a:r>
            <a:r>
              <a:rPr lang="pt-BR" sz="1800" dirty="0" smtClean="0"/>
              <a:t>“</a:t>
            </a:r>
            <a:r>
              <a:rPr lang="pt-BR" sz="1800" i="1" dirty="0" smtClean="0"/>
              <a:t>A </a:t>
            </a:r>
            <a:r>
              <a:rPr lang="pt-BR" sz="1800" i="1" dirty="0"/>
              <a:t>ordem econômica, fundada na valorização do trabalho humano e na livre iniciativa, tem por fim assegurar a todos existência digna, conforme os ditames da justiça social, observados os princípios: ... V – defesa do consumidor</a:t>
            </a:r>
            <a:r>
              <a:rPr lang="pt-BR" sz="1800" i="1" dirty="0" smtClean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70089325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683568" y="260648"/>
            <a:ext cx="82089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CCECFF"/>
                </a:solidFill>
              </a:rPr>
              <a:t>- Lei 8078/90 – Código de Defesa do Consumidor:</a:t>
            </a:r>
            <a:r>
              <a:rPr lang="pt-BR" sz="2000" dirty="0"/>
              <a:t> tendência de se positivar princípios de direito, como, por exemplo, a boa-fé objetiva.</a:t>
            </a:r>
          </a:p>
          <a:p>
            <a:pPr algn="just"/>
            <a:endParaRPr lang="pt-BR" sz="2000" dirty="0"/>
          </a:p>
          <a:p>
            <a:pPr algn="just"/>
            <a:r>
              <a:rPr lang="pt-BR" sz="1800" dirty="0"/>
              <a:t>Art. 4º, III - harmonização dos interesses dos participantes das relações de consumo e compatibilização da proteção do consumidor com a necessidade de desenvolvimento econômico e tecnológico, de modo a viabilizar os princípios nos quais se funda a ordem econômica (art. 170, da Constituição Federal), sempre </a:t>
            </a:r>
            <a:r>
              <a:rPr lang="pt-BR" sz="1800" b="1" dirty="0">
                <a:solidFill>
                  <a:srgbClr val="FFC000"/>
                </a:solidFill>
              </a:rPr>
              <a:t>com base na boa‑fé e equilíbrio nas relações entre consumidores e fornecedores</a:t>
            </a:r>
            <a:r>
              <a:rPr lang="pt-BR" sz="1800" b="1" dirty="0" smtClean="0">
                <a:solidFill>
                  <a:srgbClr val="FFC000"/>
                </a:solidFill>
              </a:rPr>
              <a:t>.</a:t>
            </a:r>
            <a:endParaRPr lang="pt-BR" sz="1800" dirty="0" smtClean="0"/>
          </a:p>
          <a:p>
            <a:pPr algn="just"/>
            <a:endParaRPr lang="pt-BR" sz="1800" dirty="0"/>
          </a:p>
          <a:p>
            <a:pPr algn="just"/>
            <a:r>
              <a:rPr lang="pt-BR" sz="1800" dirty="0" smtClean="0"/>
              <a:t>Art</a:t>
            </a:r>
            <a:r>
              <a:rPr lang="pt-BR" sz="1800" dirty="0"/>
              <a:t>. 51. </a:t>
            </a:r>
            <a:r>
              <a:rPr lang="pt-BR" sz="1800" b="1" u="sng" dirty="0"/>
              <a:t>São nulas de pleno direito</a:t>
            </a:r>
            <a:r>
              <a:rPr lang="pt-BR" sz="1800" dirty="0"/>
              <a:t>, entre outras, as cláusulas contratuais relativas ao fornecimento de produtos e serviços </a:t>
            </a:r>
            <a:r>
              <a:rPr lang="pt-BR" sz="1800" dirty="0" smtClean="0"/>
              <a:t>que: IV </a:t>
            </a:r>
            <a:r>
              <a:rPr lang="pt-BR" sz="1800" dirty="0"/>
              <a:t>‑ estabeleçam obrigações consideradas </a:t>
            </a:r>
            <a:r>
              <a:rPr lang="pt-BR" sz="1800" b="1" dirty="0">
                <a:solidFill>
                  <a:srgbClr val="FFC000"/>
                </a:solidFill>
              </a:rPr>
              <a:t>iníquas, abusivas, que coloquem o consumidor em desvantagem exagerada, ou sejam incompatíveis com a boa‑fé ou a </a:t>
            </a:r>
            <a:r>
              <a:rPr lang="pt-BR" sz="1800" b="1" dirty="0" err="1">
                <a:solidFill>
                  <a:srgbClr val="FFC000"/>
                </a:solidFill>
              </a:rPr>
              <a:t>eqüidade</a:t>
            </a:r>
            <a:r>
              <a:rPr lang="pt-BR" sz="1800" b="1" dirty="0">
                <a:solidFill>
                  <a:srgbClr val="FFC000"/>
                </a:solidFill>
              </a:rPr>
              <a:t>.</a:t>
            </a:r>
          </a:p>
          <a:p>
            <a:endParaRPr lang="pt-BR" b="1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- Código Civil de 2002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Positivou o princípio da boa-fé objetiva – art. 422: </a:t>
            </a:r>
            <a:r>
              <a:rPr lang="pt-BR" sz="1800" i="1" dirty="0"/>
              <a:t>“Os contratantes são obrigados a guardar, assim na </a:t>
            </a:r>
            <a:r>
              <a:rPr lang="pt-BR" sz="1800" i="1" u="sng" dirty="0"/>
              <a:t>conclusão do contrato, como em sua execução, os princípios de probidade e boa‑fé</a:t>
            </a:r>
            <a:r>
              <a:rPr lang="pt-BR" sz="1800" i="1" dirty="0" smtClean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84213878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idx="1"/>
          </p:nvPr>
        </p:nvSpPr>
        <p:spPr>
          <a:xfrm>
            <a:off x="468313" y="260350"/>
            <a:ext cx="8207375" cy="61595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21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Aula 1 – Pontos do edital VII Concurso DPE/SP:</a:t>
            </a:r>
          </a:p>
          <a:p>
            <a:pPr marL="0" indent="0" algn="just">
              <a:buNone/>
            </a:pPr>
            <a:endParaRPr lang="pt-BR" sz="24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Evolução </a:t>
            </a:r>
            <a:r>
              <a:rPr 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Direito Privado no Brasil. Dicotomia entre Direito Público e Direito Privado. Princípios informativos do </a:t>
            </a:r>
            <a:r>
              <a:rPr 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Código Civil </a:t>
            </a:r>
            <a:r>
              <a:rPr 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1916. Direitos subjetivos. Codificação, completude e formalismo </a:t>
            </a:r>
            <a:r>
              <a:rPr 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jurídico. </a:t>
            </a:r>
            <a:endParaRPr 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altLang="pt-BR" sz="2000" b="1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Constitucionalização do Direito Civil. Aplicação direta da Constituição nas </a:t>
            </a:r>
            <a:r>
              <a:rPr 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relações privadas.</a:t>
            </a:r>
            <a:endParaRPr 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altLang="pt-BR" sz="2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pt-BR" alt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Histórico de tramitação e aprovação do Código Civil de 2002. Base filosófica do Código Civil de 2002: O Culturalismo 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Miguel </a:t>
            </a:r>
            <a:r>
              <a:rPr lang="pt-BR" altLang="pt-BR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Reale</a:t>
            </a:r>
            <a:r>
              <a:rPr lang="pt-BR" alt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Teoria Tridimensional do Direito. Fontes e modelos de Direito. Princípios informativos do Código Civil de 2002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0" indent="0" algn="just">
              <a:buNone/>
            </a:pP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pt-BR" alt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Cláusulas gerais: conceito, características e funções. Cláusulas gerais no Código Civil de 2002. </a:t>
            </a:r>
            <a:endParaRPr lang="pt-BR" altLang="pt-BR" sz="20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pt-BR" alt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Boa-fé. Conceito, espécies, funções e aplicabilidade nas relações 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privadas. </a:t>
            </a:r>
          </a:p>
          <a:p>
            <a:pPr marL="0" indent="0" algn="just">
              <a:buNone/>
            </a:pP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pt-BR" alt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Função social. Conceito, espécies e aplicabilidade nas relações privadas. </a:t>
            </a:r>
            <a:endParaRPr lang="pt-BR" altLang="pt-BR" sz="20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 dirty="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198445" y="228600"/>
            <a:ext cx="8686800" cy="6407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just" eaLnBrk="1" hangingPunct="1">
              <a:defRPr/>
            </a:pPr>
            <a:endParaRPr lang="pt-BR" sz="2000" b="1" dirty="0">
              <a:solidFill>
                <a:schemeClr val="accent2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98445" y="228600"/>
            <a:ext cx="86868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u="sng" dirty="0">
                <a:solidFill>
                  <a:srgbClr val="FFC000"/>
                </a:solidFill>
              </a:rPr>
              <a:t>Conceito de boa-fé</a:t>
            </a:r>
          </a:p>
          <a:p>
            <a:pPr algn="just"/>
            <a:endParaRPr lang="pt-BR" sz="2000" i="1" dirty="0"/>
          </a:p>
          <a:p>
            <a:pPr algn="just"/>
            <a:r>
              <a:rPr lang="pt-BR" sz="2000" dirty="0"/>
              <a:t>*Acepção </a:t>
            </a:r>
            <a:r>
              <a:rPr lang="pt-BR" sz="2000" b="1" dirty="0"/>
              <a:t>SUBJETIVA</a:t>
            </a:r>
            <a:r>
              <a:rPr lang="pt-BR" sz="2000" dirty="0"/>
              <a:t>: estado de espírito, consciência, (</a:t>
            </a:r>
            <a:r>
              <a:rPr lang="pt-BR" sz="2000" dirty="0" err="1"/>
              <a:t>des</a:t>
            </a:r>
            <a:r>
              <a:rPr lang="pt-BR" sz="2000" dirty="0"/>
              <a:t>)conhecimento de uma situação psicológica. Tal estado estaria ligado à noção de erro (falsa percepção da realidade), ou seja, </a:t>
            </a:r>
            <a:r>
              <a:rPr lang="pt-BR" sz="2000" dirty="0">
                <a:solidFill>
                  <a:srgbClr val="FFC000"/>
                </a:solidFill>
              </a:rPr>
              <a:t>apenas o erro escusável é apto a revelar a boa-fé subjetiva</a:t>
            </a:r>
            <a:r>
              <a:rPr lang="pt-BR" sz="2000" dirty="0"/>
              <a:t> – quando o sujeito ignora o caráter ilícito de seu ato.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*Acepção </a:t>
            </a:r>
            <a:r>
              <a:rPr lang="pt-BR" sz="2000" b="1" dirty="0"/>
              <a:t>OBJETIVA</a:t>
            </a:r>
            <a:r>
              <a:rPr lang="pt-BR" sz="2000" dirty="0"/>
              <a:t>: </a:t>
            </a:r>
            <a:r>
              <a:rPr lang="pt-BR" sz="2000" dirty="0">
                <a:solidFill>
                  <a:srgbClr val="FFC000"/>
                </a:solidFill>
              </a:rPr>
              <a:t>norma de conduta </a:t>
            </a:r>
            <a:r>
              <a:rPr lang="pt-BR" sz="2000" dirty="0"/>
              <a:t>que determina como o sujeito deve agir. </a:t>
            </a:r>
            <a:r>
              <a:rPr lang="pt-BR" sz="2000" dirty="0" smtClean="0"/>
              <a:t>Dentro da acepção </a:t>
            </a:r>
            <a:r>
              <a:rPr lang="pt-BR" sz="2000" u="sng" dirty="0" smtClean="0"/>
              <a:t>objetiva</a:t>
            </a:r>
            <a:r>
              <a:rPr lang="pt-BR" sz="2000" dirty="0" smtClean="0"/>
              <a:t>: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(i) Aspecto negativo: </a:t>
            </a:r>
            <a:r>
              <a:rPr lang="pt-BR" sz="2000" dirty="0" smtClean="0"/>
              <a:t>as partes </a:t>
            </a:r>
            <a:r>
              <a:rPr lang="pt-BR" sz="2000" u="sng" dirty="0" smtClean="0"/>
              <a:t>devem cumprir o contrato com lealdade.</a:t>
            </a:r>
            <a:r>
              <a:rPr lang="pt-BR" sz="2000" dirty="0" smtClean="0"/>
              <a:t>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(</a:t>
            </a:r>
            <a:r>
              <a:rPr lang="pt-BR" sz="2000" dirty="0" err="1" smtClean="0">
                <a:solidFill>
                  <a:srgbClr val="CCECFF"/>
                </a:solidFill>
              </a:rPr>
              <a:t>ii</a:t>
            </a:r>
            <a:r>
              <a:rPr lang="pt-BR" sz="2000" dirty="0" smtClean="0">
                <a:solidFill>
                  <a:srgbClr val="CCECFF"/>
                </a:solidFill>
              </a:rPr>
              <a:t>) Aspecto positivo: </a:t>
            </a:r>
            <a:r>
              <a:rPr lang="pt-BR" sz="2000" dirty="0" smtClean="0"/>
              <a:t>diz respeito à </a:t>
            </a:r>
            <a:r>
              <a:rPr lang="pt-BR" sz="2000" u="sng" dirty="0" smtClean="0"/>
              <a:t>obrigação de cooperação</a:t>
            </a:r>
            <a:r>
              <a:rPr lang="pt-BR" sz="2000" dirty="0" smtClean="0"/>
              <a:t> entre as partes para que o contrato seja cumprido de forma adequada. Ex. O Banco é obrigado a informar o cliente a respeito das cláusulas contratuais. </a:t>
            </a:r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Trata-se </a:t>
            </a:r>
            <a:r>
              <a:rPr lang="pt-BR" sz="2000" dirty="0">
                <a:solidFill>
                  <a:srgbClr val="CCECFF"/>
                </a:solidFill>
              </a:rPr>
              <a:t>de um </a:t>
            </a:r>
            <a:r>
              <a:rPr lang="pt-BR" sz="2000" i="1" dirty="0">
                <a:solidFill>
                  <a:srgbClr val="CCECFF"/>
                </a:solidFill>
              </a:rPr>
              <a:t>standard</a:t>
            </a:r>
            <a:r>
              <a:rPr lang="pt-BR" sz="2000" dirty="0">
                <a:solidFill>
                  <a:srgbClr val="CCECFF"/>
                </a:solidFill>
              </a:rPr>
              <a:t> jurídico, um parâmetro de comportamento em que as atitudes das </a:t>
            </a:r>
            <a:r>
              <a:rPr lang="pt-BR" sz="2000" dirty="0" smtClean="0">
                <a:solidFill>
                  <a:srgbClr val="CCECFF"/>
                </a:solidFill>
              </a:rPr>
              <a:t>partes (negativas e positivas) </a:t>
            </a:r>
            <a:r>
              <a:rPr lang="pt-BR" sz="2000" dirty="0">
                <a:solidFill>
                  <a:srgbClr val="CCECFF"/>
                </a:solidFill>
              </a:rPr>
              <a:t>são valoradas de acordo com a lealdade, probidade e honestidade. </a:t>
            </a:r>
            <a:endParaRPr lang="pt-BR" sz="2000" b="1" dirty="0">
              <a:solidFill>
                <a:srgbClr val="CCECFF"/>
              </a:solidFill>
            </a:endParaRPr>
          </a:p>
          <a:p>
            <a:endParaRPr lang="pt-BR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8092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b="1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É </a:t>
            </a:r>
            <a:r>
              <a:rPr lang="pt-BR" sz="2000" b="1" dirty="0">
                <a:solidFill>
                  <a:srgbClr val="FFC000"/>
                </a:solidFill>
              </a:rPr>
              <a:t>possível sustentar que privilegiar o princípio da boa-fé significaria afastar por completo o princípio da autonomia da vontade contratual?</a:t>
            </a: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algn="just"/>
            <a:r>
              <a:rPr lang="pt-BR" sz="2000" dirty="0"/>
              <a:t>O princípio da autonomia contratual </a:t>
            </a:r>
            <a:r>
              <a:rPr lang="pt-BR" sz="2000" u="sng" dirty="0"/>
              <a:t>só deixará de ser aplicado diante da colidência com a boa-fé objetiva</a:t>
            </a:r>
            <a:r>
              <a:rPr lang="pt-BR" sz="2000" dirty="0"/>
              <a:t>. Esta, na verdade, indicará a medida sobre a qual poderá ser aplicada a liberdade contratual. Diante de um desequilíbrio contratual, injusto, </a:t>
            </a:r>
            <a:r>
              <a:rPr lang="pt-BR" sz="2000" u="sng" dirty="0"/>
              <a:t>a boa-fé atuará visando restabelecer o equilíbrio entre as partes. </a:t>
            </a:r>
          </a:p>
          <a:p>
            <a:pPr algn="just"/>
            <a:endParaRPr lang="pt-BR" sz="2000" b="1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/>
              <a:t>A boa-fé, </a:t>
            </a:r>
            <a:r>
              <a:rPr lang="pt-BR" sz="2000" dirty="0"/>
              <a:t>como princípio </a:t>
            </a:r>
            <a:r>
              <a:rPr lang="pt-BR" sz="2000" dirty="0" smtClean="0"/>
              <a:t>contratual, </a:t>
            </a:r>
            <a:r>
              <a:rPr lang="pt-BR" sz="2000" dirty="0"/>
              <a:t>implica numa </a:t>
            </a:r>
            <a:r>
              <a:rPr lang="pt-BR" sz="2000" b="1" dirty="0"/>
              <a:t>superação do individualismo da mera autonomia da vontade</a:t>
            </a:r>
            <a:r>
              <a:rPr lang="pt-BR" sz="2000" dirty="0"/>
              <a:t> concebida na perspectiva tradicional dos contratos e </a:t>
            </a:r>
            <a:r>
              <a:rPr lang="pt-BR" sz="2000" u="sng" dirty="0" smtClean="0"/>
              <a:t>na </a:t>
            </a:r>
            <a:r>
              <a:rPr lang="pt-BR" sz="2000" u="sng" dirty="0"/>
              <a:t>reconstrução das relações contratuais sob uma </a:t>
            </a:r>
            <a:r>
              <a:rPr lang="pt-BR" sz="2000" b="1" u="sng" dirty="0"/>
              <a:t>ótica da valorização do indivíduo </a:t>
            </a:r>
            <a:r>
              <a:rPr lang="pt-BR" sz="2000" b="1" dirty="0"/>
              <a:t>enquanto ser humano</a:t>
            </a:r>
            <a:r>
              <a:rPr lang="pt-BR" sz="2000" dirty="0"/>
              <a:t>, onde a sua inserção na comunidade socialmente solidária é mecanismo de sua realização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06137047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260648"/>
            <a:ext cx="835292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u="sng" dirty="0">
                <a:solidFill>
                  <a:srgbClr val="FFC000"/>
                </a:solidFill>
              </a:rPr>
              <a:t>Funções da Boa-fé objetiva</a:t>
            </a:r>
            <a:endParaRPr lang="pt-BR" sz="2000" dirty="0">
              <a:solidFill>
                <a:srgbClr val="FFC000"/>
              </a:solidFill>
            </a:endParaRPr>
          </a:p>
          <a:p>
            <a:pPr algn="just"/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1) Função restritiva (controladora) de Direitos</a:t>
            </a:r>
          </a:p>
          <a:p>
            <a:pPr algn="just"/>
            <a:r>
              <a:rPr lang="pt-BR" sz="2000" dirty="0" smtClean="0"/>
              <a:t>A boa-fé assume a função de </a:t>
            </a:r>
            <a:r>
              <a:rPr lang="pt-BR" sz="2000" u="sng" dirty="0" smtClean="0"/>
              <a:t>vedar condutas contrárias ao mandamento de agir com lealdade  e probidade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A função restritiva da boa-fé assemelha-se com a figura do abuso de direito?</a:t>
            </a:r>
          </a:p>
          <a:p>
            <a:pPr algn="just"/>
            <a:r>
              <a:rPr lang="pt-BR" sz="2000" dirty="0" smtClean="0"/>
              <a:t>O abuso ocorre diante do </a:t>
            </a:r>
            <a:r>
              <a:rPr lang="pt-BR" sz="2000" b="1" dirty="0" smtClean="0"/>
              <a:t>desvio da função social do direito</a:t>
            </a:r>
            <a:r>
              <a:rPr lang="pt-BR" sz="2000" dirty="0" smtClean="0"/>
              <a:t>. A função restritiva da boa-fé tende a ter um efeito mais amplo, </a:t>
            </a:r>
            <a:r>
              <a:rPr lang="pt-BR" sz="2000" u="sng" dirty="0" smtClean="0"/>
              <a:t>alcançando situações que estão além do abuso de direito</a:t>
            </a:r>
            <a:r>
              <a:rPr lang="pt-BR" sz="2000" dirty="0" smtClean="0"/>
              <a:t>, ao exigir um padrão leal e honesto da conduta.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Exemplo: adimplemento substancial. Não se pode alegar, a princípio, que aquele que exige rescisão de um contrato que foi substancialmente adimplido, age com abuso de direito. Por outro lado, à luz dos deveres da cooperação e probidade, inerentes à boa-fé, é possível afastar tal pleito. </a:t>
            </a:r>
          </a:p>
          <a:p>
            <a:pPr algn="just"/>
            <a:endParaRPr lang="pt-BR" sz="2000" dirty="0"/>
          </a:p>
          <a:p>
            <a:r>
              <a:rPr lang="pt-BR" sz="1800" b="1" dirty="0" smtClean="0">
                <a:solidFill>
                  <a:srgbClr val="CCECFF"/>
                </a:solidFill>
              </a:rPr>
              <a:t>Tal função pode vir a considerar nula de pleno direito cláusula contratual  que contrarie a lealdade e cooperação. </a:t>
            </a:r>
          </a:p>
        </p:txBody>
      </p:sp>
    </p:spTree>
    <p:extLst>
      <p:ext uri="{BB962C8B-B14F-4D97-AF65-F5344CB8AC3E}">
        <p14:creationId xmlns:p14="http://schemas.microsoft.com/office/powerpoint/2010/main" val="212598540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3568" y="260648"/>
            <a:ext cx="813690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CCECFF"/>
                </a:solidFill>
              </a:rPr>
              <a:t>2</a:t>
            </a:r>
            <a:r>
              <a:rPr lang="pt-BR" sz="2000" b="1" dirty="0" smtClean="0">
                <a:solidFill>
                  <a:srgbClr val="CCECFF"/>
                </a:solidFill>
              </a:rPr>
              <a:t>) Função interpretativa </a:t>
            </a:r>
          </a:p>
          <a:p>
            <a:pPr algn="just"/>
            <a:endParaRPr lang="pt-BR" sz="2000" b="1" dirty="0">
              <a:solidFill>
                <a:srgbClr val="CCECFF"/>
              </a:solidFill>
            </a:endParaRPr>
          </a:p>
          <a:p>
            <a:pPr algn="just"/>
            <a:r>
              <a:rPr lang="pt-BR" sz="1900" dirty="0" smtClean="0"/>
              <a:t>Indica a forma como o intérprete irá pautar-se para extrair o sentido adequado no exame contratual, fundado na observância da boa-fé nas relações jurídicas negociais. </a:t>
            </a:r>
            <a:r>
              <a:rPr lang="pt-BR" sz="1900" dirty="0" smtClean="0">
                <a:solidFill>
                  <a:srgbClr val="FFC000"/>
                </a:solidFill>
              </a:rPr>
              <a:t>A boa-fé objetiva é um referencial hermenêutico pautado no vetor da eticidade.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dirty="0" smtClean="0"/>
              <a:t>Deparando-se o intérprete com cláusula contratual que contenha </a:t>
            </a:r>
            <a:r>
              <a:rPr lang="pt-BR" sz="1900" u="sng" dirty="0" smtClean="0"/>
              <a:t>mais de um sentido</a:t>
            </a:r>
            <a:r>
              <a:rPr lang="pt-BR" sz="1900" dirty="0" smtClean="0"/>
              <a:t>, deve-se prevalecer o entendimento que melhor represente a lealdade e honestidade das partes.  </a:t>
            </a:r>
          </a:p>
          <a:p>
            <a:pPr algn="just"/>
            <a:endParaRPr lang="pt-BR" sz="1900" dirty="0" smtClean="0"/>
          </a:p>
          <a:p>
            <a:pPr algn="just"/>
            <a:r>
              <a:rPr lang="pt-BR" sz="1900" dirty="0" smtClean="0"/>
              <a:t>O artigo 113, CCB </a:t>
            </a:r>
            <a:r>
              <a:rPr lang="pt-BR" sz="1900" dirty="0"/>
              <a:t>é norma cogente, que não pode ser afastada pela vontade das partes, pois, é dever jurídico imposto aos contratantes, que deverão comporta-se, obrigatoriamente, </a:t>
            </a:r>
            <a:r>
              <a:rPr lang="pt-BR" sz="1900" dirty="0" smtClean="0"/>
              <a:t>segundo </a:t>
            </a:r>
            <a:r>
              <a:rPr lang="pt-BR" sz="1900" dirty="0"/>
              <a:t>os ditames da boa-fé</a:t>
            </a:r>
            <a:r>
              <a:rPr lang="pt-BR" sz="1900" dirty="0" smtClean="0"/>
              <a:t>.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b="1" dirty="0" smtClean="0">
                <a:solidFill>
                  <a:srgbClr val="FFC000"/>
                </a:solidFill>
              </a:rPr>
              <a:t>Enunciado 27</a:t>
            </a:r>
            <a:r>
              <a:rPr lang="pt-BR" sz="1900" b="1" dirty="0">
                <a:solidFill>
                  <a:srgbClr val="FFC000"/>
                </a:solidFill>
              </a:rPr>
              <a:t> </a:t>
            </a:r>
            <a:r>
              <a:rPr lang="pt-BR" sz="1900" b="1" dirty="0" smtClean="0">
                <a:solidFill>
                  <a:srgbClr val="FFC000"/>
                </a:solidFill>
              </a:rPr>
              <a:t>das Jornadas de Direito Civil</a:t>
            </a:r>
          </a:p>
          <a:p>
            <a:pPr algn="just"/>
            <a:endParaRPr lang="pt-BR" sz="1900" dirty="0"/>
          </a:p>
          <a:p>
            <a:pPr algn="just"/>
            <a:r>
              <a:rPr lang="pt-BR" sz="1900" dirty="0" smtClean="0"/>
              <a:t>O </a:t>
            </a:r>
            <a:r>
              <a:rPr lang="pt-BR" sz="1900" dirty="0"/>
              <a:t>intérprete analisará as circunstâncias do caso concreto e a finalidade econômico-social do contrato (NEGREIROS, 2006, p.136), as quais desencadearam a manifestação de vontade dos </a:t>
            </a:r>
            <a:r>
              <a:rPr lang="pt-BR" sz="1900" dirty="0" smtClean="0"/>
              <a:t>contratantes. Para, então, determinar </a:t>
            </a:r>
            <a:r>
              <a:rPr lang="pt-BR" sz="1900" dirty="0"/>
              <a:t>a solução adequada ao caso, </a:t>
            </a:r>
            <a:r>
              <a:rPr lang="pt-BR" sz="1900" dirty="0" smtClean="0">
                <a:solidFill>
                  <a:srgbClr val="FFC000"/>
                </a:solidFill>
              </a:rPr>
              <a:t>à luz da boa-fé </a:t>
            </a:r>
            <a:r>
              <a:rPr lang="pt-BR" sz="1900" dirty="0">
                <a:solidFill>
                  <a:srgbClr val="FFC000"/>
                </a:solidFill>
              </a:rPr>
              <a:t>objetiva, visando a não frustrar a legítima expectativa da outra parte.</a:t>
            </a:r>
          </a:p>
        </p:txBody>
      </p:sp>
    </p:spTree>
    <p:extLst>
      <p:ext uri="{BB962C8B-B14F-4D97-AF65-F5344CB8AC3E}">
        <p14:creationId xmlns:p14="http://schemas.microsoft.com/office/powerpoint/2010/main" val="344145823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39552" y="332656"/>
            <a:ext cx="82089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CCECFF"/>
                </a:solidFill>
              </a:rPr>
              <a:t>3) Função integrativa</a:t>
            </a:r>
          </a:p>
          <a:p>
            <a:endParaRPr lang="pt-BR" sz="2000" b="1" dirty="0"/>
          </a:p>
          <a:p>
            <a:pPr algn="just"/>
            <a:r>
              <a:rPr lang="pt-BR" sz="2000" dirty="0" smtClean="0"/>
              <a:t>Fonte criadora de novos deveres (anexos) de conduta, a serem observados em toda relação jurídica obrigacional. O contrato passa a ser compreendido enquanto relação jurídica </a:t>
            </a:r>
            <a:r>
              <a:rPr lang="pt-BR" sz="2000" b="1" dirty="0" smtClean="0"/>
              <a:t>complexa e dinâmica</a:t>
            </a:r>
            <a:r>
              <a:rPr lang="pt-BR" sz="2000" dirty="0" smtClean="0"/>
              <a:t>, já que passa a ser formado pela </a:t>
            </a:r>
            <a:r>
              <a:rPr lang="pt-BR" sz="2000" u="sng" dirty="0" smtClean="0"/>
              <a:t>obrigação principal</a:t>
            </a:r>
            <a:r>
              <a:rPr lang="pt-BR" sz="2000" dirty="0" smtClean="0"/>
              <a:t>, acrescido dos </a:t>
            </a:r>
            <a:r>
              <a:rPr lang="pt-BR" sz="2000" u="sng" dirty="0" smtClean="0"/>
              <a:t>deveres anexos</a:t>
            </a:r>
            <a:r>
              <a:rPr lang="pt-BR" sz="2000" dirty="0" smtClean="0"/>
              <a:t> da boa-fé objetiva.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Assim, o contrato não envolve, tão somente, a obrigação de </a:t>
            </a:r>
            <a:r>
              <a:rPr lang="pt-BR" sz="2000" dirty="0" smtClean="0"/>
              <a:t>prestar, mas</a:t>
            </a:r>
            <a:r>
              <a:rPr lang="pt-BR" sz="2000" dirty="0"/>
              <a:t>, também, uma </a:t>
            </a:r>
            <a:r>
              <a:rPr lang="pt-BR" sz="2000" i="1" dirty="0"/>
              <a:t>obrigação de conduta </a:t>
            </a:r>
            <a:r>
              <a:rPr lang="pt-BR" sz="2000" dirty="0"/>
              <a:t>(MARQUES, </a:t>
            </a:r>
            <a:r>
              <a:rPr lang="pt-BR" sz="2000" dirty="0" smtClean="0"/>
              <a:t>2006, p.218) dos </a:t>
            </a:r>
            <a:r>
              <a:rPr lang="pt-BR" sz="2000" dirty="0"/>
              <a:t>contratantes visando a garantir o adimplemento da obrigação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O que seriam os deveres anexos de conduta?</a:t>
            </a: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algn="just"/>
            <a:r>
              <a:rPr lang="pt-BR" sz="2000" i="1" dirty="0" smtClean="0"/>
              <a:t>“[...] </a:t>
            </a:r>
            <a:r>
              <a:rPr lang="pt-BR" sz="2000" i="1" dirty="0"/>
              <a:t>o conteúdo do contrato </a:t>
            </a:r>
            <a:r>
              <a:rPr lang="pt-BR" sz="2000" i="1" dirty="0" smtClean="0"/>
              <a:t>amplia-se, por </a:t>
            </a:r>
            <a:r>
              <a:rPr lang="pt-BR" sz="2000" i="1" dirty="0"/>
              <a:t>força da </a:t>
            </a:r>
            <a:r>
              <a:rPr lang="pt-BR" sz="2000" i="1" dirty="0" smtClean="0"/>
              <a:t>boa-fé, para </a:t>
            </a:r>
            <a:r>
              <a:rPr lang="pt-BR" sz="2000" i="1" dirty="0"/>
              <a:t>além </a:t>
            </a:r>
            <a:r>
              <a:rPr lang="pt-BR" sz="2000" i="1" dirty="0" smtClean="0"/>
              <a:t>das obrigações </a:t>
            </a:r>
            <a:r>
              <a:rPr lang="pt-BR" sz="2000" i="1" dirty="0"/>
              <a:t>estritamente contratuais. Ao lado das obrigações que </a:t>
            </a:r>
            <a:r>
              <a:rPr lang="pt-BR" sz="2000" i="1" dirty="0" smtClean="0"/>
              <a:t>não existiriam </a:t>
            </a:r>
            <a:r>
              <a:rPr lang="pt-BR" sz="2000" i="1" dirty="0"/>
              <a:t>fora do contrato, </a:t>
            </a:r>
            <a:r>
              <a:rPr lang="pt-BR" sz="2000" i="1" dirty="0">
                <a:solidFill>
                  <a:srgbClr val="FFC000"/>
                </a:solidFill>
              </a:rPr>
              <a:t>a </a:t>
            </a:r>
            <a:r>
              <a:rPr lang="pt-BR" sz="2000" i="1" dirty="0" smtClean="0">
                <a:solidFill>
                  <a:srgbClr val="FFC000"/>
                </a:solidFill>
              </a:rPr>
              <a:t>boa-fé passou </a:t>
            </a:r>
            <a:r>
              <a:rPr lang="pt-BR" sz="2000" i="1" dirty="0">
                <a:solidFill>
                  <a:srgbClr val="FFC000"/>
                </a:solidFill>
              </a:rPr>
              <a:t>a incluir no contexto</a:t>
            </a:r>
          </a:p>
          <a:p>
            <a:pPr algn="just"/>
            <a:r>
              <a:rPr lang="pt-BR" sz="2000" i="1" dirty="0">
                <a:solidFill>
                  <a:srgbClr val="FFC000"/>
                </a:solidFill>
              </a:rPr>
              <a:t>contratual o dever geral de não causar dano, em todas as suas </a:t>
            </a:r>
            <a:r>
              <a:rPr lang="pt-BR" sz="2000" i="1" dirty="0" smtClean="0">
                <a:solidFill>
                  <a:srgbClr val="FFC000"/>
                </a:solidFill>
              </a:rPr>
              <a:t>múltiplas especificações</a:t>
            </a:r>
            <a:r>
              <a:rPr lang="pt-BR" sz="2000" i="1" dirty="0">
                <a:solidFill>
                  <a:srgbClr val="FFC000"/>
                </a:solidFill>
              </a:rPr>
              <a:t>. </a:t>
            </a:r>
            <a:r>
              <a:rPr lang="pt-BR" sz="2000" i="1" dirty="0"/>
              <a:t>Este campo de atuação dos deveres </a:t>
            </a:r>
            <a:r>
              <a:rPr lang="pt-BR" sz="2000" i="1" dirty="0" smtClean="0"/>
              <a:t>instrumentais</a:t>
            </a:r>
            <a:r>
              <a:rPr lang="pt-BR" sz="2000" dirty="0" smtClean="0"/>
              <a:t>”. (</a:t>
            </a:r>
            <a:r>
              <a:rPr lang="pt-BR" sz="2000" dirty="0"/>
              <a:t>NEGREIROS, 2006, p.155156).</a:t>
            </a:r>
            <a:endParaRPr lang="pt-BR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0023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404664"/>
            <a:ext cx="79208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Os deveres  anexos acabam por </a:t>
            </a:r>
            <a:r>
              <a:rPr lang="pt-BR" sz="2000" u="sng" dirty="0" smtClean="0"/>
              <a:t>mitigar a autonomia privada</a:t>
            </a:r>
            <a:r>
              <a:rPr lang="pt-BR" sz="2000" dirty="0" smtClean="0"/>
              <a:t>, ao estabelecer </a:t>
            </a:r>
            <a:r>
              <a:rPr lang="pt-BR" sz="2000" dirty="0" smtClean="0">
                <a:solidFill>
                  <a:srgbClr val="FFC000"/>
                </a:solidFill>
              </a:rPr>
              <a:t>deveres de conduta que nortearão o comportamento das partes, nas fases </a:t>
            </a:r>
            <a:r>
              <a:rPr lang="pt-BR" sz="2000" dirty="0" err="1" smtClean="0">
                <a:solidFill>
                  <a:srgbClr val="FFC000"/>
                </a:solidFill>
              </a:rPr>
              <a:t>pré</a:t>
            </a:r>
            <a:r>
              <a:rPr lang="pt-BR" sz="2000" dirty="0" smtClean="0">
                <a:solidFill>
                  <a:srgbClr val="FFC000"/>
                </a:solidFill>
              </a:rPr>
              <a:t>-contratual, contratual e pós-contratual.</a:t>
            </a:r>
            <a:r>
              <a:rPr lang="pt-BR" sz="2000" dirty="0" smtClean="0"/>
              <a:t>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Eles </a:t>
            </a:r>
            <a:r>
              <a:rPr lang="pt-BR" sz="2000" dirty="0"/>
              <a:t>devem ser observados pelos contratantes, sob pena de quebra da boa-fé </a:t>
            </a:r>
            <a:r>
              <a:rPr lang="pt-BR" sz="2000" dirty="0" smtClean="0"/>
              <a:t>objetiva, o que acarretaria na denominada </a:t>
            </a:r>
            <a:r>
              <a:rPr lang="pt-BR" sz="2000" b="1" u="sng" dirty="0" smtClean="0">
                <a:solidFill>
                  <a:srgbClr val="FFC000"/>
                </a:solidFill>
              </a:rPr>
              <a:t>“violação positiva do contrato</a:t>
            </a:r>
            <a:r>
              <a:rPr lang="pt-BR" sz="2000" b="1" dirty="0" smtClean="0">
                <a:solidFill>
                  <a:srgbClr val="FFC000"/>
                </a:solidFill>
              </a:rPr>
              <a:t>” </a:t>
            </a:r>
            <a:r>
              <a:rPr lang="pt-BR" sz="2000" dirty="0" smtClean="0"/>
              <a:t>(cumprimento da obrigação principal e descumprimento dos deveres anexos).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Os contratantes devem </a:t>
            </a:r>
            <a:r>
              <a:rPr lang="pt-BR" sz="2000" u="sng" dirty="0">
                <a:solidFill>
                  <a:srgbClr val="FFC000"/>
                </a:solidFill>
              </a:rPr>
              <a:t>cooperar entre si, agir com </a:t>
            </a:r>
            <a:r>
              <a:rPr lang="pt-BR" sz="2000" u="sng" dirty="0" smtClean="0">
                <a:solidFill>
                  <a:srgbClr val="FFC000"/>
                </a:solidFill>
              </a:rPr>
              <a:t>lealdade</a:t>
            </a:r>
            <a:r>
              <a:rPr lang="pt-BR" sz="2000" dirty="0" smtClean="0"/>
              <a:t> para </a:t>
            </a:r>
            <a:r>
              <a:rPr lang="pt-BR" sz="2000" dirty="0"/>
              <a:t>que o negócio jurídico obtenha êxito, ou seja, "</a:t>
            </a:r>
            <a:r>
              <a:rPr lang="pt-BR" sz="2000" i="1" dirty="0"/>
              <a:t>colaborar durante </a:t>
            </a:r>
            <a:r>
              <a:rPr lang="pt-BR" sz="2000" i="1" dirty="0" smtClean="0"/>
              <a:t>a execução </a:t>
            </a:r>
            <a:r>
              <a:rPr lang="pt-BR" sz="2000" i="1" dirty="0"/>
              <a:t>do contrato, conforme o paradigma da </a:t>
            </a:r>
            <a:r>
              <a:rPr lang="pt-BR" sz="2000" i="1" dirty="0" smtClean="0"/>
              <a:t>boa-fé objetiva</a:t>
            </a:r>
            <a:r>
              <a:rPr lang="pt-BR" sz="2000" i="1" dirty="0"/>
              <a:t>" </a:t>
            </a:r>
            <a:r>
              <a:rPr lang="pt-BR" sz="2000" dirty="0"/>
              <a:t>(MARQUES, 2006, p.233), através do respeito aos deveres </a:t>
            </a:r>
            <a:r>
              <a:rPr lang="pt-BR" sz="2000" dirty="0" smtClean="0"/>
              <a:t>anexos, visando </a:t>
            </a:r>
            <a:r>
              <a:rPr lang="pt-BR" sz="2000" dirty="0"/>
              <a:t>ao correto adimplemento da obrigação. </a:t>
            </a:r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Rol exemplificativo dos deveres anexos: cooperação, lealdade, informação (ou transparência)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583172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404664"/>
            <a:ext cx="835292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u="sng" dirty="0" smtClean="0">
                <a:solidFill>
                  <a:srgbClr val="FFC000"/>
                </a:solidFill>
              </a:rPr>
              <a:t>Figuras parcelares da boa-fé objetiva</a:t>
            </a:r>
          </a:p>
          <a:p>
            <a:endParaRPr lang="pt-BR" sz="2000" b="1" u="sng" dirty="0">
              <a:solidFill>
                <a:srgbClr val="FFC000"/>
              </a:solidFill>
            </a:endParaRPr>
          </a:p>
          <a:p>
            <a:r>
              <a:rPr lang="pt-BR" sz="2000" b="1" dirty="0" smtClean="0">
                <a:solidFill>
                  <a:srgbClr val="CCECFF"/>
                </a:solidFill>
              </a:rPr>
              <a:t>1)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Venire</a:t>
            </a:r>
            <a:r>
              <a:rPr lang="pt-BR" sz="2000" b="1" i="1" dirty="0" smtClean="0">
                <a:solidFill>
                  <a:srgbClr val="CCECFF"/>
                </a:solidFill>
              </a:rPr>
              <a:t> contra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factum</a:t>
            </a:r>
            <a:r>
              <a:rPr lang="pt-BR" sz="2000" b="1" i="1" dirty="0" smtClean="0">
                <a:solidFill>
                  <a:srgbClr val="CCECFF"/>
                </a:solidFill>
              </a:rPr>
              <a:t>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proprium</a:t>
            </a:r>
            <a:endParaRPr lang="pt-BR" sz="2000" dirty="0" smtClean="0">
              <a:solidFill>
                <a:srgbClr val="CCECFF"/>
              </a:solidFill>
            </a:endParaRPr>
          </a:p>
          <a:p>
            <a:endParaRPr lang="pt-BR" sz="2000" b="1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A expressão traduz o </a:t>
            </a:r>
            <a:r>
              <a:rPr lang="pt-BR" sz="2000" u="sng" dirty="0" smtClean="0"/>
              <a:t>exercício de uma posição jurídica em contradição com o comportamento assumido anteriormente pelo próprio titular </a:t>
            </a:r>
            <a:r>
              <a:rPr lang="pt-BR" sz="2000" dirty="0" smtClean="0"/>
              <a:t>do direito. Isoladamente, os dois comportamentos seriam lícitos, mas o exercício do segundo viola a boa-fé objetiva decorrente da expectativa criada pelo primeiro. “Expectativas desleais”.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Pressupostos: a) Conduta inicial; b) Legítima confiança da outra parte; 3) Comportamento contraditório; d) Dano ou potencial dano a partir da contradição.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Enunciado </a:t>
            </a:r>
            <a:r>
              <a:rPr lang="pt-BR" sz="2000" dirty="0">
                <a:solidFill>
                  <a:srgbClr val="CCECFF"/>
                </a:solidFill>
              </a:rPr>
              <a:t>362 do CJF: </a:t>
            </a:r>
            <a:r>
              <a:rPr lang="pt-BR" sz="2000" dirty="0" smtClean="0">
                <a:solidFill>
                  <a:srgbClr val="CCECFF"/>
                </a:solidFill>
              </a:rPr>
              <a:t>“a </a:t>
            </a:r>
            <a:r>
              <a:rPr lang="pt-BR" sz="2000" dirty="0">
                <a:solidFill>
                  <a:srgbClr val="CCECFF"/>
                </a:solidFill>
              </a:rPr>
              <a:t>vedação do comportamento contraditório funda-se na proteção da confiança, tal como se extrai dos </a:t>
            </a:r>
            <a:r>
              <a:rPr lang="pt-BR" sz="2000" dirty="0" err="1">
                <a:solidFill>
                  <a:srgbClr val="CCECFF"/>
                </a:solidFill>
              </a:rPr>
              <a:t>arts</a:t>
            </a:r>
            <a:r>
              <a:rPr lang="pt-BR" sz="2000" dirty="0">
                <a:solidFill>
                  <a:srgbClr val="CCECFF"/>
                </a:solidFill>
              </a:rPr>
              <a:t>. 187 e </a:t>
            </a:r>
            <a:r>
              <a:rPr lang="pt-BR" sz="2000" dirty="0" smtClean="0">
                <a:solidFill>
                  <a:srgbClr val="CCECFF"/>
                </a:solidFill>
              </a:rPr>
              <a:t>422”.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S</a:t>
            </a:r>
            <a:r>
              <a:rPr lang="pt-BR" sz="2000" dirty="0" smtClean="0">
                <a:solidFill>
                  <a:srgbClr val="CCECFF"/>
                </a:solidFill>
              </a:rPr>
              <a:t>úmula </a:t>
            </a:r>
            <a:r>
              <a:rPr lang="pt-BR" sz="2000" dirty="0">
                <a:solidFill>
                  <a:srgbClr val="CCECFF"/>
                </a:solidFill>
              </a:rPr>
              <a:t>370 do STJ – “caracteriza dano moral a apresentação antecipada de cheque pré-datado”. </a:t>
            </a:r>
          </a:p>
        </p:txBody>
      </p:sp>
    </p:spTree>
    <p:extLst>
      <p:ext uri="{BB962C8B-B14F-4D97-AF65-F5344CB8AC3E}">
        <p14:creationId xmlns:p14="http://schemas.microsoft.com/office/powerpoint/2010/main" val="2114714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404664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“PROMESSA </a:t>
            </a:r>
            <a:r>
              <a:rPr lang="pt-BR" sz="2000" dirty="0"/>
              <a:t>DE COMPRA E VENDA. CONSENTIMENTO DA MULHER. ATOS POSTERIORES. </a:t>
            </a:r>
            <a:r>
              <a:rPr lang="pt-BR" sz="2000" b="1" dirty="0">
                <a:solidFill>
                  <a:srgbClr val="FFC000"/>
                </a:solidFill>
              </a:rPr>
              <a:t>" VENIRE CONTRA FACTUM PROPRIUM "</a:t>
            </a:r>
            <a:r>
              <a:rPr lang="pt-BR" sz="2000" dirty="0"/>
              <a:t>. BOA-FE. PREPARO. FERIAS. 1. TENDO A PARTE PROTOCOLADO SEU RECURSO E, DEPOIS DISSO, RECOLHIDO A IMPORTANCIA RELATIVA AO PREPARO, TUDO NO PERIODO DE FERIAS FORENSES, NÃO SE PODE DIZER QUE DESCUMPRIU O DISPOSTO NO ARTIGO 511 DO CPC. VOTOS VENCIDOS. </a:t>
            </a:r>
            <a:r>
              <a:rPr lang="pt-BR" sz="2000" dirty="0">
                <a:solidFill>
                  <a:srgbClr val="FFC000"/>
                </a:solidFill>
              </a:rPr>
              <a:t>2</a:t>
            </a:r>
            <a:r>
              <a:rPr lang="pt-BR" sz="2000" u="sng" dirty="0">
                <a:solidFill>
                  <a:srgbClr val="FFC000"/>
                </a:solidFill>
              </a:rPr>
              <a:t>. A MULHER QUE DEIXA DE ASSINAR O CONTRATO DE PROMESSA DE COMPRA E VENDA JUNTAMENTE COM O MARIDO, MAS DEPOIS DISSO, EM JUIZO, EXPRESSAMENTE ADMITE A EXISTENCIA E VALIDADE DO CONTRATO, FUNDAMENTO PARA A DENUNCIAÇÃO DE OUTRA LIDE, E NADA IMPUGNA CONTRA A EXECUÇÃO DO CONTRATO DURANTE MAIS DE 17 ANOS, TEMPO EM QUE OS PROMISSARIOS COMPRADORES EXERCERAM PACIFICAMENTE A POSSE SOBRE O IMOVEL, NÃO PODE DEPOIS SE OPOR AO PEDIDO DE FORNECIMENTO DE ESCRITURA DEFINITIVA</a:t>
            </a:r>
            <a:r>
              <a:rPr lang="pt-BR" sz="2000" dirty="0">
                <a:solidFill>
                  <a:srgbClr val="FFC000"/>
                </a:solidFill>
              </a:rPr>
              <a:t>. </a:t>
            </a:r>
            <a:r>
              <a:rPr lang="pt-BR" sz="2000" dirty="0"/>
              <a:t>DOUTRINA DOS ATOS PROPRIOS. ART. 132 DO CC. 3. RECURSO CONHECIDO E </a:t>
            </a:r>
            <a:r>
              <a:rPr lang="pt-BR" sz="2000" dirty="0" smtClean="0"/>
              <a:t>PROVIDO”. (STJ, </a:t>
            </a:r>
            <a:r>
              <a:rPr lang="pt-BR" sz="2000" dirty="0" err="1"/>
              <a:t>REsp</a:t>
            </a:r>
            <a:r>
              <a:rPr lang="pt-BR" sz="2000" dirty="0"/>
              <a:t> 95539 / </a:t>
            </a:r>
            <a:r>
              <a:rPr lang="pt-BR" sz="2000" dirty="0" smtClean="0"/>
              <a:t>SP, 4ª Turma, </a:t>
            </a:r>
            <a:r>
              <a:rPr lang="pt-BR" sz="2000" dirty="0" err="1" smtClean="0"/>
              <a:t>Min.Rel</a:t>
            </a:r>
            <a:r>
              <a:rPr lang="pt-BR" sz="2000" dirty="0" smtClean="0"/>
              <a:t>. Ruy Rosado de Aguiar, D.J. 03/09/1996)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99104124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04664"/>
            <a:ext cx="820891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2)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Supressio</a:t>
            </a:r>
            <a:r>
              <a:rPr lang="pt-BR" sz="2000" b="1" dirty="0" smtClean="0">
                <a:solidFill>
                  <a:srgbClr val="CCECFF"/>
                </a:solidFill>
              </a:rPr>
              <a:t>  e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Surrectio</a:t>
            </a:r>
            <a:endParaRPr lang="pt-BR" sz="2000" b="1" i="1" dirty="0" smtClean="0">
              <a:solidFill>
                <a:srgbClr val="CCECFF"/>
              </a:solidFill>
            </a:endParaRPr>
          </a:p>
          <a:p>
            <a:pPr algn="just"/>
            <a:endParaRPr lang="pt-BR" sz="2000" b="1" i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/>
              <a:t>As duas figuras – </a:t>
            </a:r>
            <a:r>
              <a:rPr lang="pt-BR" sz="2000" i="1" dirty="0" err="1"/>
              <a:t>supressio</a:t>
            </a:r>
            <a:r>
              <a:rPr lang="pt-BR" sz="2000" i="1" dirty="0"/>
              <a:t> e </a:t>
            </a:r>
            <a:r>
              <a:rPr lang="pt-BR" sz="2000" i="1" dirty="0" err="1"/>
              <a:t>surrectio</a:t>
            </a:r>
            <a:r>
              <a:rPr lang="pt-BR" sz="2000" dirty="0"/>
              <a:t> – são dois lados da mesma moeda. </a:t>
            </a:r>
            <a:endParaRPr lang="pt-BR" sz="2000" dirty="0" smtClean="0"/>
          </a:p>
          <a:p>
            <a:pPr algn="just"/>
            <a:endParaRPr lang="pt-BR" sz="2000" i="1" u="sng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i="1" u="sng" dirty="0" err="1" smtClean="0">
                <a:solidFill>
                  <a:srgbClr val="CCECFF"/>
                </a:solidFill>
              </a:rPr>
              <a:t>Supressio</a:t>
            </a:r>
            <a:r>
              <a:rPr lang="pt-BR" sz="2000" dirty="0" smtClean="0">
                <a:solidFill>
                  <a:srgbClr val="CCECFF"/>
                </a:solidFill>
              </a:rPr>
              <a:t>:</a:t>
            </a:r>
            <a:r>
              <a:rPr lang="pt-BR" sz="2000" dirty="0" smtClean="0"/>
              <a:t> é a </a:t>
            </a:r>
            <a:r>
              <a:rPr lang="pt-BR" sz="2000" u="sng" dirty="0" smtClean="0"/>
              <a:t>situação do direito que deixou de ser exercitado, de forma prolongada</a:t>
            </a:r>
            <a:r>
              <a:rPr lang="pt-BR" sz="2000" dirty="0" smtClean="0"/>
              <a:t>, não podendo mais sê-lo, sob pena de contrariar a boa-fé, </a:t>
            </a:r>
            <a:r>
              <a:rPr lang="pt-BR" sz="2000" u="sng" dirty="0" smtClean="0"/>
              <a:t>ao iludir a parte contrária de que o direito não seria mais exercido.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Assemelha-se com o </a:t>
            </a:r>
            <a:r>
              <a:rPr lang="pt-BR" sz="2000" i="1" dirty="0" err="1" smtClean="0"/>
              <a:t>venire</a:t>
            </a:r>
            <a:r>
              <a:rPr lang="pt-BR" sz="2000" i="1" dirty="0" smtClean="0"/>
              <a:t> contra </a:t>
            </a:r>
            <a:r>
              <a:rPr lang="pt-BR" sz="2000" i="1" dirty="0" err="1" smtClean="0"/>
              <a:t>factum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proprium</a:t>
            </a:r>
            <a:r>
              <a:rPr lang="pt-BR" sz="2000" i="1" dirty="0" smtClean="0"/>
              <a:t>, </a:t>
            </a:r>
            <a:r>
              <a:rPr lang="pt-BR" sz="2000" dirty="0" smtClean="0"/>
              <a:t>contudo, na </a:t>
            </a:r>
            <a:r>
              <a:rPr lang="pt-BR" sz="2000" i="1" dirty="0" err="1" smtClean="0"/>
              <a:t>supressio</a:t>
            </a:r>
            <a:r>
              <a:rPr lang="pt-BR" sz="2000" dirty="0" smtClean="0"/>
              <a:t> as expectativas são projetadas </a:t>
            </a:r>
            <a:r>
              <a:rPr lang="pt-BR" sz="2000" u="sng" dirty="0" smtClean="0"/>
              <a:t>apenas pela injustificada inércia do titular por considerável decurso de tempo</a:t>
            </a:r>
            <a:r>
              <a:rPr lang="pt-BR" sz="2000" dirty="0" smtClean="0"/>
              <a:t>, diante de indícios de que o direito não seria mais exercido.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i="1" u="sng" dirty="0" err="1" smtClean="0">
                <a:solidFill>
                  <a:srgbClr val="CCECFF"/>
                </a:solidFill>
              </a:rPr>
              <a:t>Surrectio</a:t>
            </a:r>
            <a:r>
              <a:rPr lang="pt-BR" sz="2000" i="1" u="sng" dirty="0" smtClean="0">
                <a:solidFill>
                  <a:srgbClr val="CCECFF"/>
                </a:solidFill>
              </a:rPr>
              <a:t>: </a:t>
            </a:r>
            <a:r>
              <a:rPr lang="pt-BR" sz="2000" u="sng" dirty="0" smtClean="0"/>
              <a:t>O exercício continuado de uma situação jurídica implica nova fonte de direito subjetivo</a:t>
            </a:r>
            <a:r>
              <a:rPr lang="pt-BR" sz="2000" dirty="0" smtClean="0"/>
              <a:t>, estabilizando-se tal situação para o futuro (adquire-se um direito subjetivo). </a:t>
            </a:r>
            <a:endParaRPr lang="pt-BR" sz="2000" i="1" u="sng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Ex. Art. 330, CCB: “O pagamento </a:t>
            </a:r>
            <a:r>
              <a:rPr lang="pt-BR" sz="2000" u="sng" dirty="0" smtClean="0">
                <a:solidFill>
                  <a:srgbClr val="CCECFF"/>
                </a:solidFill>
              </a:rPr>
              <a:t>reiteradamente</a:t>
            </a:r>
            <a:r>
              <a:rPr lang="pt-BR" sz="2000" dirty="0" smtClean="0">
                <a:solidFill>
                  <a:srgbClr val="CCECFF"/>
                </a:solidFill>
              </a:rPr>
              <a:t> feito em </a:t>
            </a:r>
            <a:r>
              <a:rPr lang="pt-BR" sz="2000" u="sng" dirty="0" smtClean="0">
                <a:solidFill>
                  <a:srgbClr val="CCECFF"/>
                </a:solidFill>
              </a:rPr>
              <a:t>outro local </a:t>
            </a:r>
            <a:r>
              <a:rPr lang="pt-BR" sz="2000" dirty="0" smtClean="0">
                <a:solidFill>
                  <a:srgbClr val="CCECFF"/>
                </a:solidFill>
              </a:rPr>
              <a:t>faz </a:t>
            </a:r>
            <a:r>
              <a:rPr lang="pt-BR" sz="2000" u="sng" dirty="0" smtClean="0">
                <a:solidFill>
                  <a:srgbClr val="CCECFF"/>
                </a:solidFill>
              </a:rPr>
              <a:t>presumir renúncia </a:t>
            </a:r>
            <a:r>
              <a:rPr lang="pt-BR" sz="2000" dirty="0" smtClean="0">
                <a:solidFill>
                  <a:srgbClr val="CCECFF"/>
                </a:solidFill>
              </a:rPr>
              <a:t>do credor relativamente ao previsto no contrato”.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4665402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404664"/>
            <a:ext cx="820891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1800" dirty="0" smtClean="0"/>
          </a:p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Jurisprudência:</a:t>
            </a:r>
          </a:p>
          <a:p>
            <a:pPr algn="just"/>
            <a:endParaRPr lang="pt-BR" sz="1800" b="1" dirty="0"/>
          </a:p>
          <a:p>
            <a:pPr algn="just"/>
            <a:endParaRPr lang="pt-BR" sz="1800" b="1" dirty="0"/>
          </a:p>
          <a:p>
            <a:pPr algn="just"/>
            <a:endParaRPr lang="pt-BR" sz="1800" dirty="0" smtClean="0"/>
          </a:p>
          <a:p>
            <a:pPr algn="just"/>
            <a:r>
              <a:rPr lang="pt-BR" sz="2000" dirty="0" smtClean="0"/>
              <a:t>“CONDOMÍNIO</a:t>
            </a:r>
            <a:r>
              <a:rPr lang="pt-BR" sz="2000" dirty="0"/>
              <a:t>. Área comum. Prescrição. </a:t>
            </a:r>
            <a:r>
              <a:rPr lang="pt-BR" sz="2000" u="sng" dirty="0"/>
              <a:t>Boa-fé. Área destinada a corredor, que perdeu sua finalidade com a alteração do projeto e veio a ser ocupada com exclusividade por alguns condôminos, com a concordância dos demais</a:t>
            </a:r>
            <a:r>
              <a:rPr lang="pt-BR" sz="2000" dirty="0"/>
              <a:t>. </a:t>
            </a:r>
            <a:r>
              <a:rPr lang="pt-BR" sz="2000" dirty="0">
                <a:solidFill>
                  <a:srgbClr val="FFC000"/>
                </a:solidFill>
              </a:rPr>
              <a:t>Consolidada a situação há mais de vinte anos sobre área não indispensável à existência do condomínio, é de ser mantido o </a:t>
            </a:r>
            <a:r>
              <a:rPr lang="pt-BR" sz="2000" dirty="0" err="1">
                <a:solidFill>
                  <a:srgbClr val="FFC000"/>
                </a:solidFill>
              </a:rPr>
              <a:t>statu</a:t>
            </a:r>
            <a:r>
              <a:rPr lang="pt-BR" sz="2000" dirty="0">
                <a:solidFill>
                  <a:srgbClr val="FFC000"/>
                </a:solidFill>
              </a:rPr>
              <a:t> quo. Aplicação do princípio da boa-fé (</a:t>
            </a:r>
            <a:r>
              <a:rPr lang="pt-BR" sz="2000" dirty="0" err="1">
                <a:solidFill>
                  <a:srgbClr val="FFC000"/>
                </a:solidFill>
              </a:rPr>
              <a:t>suppressio</a:t>
            </a:r>
            <a:r>
              <a:rPr lang="pt-BR" sz="2000" dirty="0">
                <a:solidFill>
                  <a:srgbClr val="FFC000"/>
                </a:solidFill>
              </a:rPr>
              <a:t>). </a:t>
            </a:r>
            <a:r>
              <a:rPr lang="pt-BR" sz="2000" dirty="0"/>
              <a:t>Recurso conhecido e </a:t>
            </a:r>
            <a:r>
              <a:rPr lang="pt-BR" sz="2000" dirty="0" smtClean="0"/>
              <a:t>provido”. (STJ, </a:t>
            </a:r>
            <a:r>
              <a:rPr lang="pt-BR" sz="2000" dirty="0" err="1" smtClean="0"/>
              <a:t>Resp</a:t>
            </a:r>
            <a:r>
              <a:rPr lang="pt-BR" sz="2000" dirty="0" smtClean="0"/>
              <a:t> 214680/SP, 4ª Turma, Min. Rel. Ruy Rosado de Aguiar, DJ: 10/08/1999). </a:t>
            </a:r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18488603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3"/>
          <p:cNvSpPr>
            <a:spLocks noGrp="1" noChangeArrowheads="1"/>
          </p:cNvSpPr>
          <p:nvPr>
            <p:ph idx="1"/>
          </p:nvPr>
        </p:nvSpPr>
        <p:spPr>
          <a:xfrm>
            <a:off x="467544" y="260648"/>
            <a:ext cx="8207375" cy="6159500"/>
          </a:xfrm>
        </p:spPr>
        <p:txBody>
          <a:bodyPr>
            <a:normAutofit/>
          </a:bodyPr>
          <a:lstStyle/>
          <a:p>
            <a:pPr marL="0" indent="0" algn="just" eaLnBrk="1" hangingPunct="1">
              <a:buNone/>
            </a:pPr>
            <a:r>
              <a:rPr lang="pt-BR" altLang="pt-BR" sz="2000" b="1" dirty="0" smtClean="0">
                <a:solidFill>
                  <a:srgbClr val="FFC000"/>
                </a:solidFill>
              </a:rPr>
              <a:t>1. </a:t>
            </a:r>
            <a:r>
              <a:rPr lang="pt-BR" altLang="pt-BR" sz="20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Quadro evolutivo do Direito Civil </a:t>
            </a:r>
          </a:p>
          <a:p>
            <a:pPr marL="0" indent="0" algn="just" eaLnBrk="1" hangingPunct="1">
              <a:buNone/>
            </a:pPr>
            <a:endParaRPr lang="pt-BR" altLang="pt-BR" sz="2000" b="1" dirty="0" smtClean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Antecedentes históricos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0" indent="0" algn="just" eaLnBrk="1" hangingPunct="1">
              <a:buNone/>
            </a:pP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 eaLnBrk="1" hangingPunct="1">
              <a:buNone/>
            </a:pPr>
            <a:r>
              <a:rPr lang="pt-BR" altLang="pt-BR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A) Direito Romano – 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origem da codificação do direito civil: </a:t>
            </a:r>
            <a:r>
              <a:rPr lang="pt-BR" altLang="pt-BR" sz="2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Corpus Iuris </a:t>
            </a:r>
            <a:r>
              <a:rPr lang="pt-BR" altLang="pt-BR" sz="2000" i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Civilis</a:t>
            </a:r>
            <a:r>
              <a:rPr lang="pt-BR" altLang="pt-BR" sz="20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(Justiniano: 565 d.C.) era a compilação e conjugação de vários sistemas. </a:t>
            </a:r>
          </a:p>
          <a:p>
            <a:pPr algn="just">
              <a:buFontTx/>
              <a:buChar char="-"/>
            </a:pPr>
            <a:endParaRPr lang="pt-BR" altLang="pt-BR" sz="20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r>
              <a:rPr lang="pt-BR" altLang="pt-BR" sz="2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Direito </a:t>
            </a:r>
            <a:r>
              <a:rPr lang="pt-BR" altLang="pt-BR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civil era residual – estrutura binária (tudo o que não fosse penal)</a:t>
            </a:r>
          </a:p>
          <a:p>
            <a:pPr algn="just" eaLnBrk="1" hangingPunct="1">
              <a:buFontTx/>
              <a:buChar char="-"/>
            </a:pP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Tx/>
              <a:buChar char="-"/>
            </a:pPr>
            <a:r>
              <a:rPr 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“o legado do direito romano, até hoje existente na cultura do mundo ocidental, traduz-se em alguns institutos do direito civil, como a teoria da personalidade, a capacidade de direito, a teoria dos bens e os direitos reais, a teoria da posse, a teoria geral das obrigações e a sucessão”. (Francisco Amaral, </a:t>
            </a:r>
            <a:r>
              <a:rPr lang="pt-BR" sz="2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Direito Civil - Introdução</a:t>
            </a:r>
            <a:r>
              <a:rPr lang="pt-B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3.ed., Rio de Janeiro: Renovar, 2000, p. 113). </a:t>
            </a:r>
          </a:p>
          <a:p>
            <a:pPr algn="just" eaLnBrk="1" hangingPunct="1">
              <a:buFontTx/>
              <a:buChar char="-"/>
            </a:pPr>
            <a:endParaRPr lang="pt-BR" altLang="pt-BR" sz="20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buFontTx/>
              <a:buChar char="-"/>
            </a:pPr>
            <a:endParaRPr lang="pt-BR" altLang="pt-BR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47470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332656"/>
            <a:ext cx="8208912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900" dirty="0"/>
              <a:t>APELAÇÃO CÍVEL. AÇÃO DE CONSIGNAÇÃO EMPAGAMENTO FUNDAMENTADA NO ARTIGO </a:t>
            </a:r>
            <a:r>
              <a:rPr lang="pt-BR" sz="1900" dirty="0">
                <a:hlinkClick r:id="rId2" tooltip="Artigo 335 da Lei nº 10.406 de 10 de Janeiro de 2002"/>
              </a:rPr>
              <a:t>335</a:t>
            </a:r>
            <a:r>
              <a:rPr lang="pt-BR" sz="1900" dirty="0"/>
              <a:t>,I, DO </a:t>
            </a:r>
            <a:r>
              <a:rPr lang="pt-BR" sz="1900" dirty="0">
                <a:hlinkClick r:id="rId3" tooltip="LEI No 10.406, DE 10 DE JANEIRO DE 2002."/>
              </a:rPr>
              <a:t>CC</a:t>
            </a:r>
            <a:r>
              <a:rPr lang="pt-BR" sz="1900" dirty="0"/>
              <a:t>. RECUSA INJUSTA DE RECEBIMENTO DO PAGAMENTO. </a:t>
            </a:r>
            <a:r>
              <a:rPr lang="pt-BR" sz="1900" b="1" dirty="0">
                <a:solidFill>
                  <a:srgbClr val="FFC000"/>
                </a:solidFill>
              </a:rPr>
              <a:t>BOA-FÉ OBJETIVA. SUPRESSIO E SURRECTIO. REVISIONAL DE ALUGUEL. MULTA MORATÓRIA DE 10%. </a:t>
            </a:r>
            <a:r>
              <a:rPr lang="pt-BR" sz="1900" dirty="0"/>
              <a:t>APLICAÇÃO DA SÚMULA 61 DO TJRJ. HONORÁRIOS ADVOCATÍCIOS CONTRATUAIS. CABIMENTO. REFORMA DA SENTENÇA. 1. É incontroversa a recusa do pagamento. Os documentos juntados aos autos evidenciam que os aluguéis estavam sendo pagos até o dia 05 de cada mês, sem o acréscimo de juros e multa. Todos os boletos bancários, emitidos pelo próprio locador, constam como data de vencimento os dias 04 ou 05 de cada mês. 2. </a:t>
            </a:r>
            <a:r>
              <a:rPr lang="pt-BR" sz="1900" b="1" dirty="0">
                <a:solidFill>
                  <a:srgbClr val="FFC000"/>
                </a:solidFill>
              </a:rPr>
              <a:t>Aplicação do princípio da boa-fé objetiva que rege as relações contratuais, tendo o locador incutido no locatário a legítima esperança de que receberia o pagamento do aluguel, sem a cobrança de encargos moratórios, até o dia 05 de cada </a:t>
            </a:r>
            <a:r>
              <a:rPr lang="pt-BR" sz="1900" b="1" dirty="0" smtClean="0">
                <a:solidFill>
                  <a:srgbClr val="FFC000"/>
                </a:solidFill>
              </a:rPr>
              <a:t>mês</a:t>
            </a:r>
            <a:r>
              <a:rPr lang="pt-BR" sz="1900" dirty="0" smtClean="0"/>
              <a:t>. 3</a:t>
            </a:r>
            <a:r>
              <a:rPr lang="pt-BR" sz="1900" dirty="0"/>
              <a:t>. A Súmula 61 deste Tribunal de Justiça dispõe que não é considerada abusiva em contrato de locação a cláusula que comina multa no valor de até 10% (dez por cento</a:t>
            </a:r>
            <a:r>
              <a:rPr lang="pt-BR" sz="1900" dirty="0" smtClean="0"/>
              <a:t>). 4</a:t>
            </a:r>
            <a:r>
              <a:rPr lang="pt-BR" sz="1900" dirty="0"/>
              <a:t>. A cláusula 3ª é clara no sentido de que só incidirão os honorários na hipótese de procedimento </a:t>
            </a:r>
            <a:r>
              <a:rPr lang="pt-BR" sz="1900" dirty="0" smtClean="0"/>
              <a:t>judicial. PARCIAL </a:t>
            </a:r>
            <a:r>
              <a:rPr lang="pt-BR" sz="1900" dirty="0"/>
              <a:t>PROVIMENTO DO PRIMEIRO RECURSO. PREJUDICADO O SEGUNDO.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174078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2809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3)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Duty</a:t>
            </a:r>
            <a:r>
              <a:rPr lang="pt-BR" sz="2000" b="1" i="1" dirty="0" smtClean="0">
                <a:solidFill>
                  <a:srgbClr val="CCECFF"/>
                </a:solidFill>
              </a:rPr>
              <a:t>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to</a:t>
            </a:r>
            <a:r>
              <a:rPr lang="pt-BR" sz="2000" b="1" i="1" dirty="0" smtClean="0">
                <a:solidFill>
                  <a:srgbClr val="CCECFF"/>
                </a:solidFill>
              </a:rPr>
              <a:t>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mitigate</a:t>
            </a:r>
            <a:r>
              <a:rPr lang="pt-BR" sz="2000" b="1" i="1" dirty="0" smtClean="0">
                <a:solidFill>
                  <a:srgbClr val="CCECFF"/>
                </a:solidFill>
              </a:rPr>
              <a:t>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the</a:t>
            </a:r>
            <a:r>
              <a:rPr lang="pt-BR" sz="2000" b="1" i="1" dirty="0" smtClean="0">
                <a:solidFill>
                  <a:srgbClr val="CCECFF"/>
                </a:solidFill>
              </a:rPr>
              <a:t>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loss</a:t>
            </a:r>
            <a:r>
              <a:rPr lang="pt-BR" sz="2000" b="1" i="1" dirty="0" smtClean="0">
                <a:solidFill>
                  <a:srgbClr val="CCECFF"/>
                </a:solidFill>
              </a:rPr>
              <a:t> </a:t>
            </a:r>
            <a:r>
              <a:rPr lang="pt-BR" sz="2000" b="1" dirty="0" smtClean="0">
                <a:solidFill>
                  <a:srgbClr val="CCECFF"/>
                </a:solidFill>
              </a:rPr>
              <a:t>(dever de mitigar o próprio prejuízo)</a:t>
            </a:r>
            <a:endParaRPr lang="pt-BR" sz="2000" b="1" dirty="0">
              <a:solidFill>
                <a:srgbClr val="CCECFF"/>
              </a:solidFill>
            </a:endParaRPr>
          </a:p>
          <a:p>
            <a:endParaRPr lang="pt-BR" dirty="0" smtClean="0"/>
          </a:p>
          <a:p>
            <a:pPr algn="just"/>
            <a:r>
              <a:rPr lang="pt-BR" sz="2000" dirty="0" smtClean="0"/>
              <a:t>Significa que </a:t>
            </a:r>
            <a:r>
              <a:rPr lang="pt-BR" sz="2000" u="sng" dirty="0" smtClean="0"/>
              <a:t>o credor deve adotar as medidas céleres e adequadas para que o dano do devedor não seja agravado</a:t>
            </a:r>
            <a:r>
              <a:rPr lang="pt-BR" sz="2000" dirty="0" smtClean="0"/>
              <a:t>. 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/>
              <a:t>A</a:t>
            </a:r>
            <a:r>
              <a:rPr lang="pt-BR" sz="2000" dirty="0" smtClean="0"/>
              <a:t> </a:t>
            </a:r>
            <a:r>
              <a:rPr lang="pt-BR" sz="2000" dirty="0"/>
              <a:t>parte a que a perda aproveita não pode permanecer deliberadamente inerte diante do dano, </a:t>
            </a:r>
            <a:r>
              <a:rPr lang="pt-BR" sz="2000" u="sng" dirty="0"/>
              <a:t>pois a sua inércia imporá gravame desnecessário e evitável ao patrimônio da </a:t>
            </a:r>
            <a:r>
              <a:rPr lang="pt-BR" sz="2000" u="sng" dirty="0" smtClean="0"/>
              <a:t>outra parte</a:t>
            </a:r>
            <a:r>
              <a:rPr lang="pt-BR" sz="2000" dirty="0" smtClean="0"/>
              <a:t>, </a:t>
            </a:r>
            <a:r>
              <a:rPr lang="pt-BR" sz="2000" dirty="0"/>
              <a:t>circunstância que infringe os deveres de cooperação e lealdade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Ex. Locador que queda inerte diante do inadimplemento do locatário por longo período e deixa o débito alcançar montante exorbitante, levando o devedor em situação de alto endividamento e na iminência do despejo. 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Enunciado 169 CJF: “Art.422: o princípio da boa fé objetiva deve levar o credor a evitar o agravamento do próprio prejuízo”. </a:t>
            </a:r>
          </a:p>
          <a:p>
            <a:pPr algn="just"/>
            <a:r>
              <a:rPr lang="pt-BR" sz="2000" dirty="0" smtClean="0"/>
              <a:t>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06604773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332656"/>
            <a:ext cx="8280920" cy="6824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50" dirty="0" smtClean="0"/>
              <a:t>“DIREITO </a:t>
            </a:r>
            <a:r>
              <a:rPr lang="pt-BR" sz="1750" dirty="0"/>
              <a:t>CIVIL. CONTRATOS. BOA-FÉ OBJETIVA. STANDARD ÉTICO-JURÍDICO. OBSERVÂNCIA PELAS PARTES CONTRATANTES. </a:t>
            </a:r>
            <a:r>
              <a:rPr lang="pt-BR" sz="1750" dirty="0">
                <a:solidFill>
                  <a:srgbClr val="FFC000"/>
                </a:solidFill>
              </a:rPr>
              <a:t>DEVERES ANEXOS. DUTY TO MITIGATE THE LOSS. DEVER DE MITIGAR O PRÓPRIO PREJUÍZO. INÉRCIA DO CREDOR. AGRAVAMENTO DO DANO.</a:t>
            </a:r>
            <a:r>
              <a:rPr lang="pt-BR" sz="1750" dirty="0"/>
              <a:t> INADIMPLEMENTO CONTRATUAL. RECURSO IMPROVIDO. 1. Boa-fé objetiva. Standard ético-jurídico. Observância pelos contratantes em todas as fases. Condutas pautadas pela probidade, cooperação e lealdade. 2. Relações obrigacionais. Atuação das partes. Preservação dos direitos dos contratantes na consecução dos fins. Impossibilidade de violação aos preceitos éticos insertos no ordenamento jurídico. </a:t>
            </a:r>
            <a:r>
              <a:rPr lang="pt-BR" sz="1750" dirty="0">
                <a:solidFill>
                  <a:srgbClr val="FFC000"/>
                </a:solidFill>
              </a:rPr>
              <a:t>3. Preceito decorrente da boa-fé objetiva. </a:t>
            </a:r>
            <a:r>
              <a:rPr lang="pt-BR" sz="1750" dirty="0" err="1">
                <a:solidFill>
                  <a:srgbClr val="FFC000"/>
                </a:solidFill>
              </a:rPr>
              <a:t>Duty</a:t>
            </a:r>
            <a:r>
              <a:rPr lang="pt-BR" sz="1750" dirty="0">
                <a:solidFill>
                  <a:srgbClr val="FFC000"/>
                </a:solidFill>
              </a:rPr>
              <a:t> </a:t>
            </a:r>
            <a:r>
              <a:rPr lang="pt-BR" sz="1750" dirty="0" err="1">
                <a:solidFill>
                  <a:srgbClr val="FFC000"/>
                </a:solidFill>
              </a:rPr>
              <a:t>to</a:t>
            </a:r>
            <a:r>
              <a:rPr lang="pt-BR" sz="1750" dirty="0">
                <a:solidFill>
                  <a:srgbClr val="FFC000"/>
                </a:solidFill>
              </a:rPr>
              <a:t> </a:t>
            </a:r>
            <a:r>
              <a:rPr lang="pt-BR" sz="1750" dirty="0" err="1">
                <a:solidFill>
                  <a:srgbClr val="FFC000"/>
                </a:solidFill>
              </a:rPr>
              <a:t>mitigate</a:t>
            </a:r>
            <a:r>
              <a:rPr lang="pt-BR" sz="1750" dirty="0">
                <a:solidFill>
                  <a:srgbClr val="FFC000"/>
                </a:solidFill>
              </a:rPr>
              <a:t> </a:t>
            </a:r>
            <a:r>
              <a:rPr lang="pt-BR" sz="1750" dirty="0" err="1">
                <a:solidFill>
                  <a:srgbClr val="FFC000"/>
                </a:solidFill>
              </a:rPr>
              <a:t>the</a:t>
            </a:r>
            <a:r>
              <a:rPr lang="pt-BR" sz="1750" dirty="0">
                <a:solidFill>
                  <a:srgbClr val="FFC000"/>
                </a:solidFill>
              </a:rPr>
              <a:t> </a:t>
            </a:r>
            <a:r>
              <a:rPr lang="pt-BR" sz="1750" dirty="0" err="1">
                <a:solidFill>
                  <a:srgbClr val="FFC000"/>
                </a:solidFill>
              </a:rPr>
              <a:t>loss</a:t>
            </a:r>
            <a:r>
              <a:rPr lang="pt-BR" sz="1750" dirty="0">
                <a:solidFill>
                  <a:srgbClr val="FFC000"/>
                </a:solidFill>
              </a:rPr>
              <a:t>: o dever de mitigar o próprio prejuízo. Os contratantes devem tomar as medidas necessárias e possíveis para que o dano não seja agravado. A parte a que a perda aproveita não pode permanecer deliberadamente inerte diante do dano. Agravamento do prejuízo, em razão da inércia do credor. Infringência aos deveres de cooperação e lealdade</a:t>
            </a:r>
            <a:r>
              <a:rPr lang="pt-BR" sz="1750" dirty="0"/>
              <a:t>. 4. Lição da doutrinadora </a:t>
            </a:r>
            <a:r>
              <a:rPr lang="pt-BR" sz="1750" dirty="0" err="1"/>
              <a:t>Véra</a:t>
            </a:r>
            <a:r>
              <a:rPr lang="pt-BR" sz="1750" dirty="0"/>
              <a:t> Maria Jacob de </a:t>
            </a:r>
            <a:r>
              <a:rPr lang="pt-BR" sz="1750" dirty="0" err="1"/>
              <a:t>Fradera</a:t>
            </a:r>
            <a:r>
              <a:rPr lang="pt-BR" sz="1750" dirty="0"/>
              <a:t>. Descuido com o dever de mitigar o prejuízo sofrido. </a:t>
            </a:r>
            <a:r>
              <a:rPr lang="pt-BR" sz="1750" u="sng" dirty="0"/>
              <a:t>O fato de ter deixado o devedor na posse do imóvel por quase 7 (sete) anos, sem que este cumprisse com o seu dever contratual (pagamento das prestações relativas ao contrato de compra e venda), evidencia a ausência de zelo com o patrimônio do credor, com o consequente agravamento significativo das perdas, uma vez que a realização mais célere dos atos de defesa possessória diminuiriam a extensão do dano</a:t>
            </a:r>
            <a:r>
              <a:rPr lang="pt-BR" sz="1750" dirty="0"/>
              <a:t>. 5. Violação ao princípio da boa-fé objetiva. Caracterização de inadimplemento contratual a justificar a penalidade imposta pela Corte originária, (exclusão de um ano de ressarcimento). 6. Recurso improvido</a:t>
            </a:r>
            <a:r>
              <a:rPr lang="pt-BR" sz="1750" dirty="0" smtClean="0"/>
              <a:t>.”  </a:t>
            </a:r>
            <a:r>
              <a:rPr lang="pt-BR" sz="1750" b="1" dirty="0" smtClean="0">
                <a:solidFill>
                  <a:srgbClr val="002060"/>
                </a:solidFill>
              </a:rPr>
              <a:t>(STJ, </a:t>
            </a:r>
            <a:r>
              <a:rPr lang="pt-BR" sz="1750" b="1" dirty="0" err="1" smtClean="0">
                <a:solidFill>
                  <a:srgbClr val="002060"/>
                </a:solidFill>
              </a:rPr>
              <a:t>REsp</a:t>
            </a:r>
            <a:r>
              <a:rPr lang="pt-BR" sz="1750" b="1" dirty="0" smtClean="0">
                <a:solidFill>
                  <a:srgbClr val="002060"/>
                </a:solidFill>
              </a:rPr>
              <a:t> 758518/PR, 3ª Turma, Min. Rel. Vasco Della </a:t>
            </a:r>
            <a:r>
              <a:rPr lang="pt-BR" sz="1750" b="1" dirty="0" err="1" smtClean="0">
                <a:solidFill>
                  <a:srgbClr val="002060"/>
                </a:solidFill>
              </a:rPr>
              <a:t>Giustina</a:t>
            </a:r>
            <a:r>
              <a:rPr lang="pt-BR" sz="1750" b="1" dirty="0" smtClean="0">
                <a:solidFill>
                  <a:srgbClr val="002060"/>
                </a:solidFill>
              </a:rPr>
              <a:t>, D.J. 17/06/2010)</a:t>
            </a:r>
            <a:endParaRPr lang="pt-BR" sz="175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32895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332656"/>
            <a:ext cx="84249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CCECFF"/>
                </a:solidFill>
              </a:rPr>
              <a:t>4) Adimplemento substancial</a:t>
            </a:r>
          </a:p>
          <a:p>
            <a:pPr algn="just"/>
            <a:endParaRPr lang="pt-BR" sz="2000" b="1" dirty="0"/>
          </a:p>
          <a:p>
            <a:pPr algn="just"/>
            <a:r>
              <a:rPr lang="pt-BR" sz="2000" dirty="0" smtClean="0"/>
              <a:t>Diante do cumprimento de substancial parcela do contrato pelo devedor, não tendo suportado adimplir pequena parte da obrigação, é possível questionar o exercício do direito </a:t>
            </a:r>
            <a:r>
              <a:rPr lang="pt-BR" sz="2000" dirty="0" err="1" smtClean="0"/>
              <a:t>potestativo</a:t>
            </a:r>
            <a:r>
              <a:rPr lang="pt-BR" sz="2000" dirty="0" smtClean="0"/>
              <a:t> do credor, qual seja, a resolução contratual. </a:t>
            </a:r>
            <a:r>
              <a:rPr lang="pt-BR" sz="2000" dirty="0" smtClean="0">
                <a:solidFill>
                  <a:srgbClr val="CCECFF"/>
                </a:solidFill>
              </a:rPr>
              <a:t> 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Enunciado 361 do CJF: </a:t>
            </a:r>
            <a:r>
              <a:rPr lang="pt-BR" sz="2000" dirty="0" smtClean="0">
                <a:solidFill>
                  <a:srgbClr val="CCECFF"/>
                </a:solidFill>
              </a:rPr>
              <a:t>“</a:t>
            </a:r>
            <a:r>
              <a:rPr lang="pt-BR" sz="2000" dirty="0" err="1" smtClean="0">
                <a:solidFill>
                  <a:srgbClr val="CCECFF"/>
                </a:solidFill>
              </a:rPr>
              <a:t>Arts</a:t>
            </a:r>
            <a:r>
              <a:rPr lang="pt-BR" sz="2000" dirty="0">
                <a:solidFill>
                  <a:srgbClr val="CCECFF"/>
                </a:solidFill>
              </a:rPr>
              <a:t>. 421, 422 e 475: o adimplemento substancial decorre dos princípios gerais contratuais, de modo a fazer preponderar a função social do contrato e o princípio da boa fé objetiva, balizando a aplicação do art. </a:t>
            </a:r>
            <a:r>
              <a:rPr lang="pt-BR" sz="2000" dirty="0" smtClean="0">
                <a:solidFill>
                  <a:srgbClr val="CCECFF"/>
                </a:solidFill>
              </a:rPr>
              <a:t>475”.</a:t>
            </a:r>
          </a:p>
          <a:p>
            <a:pPr algn="just"/>
            <a:r>
              <a:rPr lang="pt-BR" sz="2000" dirty="0" smtClean="0">
                <a:solidFill>
                  <a:srgbClr val="CCECFF"/>
                </a:solidFill>
              </a:rPr>
              <a:t> </a:t>
            </a:r>
          </a:p>
          <a:p>
            <a:pPr algn="just"/>
            <a:r>
              <a:rPr lang="pt-BR" sz="2000" b="1" u="sng" dirty="0" smtClean="0">
                <a:solidFill>
                  <a:srgbClr val="CCECFF"/>
                </a:solidFill>
              </a:rPr>
              <a:t>Teses da DPE/SP:</a:t>
            </a:r>
          </a:p>
          <a:p>
            <a:pPr algn="just"/>
            <a:endParaRPr lang="pt-BR" sz="2000" b="1" u="sng" dirty="0">
              <a:solidFill>
                <a:srgbClr val="CCECFF"/>
              </a:solidFill>
            </a:endParaRPr>
          </a:p>
          <a:p>
            <a:pPr algn="just"/>
            <a:r>
              <a:rPr lang="pt-BR" sz="2000" dirty="0"/>
              <a:t>Súmula: </a:t>
            </a:r>
            <a:r>
              <a:rPr lang="pt-BR" sz="2000" dirty="0" smtClean="0"/>
              <a:t>“Nas </a:t>
            </a:r>
            <a:r>
              <a:rPr lang="pt-BR" sz="2000" dirty="0"/>
              <a:t>obrigações de </a:t>
            </a:r>
            <a:r>
              <a:rPr lang="pt-BR" sz="2000" u="sng" dirty="0"/>
              <a:t>trato sucessivo</a:t>
            </a:r>
            <a:r>
              <a:rPr lang="pt-BR" sz="2000" dirty="0"/>
              <a:t> admite-se a alegação da </a:t>
            </a:r>
            <a:r>
              <a:rPr lang="pt-BR" sz="2000" dirty="0">
                <a:solidFill>
                  <a:srgbClr val="FFC000"/>
                </a:solidFill>
              </a:rPr>
              <a:t>teoria do adimplemento substancial </a:t>
            </a:r>
            <a:r>
              <a:rPr lang="pt-BR" sz="2000" dirty="0"/>
              <a:t>quando se verificar que ocorreu, por parte do devedor, o cumprimento de </a:t>
            </a:r>
            <a:r>
              <a:rPr lang="pt-BR" sz="2000" dirty="0">
                <a:solidFill>
                  <a:srgbClr val="FFC000"/>
                </a:solidFill>
              </a:rPr>
              <a:t>mais de 85% das prestações contratadas</a:t>
            </a:r>
            <a:r>
              <a:rPr lang="pt-BR" sz="2000" dirty="0"/>
              <a:t>,  afastando-se,  </a:t>
            </a:r>
            <a:r>
              <a:rPr lang="pt-BR" sz="2000" dirty="0" err="1"/>
              <a:t>dessarte</a:t>
            </a:r>
            <a:r>
              <a:rPr lang="pt-BR" sz="2000" dirty="0"/>
              <a:t>,  o  pedido  de  rescisão  </a:t>
            </a:r>
            <a:r>
              <a:rPr lang="pt-BR" sz="2000" dirty="0" smtClean="0"/>
              <a:t>contratual”. </a:t>
            </a:r>
            <a:r>
              <a:rPr lang="pt-BR" sz="2000" dirty="0"/>
              <a:t>(tese 18/09</a:t>
            </a:r>
            <a:r>
              <a:rPr lang="pt-BR" sz="2000" dirty="0" smtClean="0"/>
              <a:t>). </a:t>
            </a:r>
            <a:endParaRPr lang="pt-BR" sz="2000" dirty="0">
              <a:solidFill>
                <a:srgbClr val="CCECFF"/>
              </a:solidFill>
            </a:endParaRP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00350106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352928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Súmula</a:t>
            </a:r>
            <a:r>
              <a:rPr lang="pt-BR" sz="2000" dirty="0"/>
              <a:t>: </a:t>
            </a:r>
            <a:r>
              <a:rPr lang="pt-BR" sz="2000" dirty="0" smtClean="0"/>
              <a:t>“É </a:t>
            </a:r>
            <a:r>
              <a:rPr lang="pt-BR" sz="2000" dirty="0"/>
              <a:t>aplicável a </a:t>
            </a:r>
            <a:r>
              <a:rPr lang="pt-BR" sz="2000" dirty="0">
                <a:solidFill>
                  <a:srgbClr val="FFC000"/>
                </a:solidFill>
              </a:rPr>
              <a:t>teoria do adimplemento substancial </a:t>
            </a:r>
            <a:r>
              <a:rPr lang="pt-BR" sz="2000" dirty="0"/>
              <a:t>para a manutenção dos contratos de plano de saúde, </a:t>
            </a:r>
            <a:r>
              <a:rPr lang="pt-BR" sz="2000" dirty="0">
                <a:solidFill>
                  <a:srgbClr val="FFC000"/>
                </a:solidFill>
              </a:rPr>
              <a:t>ainda que transcorrido o prazo de 60 dias do inadimplemento </a:t>
            </a:r>
            <a:r>
              <a:rPr lang="pt-BR" sz="2000" dirty="0"/>
              <a:t>e mesmo  que  tenha  ocorrido  a  regular  notificação  do  cliente,  desde  que  não  haja  reincidência ou </a:t>
            </a:r>
            <a:r>
              <a:rPr lang="pt-BR" sz="2000" dirty="0" smtClean="0"/>
              <a:t>má-fé”. </a:t>
            </a:r>
            <a:r>
              <a:rPr lang="pt-BR" sz="2000" dirty="0"/>
              <a:t>(tese </a:t>
            </a:r>
            <a:r>
              <a:rPr lang="pt-BR" sz="2000" dirty="0" smtClean="0"/>
              <a:t>03/10</a:t>
            </a:r>
            <a:r>
              <a:rPr lang="pt-BR" sz="2000" dirty="0"/>
              <a:t>) </a:t>
            </a:r>
            <a:endParaRPr lang="pt-BR" sz="2000" dirty="0" smtClean="0"/>
          </a:p>
          <a:p>
            <a:pPr algn="just"/>
            <a:endParaRPr lang="pt-BR" sz="2000" dirty="0" smtClean="0"/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Jurisprudência:</a:t>
            </a:r>
            <a:endParaRPr lang="pt-BR" sz="2000" b="1" dirty="0">
              <a:solidFill>
                <a:srgbClr val="FFC000"/>
              </a:solidFill>
            </a:endParaRPr>
          </a:p>
          <a:p>
            <a:r>
              <a:rPr lang="pt-BR" dirty="0"/>
              <a:t> </a:t>
            </a:r>
            <a:endParaRPr lang="pt-BR" dirty="0" smtClean="0"/>
          </a:p>
          <a:p>
            <a:pPr algn="just"/>
            <a:r>
              <a:rPr lang="pt-BR" sz="2000" dirty="0" smtClean="0"/>
              <a:t>“ALIENAÇÃO </a:t>
            </a:r>
            <a:r>
              <a:rPr lang="pt-BR" sz="2000" dirty="0"/>
              <a:t>FÍDUCIÁRIA. Busca e apreensão. </a:t>
            </a:r>
            <a:r>
              <a:rPr lang="pt-BR" sz="2000" dirty="0">
                <a:solidFill>
                  <a:srgbClr val="FFC000"/>
                </a:solidFill>
              </a:rPr>
              <a:t>Falta da última prestação. Adimplemento substancial. </a:t>
            </a:r>
            <a:r>
              <a:rPr lang="pt-BR" sz="2000" dirty="0"/>
              <a:t>O cumprimento do contrato de financiamento, com a falta apenas da última prestação, </a:t>
            </a:r>
            <a:r>
              <a:rPr lang="pt-BR" sz="2000" dirty="0">
                <a:solidFill>
                  <a:srgbClr val="FFC000"/>
                </a:solidFill>
              </a:rPr>
              <a:t>não autoriza o credor a lançar mão da ação de busca e apreensão, em lugar da cobrança da parcela faltante.</a:t>
            </a:r>
            <a:r>
              <a:rPr lang="pt-BR" sz="2000" dirty="0"/>
              <a:t> O adimplemento substancial do contrato pelo devedor não autoriza ao credor a propositura de ação para a extinção do contrato, salvo se demonstrada a perda do interesse na continuidade da execução, que não é o caso. Na espécie, ainda houve a consignação judicial do valor da última parcela. Não atende à exigência da boa-fé objetiva a atitude do credor que desconhece esses fatos e promove a busca e apreensão, com pedido liminar de reintegração de posse. Recurso não </a:t>
            </a:r>
            <a:r>
              <a:rPr lang="pt-BR" sz="2000" dirty="0" smtClean="0"/>
              <a:t>conhecido”.  </a:t>
            </a:r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756931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260648"/>
            <a:ext cx="82809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rgbClr val="CCECFF"/>
                </a:solidFill>
              </a:rPr>
              <a:t>5) </a:t>
            </a:r>
            <a:r>
              <a:rPr lang="pt-BR" sz="2000" b="1" i="1" dirty="0" smtClean="0">
                <a:solidFill>
                  <a:srgbClr val="CCECFF"/>
                </a:solidFill>
              </a:rPr>
              <a:t>Tu </a:t>
            </a:r>
            <a:r>
              <a:rPr lang="pt-BR" sz="2000" b="1" i="1" dirty="0" err="1" smtClean="0">
                <a:solidFill>
                  <a:srgbClr val="CCECFF"/>
                </a:solidFill>
              </a:rPr>
              <a:t>quoque</a:t>
            </a:r>
            <a:endParaRPr lang="pt-BR" sz="2000" b="1" i="1" dirty="0" smtClean="0">
              <a:solidFill>
                <a:srgbClr val="CCECFF"/>
              </a:solidFill>
            </a:endParaRPr>
          </a:p>
          <a:p>
            <a:endParaRPr lang="pt-BR" sz="2000" b="1" i="1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Aquele que viola determinada norma jurídica não poderá exigir os seus direitos com base na norma violada, sob pena de abuso. </a:t>
            </a:r>
          </a:p>
          <a:p>
            <a:pPr marL="0" indent="0" algn="just">
              <a:buNone/>
            </a:pPr>
            <a:endParaRPr lang="pt-BR" sz="2000" dirty="0" smtClean="0">
              <a:solidFill>
                <a:srgbClr val="CCECFF"/>
              </a:solidFill>
            </a:endParaRPr>
          </a:p>
          <a:p>
            <a:pPr marL="0" indent="0" algn="just">
              <a:buNone/>
            </a:pPr>
            <a:r>
              <a:rPr lang="pt-BR" sz="2000" dirty="0" smtClean="0">
                <a:solidFill>
                  <a:srgbClr val="CCECFF"/>
                </a:solidFill>
              </a:rPr>
              <a:t>Art</a:t>
            </a:r>
            <a:r>
              <a:rPr lang="pt-BR" sz="2000" dirty="0">
                <a:solidFill>
                  <a:srgbClr val="CCECFF"/>
                </a:solidFill>
              </a:rPr>
              <a:t>. 476. Nos contratos bilaterais, nenhum dos contratantes, antes de cumprida a sua obrigação, pode exigir o implemento da do outro</a:t>
            </a:r>
            <a:r>
              <a:rPr lang="pt-BR" sz="2000" dirty="0" smtClean="0">
                <a:solidFill>
                  <a:srgbClr val="CCECFF"/>
                </a:solidFill>
              </a:rPr>
              <a:t>.</a:t>
            </a:r>
          </a:p>
          <a:p>
            <a:pPr marL="0" indent="0" algn="just">
              <a:buNone/>
            </a:pPr>
            <a:endParaRPr lang="pt-BR" sz="2000" dirty="0">
              <a:solidFill>
                <a:srgbClr val="CCECFF"/>
              </a:solidFill>
            </a:endParaRPr>
          </a:p>
          <a:p>
            <a:pPr marL="0" indent="0" algn="just">
              <a:buNone/>
            </a:pPr>
            <a:r>
              <a:rPr lang="pt-BR" sz="2000" dirty="0">
                <a:solidFill>
                  <a:srgbClr val="CCECFF"/>
                </a:solidFill>
              </a:rPr>
              <a:t>Art. 150, CC. Se ambas as partes procederem com dolo, nenhuma pode alegá-lo para anular o negócio, ou reclamar indenização.</a:t>
            </a:r>
          </a:p>
          <a:p>
            <a:pPr marL="0" indent="0" algn="just">
              <a:buNone/>
            </a:pPr>
            <a:endParaRPr lang="pt-BR" sz="2000" dirty="0" smtClean="0">
              <a:solidFill>
                <a:srgbClr val="CCECFF"/>
              </a:solidFill>
            </a:endParaRPr>
          </a:p>
          <a:p>
            <a:pPr algn="just"/>
            <a:r>
              <a:rPr lang="pt-BR" sz="2000" dirty="0">
                <a:solidFill>
                  <a:srgbClr val="CCECFF"/>
                </a:solidFill>
              </a:rPr>
              <a:t>S</a:t>
            </a:r>
            <a:r>
              <a:rPr lang="pt-BR" sz="2000" dirty="0" smtClean="0">
                <a:solidFill>
                  <a:srgbClr val="CCECFF"/>
                </a:solidFill>
              </a:rPr>
              <a:t>úmula </a:t>
            </a:r>
            <a:r>
              <a:rPr lang="pt-BR" sz="2000" dirty="0">
                <a:solidFill>
                  <a:srgbClr val="CCECFF"/>
                </a:solidFill>
              </a:rPr>
              <a:t>385 do </a:t>
            </a:r>
            <a:r>
              <a:rPr lang="pt-BR" sz="2000" dirty="0" smtClean="0">
                <a:solidFill>
                  <a:srgbClr val="CCECFF"/>
                </a:solidFill>
              </a:rPr>
              <a:t>STJ: “Da </a:t>
            </a:r>
            <a:r>
              <a:rPr lang="pt-BR" sz="2000" dirty="0">
                <a:solidFill>
                  <a:srgbClr val="CCECFF"/>
                </a:solidFill>
              </a:rPr>
              <a:t>anotação irregular em cadastro de proteção ao crédito, não cabe indenização por dano moral, quando preexistente legítima inscrição, ressalvado o direito ao cancelamento</a:t>
            </a:r>
            <a:r>
              <a:rPr lang="pt-BR" sz="2000" dirty="0" smtClean="0">
                <a:solidFill>
                  <a:srgbClr val="CCECFF"/>
                </a:solidFill>
              </a:rPr>
              <a:t>”.</a:t>
            </a:r>
          </a:p>
          <a:p>
            <a:pPr algn="just"/>
            <a:endParaRPr lang="pt-BR" sz="2000" dirty="0">
              <a:solidFill>
                <a:srgbClr val="CCECFF"/>
              </a:solidFill>
            </a:endParaRPr>
          </a:p>
          <a:p>
            <a:pPr algn="just"/>
            <a:r>
              <a:rPr lang="pt-BR" sz="2000" dirty="0" smtClean="0"/>
              <a:t>Parte da doutrina critica a aplicação indevida do instituto na súmula, por entender que tal dispositivo atenta contra a proporcionalidade. O fato de alguém ter incorrido previamente em inadimplemento não pode servir de justificativa para que o credor negative seu nome de forma irresponsável, constrangendo o devedor, e destituindo-o de exercer o direito de pleitear indenização por danos morais.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165995181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424936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“</a:t>
            </a:r>
            <a:r>
              <a:rPr lang="pt-BR" sz="2000" dirty="0"/>
              <a:t>DIREITO CIVIL. RECURSO ESPECIAL. </a:t>
            </a:r>
            <a:r>
              <a:rPr lang="pt-BR" sz="2000" dirty="0">
                <a:solidFill>
                  <a:srgbClr val="FFC000"/>
                </a:solidFill>
              </a:rPr>
              <a:t>PACTUAÇÃO, POR ACORDO DE VONTADES, DE DISTRATO</a:t>
            </a:r>
            <a:r>
              <a:rPr lang="pt-BR" sz="2000" dirty="0"/>
              <a:t>. RECALCITRÂNCIA DA DEVEDORA EM ASSINAR O INSTRUMENTO CONTRATUAL. </a:t>
            </a:r>
            <a:r>
              <a:rPr lang="pt-BR" sz="2000" dirty="0">
                <a:solidFill>
                  <a:srgbClr val="FFC000"/>
                </a:solidFill>
              </a:rPr>
              <a:t>ARGUIÇAO DE VÍCIO DE FORMA PELA PARTE QUE DEU CAUSA AO VÍCIO</a:t>
            </a:r>
            <a:r>
              <a:rPr lang="pt-BR" sz="2000" dirty="0"/>
              <a:t>. IMPOSSIBILIDADE. AUFERIMENTO DE VANTAGEM IGNORANDO A EXTINÇÃO DO CONTRATO. DESCABIMENTO. </a:t>
            </a:r>
            <a:r>
              <a:rPr lang="pt-BR" sz="2000" u="sng" dirty="0"/>
              <a:t>1. É incontroverso que o imóvel não estava na posse da locatária e as partes pactuaram distrato, tendo sido redigido o instrumento, todavia a ré locadora se recusou a assiná-lo, não podendo suscitar depois a inobservância ao paralelismo das formas para a extinção contratual</a:t>
            </a:r>
            <a:r>
              <a:rPr lang="pt-BR" sz="2000" dirty="0"/>
              <a:t>. É que os institutos ligados à boa-fé objetiva, notadamente a </a:t>
            </a:r>
            <a:r>
              <a:rPr lang="pt-BR" sz="2000" b="1" dirty="0">
                <a:solidFill>
                  <a:srgbClr val="FFC000"/>
                </a:solidFill>
              </a:rPr>
              <a:t>proibição do </a:t>
            </a:r>
            <a:r>
              <a:rPr lang="pt-BR" sz="2000" b="1" dirty="0" err="1">
                <a:solidFill>
                  <a:srgbClr val="FFC000"/>
                </a:solidFill>
              </a:rPr>
              <a:t>venire</a:t>
            </a:r>
            <a:r>
              <a:rPr lang="pt-BR" sz="2000" b="1" dirty="0">
                <a:solidFill>
                  <a:srgbClr val="FFC000"/>
                </a:solidFill>
              </a:rPr>
              <a:t> contra </a:t>
            </a:r>
            <a:r>
              <a:rPr lang="pt-BR" sz="2000" b="1" dirty="0" err="1">
                <a:solidFill>
                  <a:srgbClr val="FFC000"/>
                </a:solidFill>
              </a:rPr>
              <a:t>factum</a:t>
            </a:r>
            <a:r>
              <a:rPr lang="pt-BR" sz="2000" b="1" dirty="0">
                <a:solidFill>
                  <a:srgbClr val="FFC000"/>
                </a:solidFill>
              </a:rPr>
              <a:t> </a:t>
            </a:r>
            <a:r>
              <a:rPr lang="pt-BR" sz="2000" b="1" dirty="0" err="1">
                <a:solidFill>
                  <a:srgbClr val="FFC000"/>
                </a:solidFill>
              </a:rPr>
              <a:t>proprium</a:t>
            </a:r>
            <a:r>
              <a:rPr lang="pt-BR" sz="2000" b="1" dirty="0">
                <a:solidFill>
                  <a:srgbClr val="FFC000"/>
                </a:solidFill>
              </a:rPr>
              <a:t>, a </a:t>
            </a:r>
            <a:r>
              <a:rPr lang="pt-BR" sz="2000" b="1" dirty="0" err="1">
                <a:solidFill>
                  <a:srgbClr val="FFC000"/>
                </a:solidFill>
              </a:rPr>
              <a:t>supressio</a:t>
            </a:r>
            <a:r>
              <a:rPr lang="pt-BR" sz="2000" b="1" dirty="0">
                <a:solidFill>
                  <a:srgbClr val="FFC000"/>
                </a:solidFill>
              </a:rPr>
              <a:t>, a </a:t>
            </a:r>
            <a:r>
              <a:rPr lang="pt-BR" sz="2000" b="1" dirty="0" err="1">
                <a:solidFill>
                  <a:srgbClr val="FFC000"/>
                </a:solidFill>
              </a:rPr>
              <a:t>surrectio</a:t>
            </a:r>
            <a:r>
              <a:rPr lang="pt-BR" sz="2000" b="1" dirty="0">
                <a:solidFill>
                  <a:srgbClr val="FFC000"/>
                </a:solidFill>
              </a:rPr>
              <a:t> e o tu </a:t>
            </a:r>
            <a:r>
              <a:rPr lang="pt-BR" sz="2000" b="1" dirty="0" err="1">
                <a:solidFill>
                  <a:srgbClr val="FFC000"/>
                </a:solidFill>
              </a:rPr>
              <a:t>quoque</a:t>
            </a:r>
            <a:r>
              <a:rPr lang="pt-BR" sz="2000" dirty="0"/>
              <a:t>, repelem atos que atentem contra a boa-fé </a:t>
            </a:r>
            <a:r>
              <a:rPr lang="pt-BR" sz="2000" dirty="0" err="1"/>
              <a:t>óbjetiva</a:t>
            </a:r>
            <a:r>
              <a:rPr lang="pt-BR" sz="2000" dirty="0"/>
              <a:t>. 2. Destarte, </a:t>
            </a:r>
            <a:r>
              <a:rPr lang="pt-BR" sz="2000" u="sng" dirty="0"/>
              <a:t>não pode a locadora alegar nulidade da avença (distrato), buscando manter o contrato rompido, e ainda obstar a devolução dos valores desembolsados pela locatária, ao argumento de que a lei exige forma para conferir validade à avença</a:t>
            </a:r>
            <a:r>
              <a:rPr lang="pt-BR" sz="2000" dirty="0"/>
              <a:t>. 3. Recurso especial não provido”. (STJ, </a:t>
            </a:r>
            <a:r>
              <a:rPr lang="pt-BR" sz="2000" dirty="0" err="1"/>
              <a:t>REsp</a:t>
            </a:r>
            <a:r>
              <a:rPr lang="pt-BR" sz="2000" dirty="0"/>
              <a:t> 1040606 / ES, 4ª Turma, Min. Rel. </a:t>
            </a:r>
            <a:r>
              <a:rPr lang="pt-BR" sz="2000" dirty="0" err="1"/>
              <a:t>Luis</a:t>
            </a:r>
            <a:r>
              <a:rPr lang="pt-BR" sz="2000" dirty="0"/>
              <a:t> Felipe Salomão, DJ: 24/04/2012)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980965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332656"/>
            <a:ext cx="820891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Aplicação do princípio da boa-fé objetiva no CDC e CCB/2002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boa-fé objetiva, </a:t>
            </a:r>
            <a:r>
              <a:rPr lang="pt-BR" sz="2000" dirty="0"/>
              <a:t>nas relações de </a:t>
            </a:r>
            <a:r>
              <a:rPr lang="pt-BR" sz="2000" dirty="0" smtClean="0"/>
              <a:t>consumo, passou a configurar-se como</a:t>
            </a:r>
            <a:r>
              <a:rPr lang="pt-BR" sz="2000" dirty="0"/>
              <a:t> </a:t>
            </a:r>
            <a:r>
              <a:rPr lang="pt-BR" sz="2000" dirty="0" smtClean="0"/>
              <a:t>instrumento </a:t>
            </a:r>
            <a:r>
              <a:rPr lang="pt-BR" sz="2000" dirty="0"/>
              <a:t>de proteção ao consumidor e de reequilíbrio das relações jurídicas </a:t>
            </a:r>
            <a:r>
              <a:rPr lang="pt-BR" sz="2000" dirty="0" smtClean="0"/>
              <a:t>não-paritárias.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Com o </a:t>
            </a:r>
            <a:r>
              <a:rPr lang="pt-BR" sz="2000" dirty="0"/>
              <a:t>advento do Código Civil de 2002, </a:t>
            </a:r>
            <a:r>
              <a:rPr lang="pt-BR" sz="2000" dirty="0" smtClean="0"/>
              <a:t>a cláusula </a:t>
            </a:r>
            <a:r>
              <a:rPr lang="pt-BR" sz="2000" dirty="0"/>
              <a:t>geral da </a:t>
            </a:r>
            <a:r>
              <a:rPr lang="pt-BR" sz="2000" dirty="0" smtClean="0"/>
              <a:t>boa-fé objetiva </a:t>
            </a:r>
            <a:r>
              <a:rPr lang="pt-BR" sz="2000" dirty="0"/>
              <a:t>foi introduzida </a:t>
            </a:r>
            <a:r>
              <a:rPr lang="pt-BR" sz="2000" dirty="0" smtClean="0"/>
              <a:t>no ordenamento </a:t>
            </a:r>
            <a:r>
              <a:rPr lang="pt-BR" sz="2000" dirty="0"/>
              <a:t>jurídico </a:t>
            </a:r>
            <a:r>
              <a:rPr lang="pt-BR" sz="2000" dirty="0" smtClean="0"/>
              <a:t>brasileiro de forma inaugural, </a:t>
            </a:r>
            <a:r>
              <a:rPr lang="pt-BR" sz="2000" dirty="0"/>
              <a:t>com o objetivo de regular as relações jurídicas paritárias, independentemente, </a:t>
            </a:r>
            <a:r>
              <a:rPr lang="pt-BR" sz="2000" dirty="0" smtClean="0"/>
              <a:t>da vulnerabilidade </a:t>
            </a:r>
            <a:r>
              <a:rPr lang="pt-BR" sz="2000" dirty="0"/>
              <a:t>de uma das </a:t>
            </a:r>
            <a:r>
              <a:rPr lang="pt-BR" sz="2000" dirty="0" smtClean="0"/>
              <a:t>partes.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O princípio previsto </a:t>
            </a:r>
            <a:r>
              <a:rPr lang="pt-BR" sz="2000" dirty="0"/>
              <a:t>no artigo 422 do Código Civil ganha contornos distintos d</a:t>
            </a:r>
            <a:r>
              <a:rPr lang="pt-BR" sz="2000" dirty="0" smtClean="0"/>
              <a:t>a jurisprudência anterior </a:t>
            </a:r>
            <a:r>
              <a:rPr lang="pt-BR" sz="2000" dirty="0"/>
              <a:t>ao Código Civil de 2002, qual seja: proteção </a:t>
            </a:r>
            <a:r>
              <a:rPr lang="pt-BR" sz="2000" dirty="0" smtClean="0"/>
              <a:t>dos consumidores</a:t>
            </a:r>
            <a:r>
              <a:rPr lang="pt-BR" sz="2000" dirty="0"/>
              <a:t>, devido </a:t>
            </a:r>
            <a:r>
              <a:rPr lang="pt-BR" sz="2000" dirty="0" smtClean="0"/>
              <a:t>à desigualdade </a:t>
            </a:r>
            <a:r>
              <a:rPr lang="pt-BR" sz="2000" dirty="0"/>
              <a:t>das partes contratantes, visando ao reequilíbrio contratual.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Nas relações jurídicas reguladas pelo Código Civil, a boa-fé não pretende resguardar uma das partes, mas exige de ambas uma atuação honesta, cooperativa e leal, impondo deveres de conduta, condicionados pela função social e econômica do negócio jurídico. </a:t>
            </a:r>
          </a:p>
          <a:p>
            <a:pPr algn="just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09159192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260648"/>
            <a:ext cx="828092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/>
              <a:t>O campo </a:t>
            </a:r>
            <a:r>
              <a:rPr lang="pt-BR" sz="2000" dirty="0"/>
              <a:t>de atuação </a:t>
            </a:r>
            <a:r>
              <a:rPr lang="pt-BR" sz="2000" dirty="0" smtClean="0"/>
              <a:t>da </a:t>
            </a:r>
            <a:r>
              <a:rPr lang="pt-BR" sz="2000" dirty="0"/>
              <a:t>boa-fé objetiva </a:t>
            </a:r>
            <a:r>
              <a:rPr lang="pt-BR" sz="2000" dirty="0" smtClean="0"/>
              <a:t>diferencia-se entre os diplomas normativos - CDC e </a:t>
            </a:r>
            <a:r>
              <a:rPr lang="pt-BR" sz="2000" dirty="0"/>
              <a:t>Código Civil de </a:t>
            </a:r>
            <a:r>
              <a:rPr lang="pt-BR" sz="2000" dirty="0" smtClean="0"/>
              <a:t>2002 -, evidenciando-se que a boa-fé objetiva visa </a:t>
            </a:r>
            <a:r>
              <a:rPr lang="pt-BR" sz="2000" dirty="0"/>
              <a:t>"assegurar que as partes colaborarão mutuamente para a consecução dos fins perseguidos com o contrato" (TEPEDINO; SCHREIBER, 2005, p.226), sendo necessário para tanto, que </a:t>
            </a:r>
            <a:r>
              <a:rPr lang="pt-BR" sz="2000" b="1" dirty="0">
                <a:solidFill>
                  <a:srgbClr val="FFC000"/>
                </a:solidFill>
              </a:rPr>
              <a:t>o intérprete, através da hermenêutica</a:t>
            </a:r>
            <a:r>
              <a:rPr lang="pt-BR" sz="2000" dirty="0"/>
              <a:t>, preencha o conteúdo da referida cláusula geral, seja nas </a:t>
            </a:r>
            <a:r>
              <a:rPr lang="pt-BR" sz="2000" b="1" dirty="0">
                <a:solidFill>
                  <a:srgbClr val="FFC000"/>
                </a:solidFill>
              </a:rPr>
              <a:t>relações paritárias ou não-paritárias</a:t>
            </a:r>
            <a:r>
              <a:rPr lang="pt-BR" sz="2000" dirty="0"/>
              <a:t>, no intuito de se determinar os contornos dogmáticos do princípio da boa-fé objetiva, notadamente, suas </a:t>
            </a:r>
            <a:r>
              <a:rPr lang="pt-BR" sz="2000" b="1" dirty="0">
                <a:solidFill>
                  <a:srgbClr val="FFC000"/>
                </a:solidFill>
              </a:rPr>
              <a:t>funções, deveres anexos e limites</a:t>
            </a:r>
            <a:r>
              <a:rPr lang="pt-BR" sz="2000" dirty="0"/>
              <a:t>, viabilizando assim sua aplicação diante do caso concreto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A releitura do direito contratual, à luz da boa-fé objetiva, está em consonância com o Direito Civil Constitucional, que fundado nos valores axiológicos da Constituição, em especial, a dignidade da pessoa humana e a solidariedade social, visa tutelar o interesse coletivo. Tal quebra de paradigma impacta no processo de interpretação contratual, por meio da relativização da autonomia privada</a:t>
            </a:r>
            <a:r>
              <a:rPr lang="pt-BR" sz="2000" smtClean="0"/>
              <a:t>, norteando </a:t>
            </a:r>
            <a:r>
              <a:rPr lang="pt-BR" sz="2000" dirty="0" smtClean="0"/>
              <a:t>as condutas das partes, sob o prisma da lealdade, probidade, cooperação.</a:t>
            </a:r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8145185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67544" y="332656"/>
            <a:ext cx="8424936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CCECFF"/>
                </a:solidFill>
              </a:rPr>
              <a:t>Artigo da Bruna Molina Hernandez da Costa: “Da visão tricotômica à visão complexa do direito – um novo paradigma”</a:t>
            </a:r>
          </a:p>
          <a:p>
            <a:pPr algn="just"/>
            <a:endParaRPr lang="pt-BR" sz="2000" b="1" dirty="0" smtClean="0"/>
          </a:p>
          <a:p>
            <a:pPr algn="just"/>
            <a:endParaRPr lang="pt-BR" sz="2000" b="1" dirty="0" smtClean="0">
              <a:solidFill>
                <a:schemeClr val="bg1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1) Dicotomia “direito público” e “direito privado”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O Direito Romano se baseava em uma tutela de interesses individuais. Após a revolução francesa se acentua a ideia do direito individual com fundamento da tutela jurisdicional. </a:t>
            </a:r>
          </a:p>
          <a:p>
            <a:pPr algn="just"/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r>
              <a:rPr lang="pt-BR" sz="2000" dirty="0"/>
              <a:t>Rosa Nery: “as situações jurídicas </a:t>
            </a:r>
            <a:r>
              <a:rPr lang="pt-BR" sz="2000" b="1" u="sng" dirty="0"/>
              <a:t>privadas</a:t>
            </a:r>
            <a:r>
              <a:rPr lang="pt-BR" sz="2000" dirty="0"/>
              <a:t> pautam-se pela </a:t>
            </a:r>
            <a:r>
              <a:rPr lang="pt-BR" sz="2000" i="1" dirty="0"/>
              <a:t>igualdade</a:t>
            </a:r>
            <a:r>
              <a:rPr lang="pt-BR" sz="2000" dirty="0"/>
              <a:t>  e pela </a:t>
            </a:r>
            <a:r>
              <a:rPr lang="pt-BR" sz="2000" i="1" dirty="0"/>
              <a:t>liberdade</a:t>
            </a:r>
            <a:r>
              <a:rPr lang="pt-BR" sz="2000" dirty="0"/>
              <a:t>, enquanto as situações jurídicas </a:t>
            </a:r>
            <a:r>
              <a:rPr lang="pt-BR" sz="2000" b="1" u="sng" dirty="0"/>
              <a:t>públicas</a:t>
            </a:r>
            <a:r>
              <a:rPr lang="pt-BR" sz="2000" dirty="0"/>
              <a:t> têm embasamento em princípios diferentes, dos quais os da </a:t>
            </a:r>
            <a:r>
              <a:rPr lang="pt-BR" sz="2000" i="1" dirty="0"/>
              <a:t>autoridade</a:t>
            </a:r>
            <a:r>
              <a:rPr lang="pt-BR" sz="2000" dirty="0"/>
              <a:t> e da </a:t>
            </a:r>
            <a:r>
              <a:rPr lang="pt-BR" sz="2000" i="1" dirty="0"/>
              <a:t>competência </a:t>
            </a:r>
            <a:r>
              <a:rPr lang="pt-BR" sz="2000" dirty="0"/>
              <a:t>são os mais marcantes”. (Nery, 2002, p. 92)</a:t>
            </a:r>
          </a:p>
          <a:p>
            <a:pPr algn="just"/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Finalidade do dualismo: resguardar  indivíduo dentro da sociedade e face ao Estado.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793470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621216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endParaRPr lang="pt-BR" altLang="pt-BR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endParaRPr lang="pt-BR" altLang="pt-BR" sz="1000" b="1" dirty="0" smtClean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7544" y="457200"/>
            <a:ext cx="8064896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B) Idade Média: </a:t>
            </a:r>
            <a:r>
              <a:rPr lang="pt-BR" sz="2000" dirty="0" smtClean="0">
                <a:solidFill>
                  <a:schemeClr val="bg1"/>
                </a:solidFill>
              </a:rPr>
              <a:t>prepondera o Direito Natural. Reduz a importância da codificação. O direito natural seria o “direito legítimo”, sistema ético dominante de um povo.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C) Idade Moderna: </a:t>
            </a:r>
            <a:r>
              <a:rPr lang="pt-BR" sz="2000" dirty="0" smtClean="0">
                <a:solidFill>
                  <a:schemeClr val="bg1"/>
                </a:solidFill>
              </a:rPr>
              <a:t>surgimento das universidades, redescoberta do Direito Romano e a necessidade da criação de diplomas unificados para reger as relações sociais.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*Ponto crucial: Revolução francesa (1789). Fim do absolutismo.</a:t>
            </a:r>
          </a:p>
          <a:p>
            <a:pPr algn="just"/>
            <a:endParaRPr lang="pt-BR" sz="2000" b="1" dirty="0">
              <a:solidFill>
                <a:schemeClr val="bg1"/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pt-BR" sz="2000" dirty="0" smtClean="0">
                <a:solidFill>
                  <a:schemeClr val="bg1"/>
                </a:solidFill>
              </a:rPr>
              <a:t>Ascenção política e social da burguesia.</a:t>
            </a:r>
          </a:p>
          <a:p>
            <a:pPr marL="342900" indent="-342900" algn="just">
              <a:buFontTx/>
              <a:buChar char="-"/>
            </a:pPr>
            <a:r>
              <a:rPr lang="pt-BR" sz="2000" dirty="0" smtClean="0">
                <a:solidFill>
                  <a:schemeClr val="bg1"/>
                </a:solidFill>
              </a:rPr>
              <a:t>Valores burgueses: (i) Propriedade privada e (</a:t>
            </a:r>
            <a:r>
              <a:rPr lang="pt-BR" sz="2000" dirty="0" err="1" smtClean="0">
                <a:solidFill>
                  <a:schemeClr val="bg1"/>
                </a:solidFill>
              </a:rPr>
              <a:t>ii</a:t>
            </a:r>
            <a:r>
              <a:rPr lang="pt-BR" sz="2000" dirty="0" smtClean="0">
                <a:solidFill>
                  <a:schemeClr val="bg1"/>
                </a:solidFill>
              </a:rPr>
              <a:t>) Liberalismo contratual. Redução da intervenção estatal. Liberalismo econômico. </a:t>
            </a:r>
          </a:p>
          <a:p>
            <a:pPr marL="342900" indent="-342900" algn="just">
              <a:buFontTx/>
              <a:buChar char="-"/>
            </a:pPr>
            <a:r>
              <a:rPr lang="pt-BR" sz="2000" dirty="0" smtClean="0">
                <a:solidFill>
                  <a:schemeClr val="bg1"/>
                </a:solidFill>
              </a:rPr>
              <a:t>Divisão de ramos do direito em público e privado.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D) </a:t>
            </a:r>
            <a:r>
              <a:rPr lang="pt-BR" sz="2000" b="1" i="1" dirty="0" err="1" smtClean="0">
                <a:solidFill>
                  <a:schemeClr val="bg1"/>
                </a:solidFill>
              </a:rPr>
              <a:t>Code</a:t>
            </a:r>
            <a:r>
              <a:rPr lang="pt-BR" sz="2000" b="1" i="1" dirty="0" smtClean="0">
                <a:solidFill>
                  <a:schemeClr val="bg1"/>
                </a:solidFill>
              </a:rPr>
              <a:t> de France</a:t>
            </a:r>
            <a:r>
              <a:rPr lang="pt-BR" sz="2000" b="1" dirty="0" smtClean="0">
                <a:solidFill>
                  <a:schemeClr val="bg1"/>
                </a:solidFill>
              </a:rPr>
              <a:t> (1804) – Napoleão Bonaparte</a:t>
            </a:r>
            <a:r>
              <a:rPr lang="pt-BR" sz="2000" dirty="0" smtClean="0">
                <a:solidFill>
                  <a:schemeClr val="bg1"/>
                </a:solidFill>
              </a:rPr>
              <a:t>. Primeiro Código da era moderna. Privilegia os interesses burgueses e concebe a ideia da supremacia do interesse público. </a:t>
            </a:r>
          </a:p>
          <a:p>
            <a:pPr algn="just"/>
            <a:endParaRPr lang="pt-BR" sz="22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Char char="-"/>
            </a:pPr>
            <a:endParaRPr lang="pt-BR" sz="2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04664"/>
            <a:ext cx="828092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solidFill>
                  <a:srgbClr val="FFC000"/>
                </a:solidFill>
              </a:rPr>
              <a:t>2) Superação da dicotomia diante das mudanças </a:t>
            </a:r>
            <a:r>
              <a:rPr lang="pt-BR" sz="2000" b="1" dirty="0" smtClean="0">
                <a:solidFill>
                  <a:srgbClr val="FFC000"/>
                </a:solidFill>
              </a:rPr>
              <a:t>sociais</a:t>
            </a:r>
          </a:p>
          <a:p>
            <a:pPr algn="just"/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Contexto </a:t>
            </a:r>
            <a:r>
              <a:rPr lang="pt-BR" sz="2000" dirty="0">
                <a:solidFill>
                  <a:schemeClr val="bg1"/>
                </a:solidFill>
              </a:rPr>
              <a:t>político-econômico: </a:t>
            </a:r>
            <a:r>
              <a:rPr lang="pt-BR" sz="2000" b="1" dirty="0" smtClean="0">
                <a:solidFill>
                  <a:schemeClr val="bg1"/>
                </a:solidFill>
              </a:rPr>
              <a:t>industrialização</a:t>
            </a:r>
            <a:r>
              <a:rPr lang="pt-BR" sz="2000" dirty="0" smtClean="0">
                <a:solidFill>
                  <a:schemeClr val="bg1"/>
                </a:solidFill>
              </a:rPr>
              <a:t>. Aceleramento da urbanização</a:t>
            </a:r>
            <a:r>
              <a:rPr lang="pt-BR" sz="2000" dirty="0">
                <a:solidFill>
                  <a:schemeClr val="bg1"/>
                </a:solidFill>
              </a:rPr>
              <a:t>. </a:t>
            </a:r>
            <a:r>
              <a:rPr lang="pt-BR" sz="2000" dirty="0" smtClean="0">
                <a:solidFill>
                  <a:schemeClr val="bg1"/>
                </a:solidFill>
              </a:rPr>
              <a:t>Problemas com o crescimento exacerbado das cidades urbanas. Intensificação após a 2ª Guerra Mundial.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b="1" dirty="0" smtClean="0">
                <a:solidFill>
                  <a:schemeClr val="bg1"/>
                </a:solidFill>
              </a:rPr>
              <a:t>Conflitos </a:t>
            </a:r>
            <a:r>
              <a:rPr lang="pt-BR" sz="2000" b="1" dirty="0">
                <a:solidFill>
                  <a:schemeClr val="bg1"/>
                </a:solidFill>
              </a:rPr>
              <a:t>de </a:t>
            </a:r>
            <a:r>
              <a:rPr lang="pt-BR" sz="2000" b="1" dirty="0" smtClean="0">
                <a:solidFill>
                  <a:schemeClr val="bg1"/>
                </a:solidFill>
              </a:rPr>
              <a:t>massa</a:t>
            </a:r>
            <a:r>
              <a:rPr lang="pt-BR" sz="2000" dirty="0" smtClean="0">
                <a:solidFill>
                  <a:schemeClr val="bg1"/>
                </a:solidFill>
              </a:rPr>
              <a:t>: relações </a:t>
            </a:r>
            <a:r>
              <a:rPr lang="pt-BR" sz="2000" dirty="0">
                <a:solidFill>
                  <a:schemeClr val="bg1"/>
                </a:solidFill>
              </a:rPr>
              <a:t>de trabalho, consumo, meio ambiente, moradia, transporte, saúde, </a:t>
            </a:r>
            <a:r>
              <a:rPr lang="pt-BR" sz="2000" dirty="0" smtClean="0">
                <a:solidFill>
                  <a:schemeClr val="bg1"/>
                </a:solidFill>
              </a:rPr>
              <a:t>etc. </a:t>
            </a:r>
            <a:r>
              <a:rPr lang="pt-BR" sz="2000" dirty="0">
                <a:solidFill>
                  <a:schemeClr val="bg1"/>
                </a:solidFill>
              </a:rPr>
              <a:t>Nova espécie de interesse: </a:t>
            </a:r>
            <a:r>
              <a:rPr lang="pt-BR" sz="2000" dirty="0" err="1">
                <a:solidFill>
                  <a:schemeClr val="bg1"/>
                </a:solidFill>
              </a:rPr>
              <a:t>metaindividual</a:t>
            </a:r>
            <a:r>
              <a:rPr lang="pt-BR" sz="2000" dirty="0">
                <a:solidFill>
                  <a:schemeClr val="bg1"/>
                </a:solidFill>
              </a:rPr>
              <a:t>. </a:t>
            </a:r>
            <a:r>
              <a:rPr lang="pt-BR" sz="2000" dirty="0" smtClean="0">
                <a:solidFill>
                  <a:schemeClr val="bg1"/>
                </a:solidFill>
              </a:rPr>
              <a:t>Extrapola a órbita individual para se inserir em um contexto de ordem coletiva. </a:t>
            </a:r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Desenvolvimento de uma </a:t>
            </a:r>
            <a:r>
              <a:rPr lang="pt-BR" sz="2000" b="1" dirty="0">
                <a:solidFill>
                  <a:schemeClr val="bg1"/>
                </a:solidFill>
              </a:rPr>
              <a:t>visão tricotômica do direito </a:t>
            </a:r>
            <a:r>
              <a:rPr lang="pt-BR" sz="2000" dirty="0">
                <a:solidFill>
                  <a:schemeClr val="bg1"/>
                </a:solidFill>
              </a:rPr>
              <a:t>– “Direitos difusos</a:t>
            </a:r>
            <a:r>
              <a:rPr lang="pt-BR" sz="2000" dirty="0" smtClean="0">
                <a:solidFill>
                  <a:schemeClr val="bg1"/>
                </a:solidFill>
              </a:rPr>
              <a:t>”.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/>
              <a:t>A </a:t>
            </a:r>
            <a:r>
              <a:rPr lang="pt-BR" sz="2000" dirty="0"/>
              <a:t>complexidade cada vez maior da sociedade moderna e pós-moderna dá lugar a atividades que podem trazer prejuízos aos interesses de um grande número de pessoas, </a:t>
            </a:r>
            <a:r>
              <a:rPr lang="pt-BR" sz="2000" dirty="0" smtClean="0"/>
              <a:t>fazendo surgir problemas ignorados às demandas individuais. </a:t>
            </a:r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endParaRPr lang="pt-BR" sz="2000" dirty="0">
              <a:solidFill>
                <a:schemeClr val="bg1"/>
              </a:solidFill>
            </a:endParaRPr>
          </a:p>
          <a:p>
            <a:endParaRPr lang="pt-BR" sz="2000" dirty="0"/>
          </a:p>
          <a:p>
            <a:endParaRPr lang="pt-BR" sz="2000" dirty="0"/>
          </a:p>
          <a:p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105867144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332656"/>
            <a:ext cx="828092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Publicização do Direito Privado x Direitos Difusos – Ex. Direito ambiental – proteção de um bem difuso e coletivo, que não cause danos à saúde e segurança, biosfera saudável.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3) Visão tricotômica do direito</a:t>
            </a:r>
          </a:p>
          <a:p>
            <a:pPr algn="just"/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Tratamento autônomo e diferenciado aos interesses </a:t>
            </a:r>
            <a:r>
              <a:rPr lang="pt-BR" sz="2000" dirty="0" err="1" smtClean="0">
                <a:solidFill>
                  <a:schemeClr val="bg1"/>
                </a:solidFill>
              </a:rPr>
              <a:t>transindividuais</a:t>
            </a:r>
            <a:r>
              <a:rPr lang="pt-BR" sz="20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Teoria da Complexidade (Edgard </a:t>
            </a:r>
            <a:r>
              <a:rPr lang="pt-BR" sz="2000" b="1" dirty="0" err="1" smtClean="0">
                <a:solidFill>
                  <a:srgbClr val="FFC000"/>
                </a:solidFill>
              </a:rPr>
              <a:t>Morin</a:t>
            </a:r>
            <a:r>
              <a:rPr lang="pt-BR" sz="2000" b="1" dirty="0" smtClean="0">
                <a:solidFill>
                  <a:srgbClr val="FFC000"/>
                </a:solidFill>
              </a:rPr>
              <a:t>) – “O Método”</a:t>
            </a:r>
          </a:p>
          <a:p>
            <a:pPr algn="just"/>
            <a:endParaRPr lang="pt-BR" sz="2000" dirty="0" smtClean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Percepção do filósofo francês: embora adquiramos conhecimentos maiores sobre o mundo físico, biológico, sociológico, por outro lado,  o erro</a:t>
            </a:r>
            <a:r>
              <a:rPr lang="pt-BR" sz="2000" dirty="0">
                <a:solidFill>
                  <a:schemeClr val="bg1"/>
                </a:solidFill>
              </a:rPr>
              <a:t> </a:t>
            </a:r>
            <a:r>
              <a:rPr lang="pt-BR" sz="2000" dirty="0" smtClean="0">
                <a:solidFill>
                  <a:schemeClr val="bg1"/>
                </a:solidFill>
              </a:rPr>
              <a:t>e a cegueira progridem ao mesmo tempo.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O conhecimento científico tem por missão dissipar a complexidade, tornando simples e inteligível o que era obscuro. Para ele, os cortes do real, na verdade, não exprimem as realidades, mas produzem mais ignorância. </a:t>
            </a:r>
            <a:r>
              <a:rPr lang="pt-BR" sz="2000" b="1" dirty="0" smtClean="0">
                <a:solidFill>
                  <a:schemeClr val="bg1"/>
                </a:solidFill>
              </a:rPr>
              <a:t>A </a:t>
            </a:r>
            <a:r>
              <a:rPr lang="pt-BR" sz="2000" b="1" dirty="0" err="1" smtClean="0">
                <a:solidFill>
                  <a:schemeClr val="bg1"/>
                </a:solidFill>
              </a:rPr>
              <a:t>hiperespecialização</a:t>
            </a:r>
            <a:r>
              <a:rPr lang="pt-BR" sz="2000" b="1" dirty="0" smtClean="0">
                <a:solidFill>
                  <a:schemeClr val="bg1"/>
                </a:solidFill>
              </a:rPr>
              <a:t> fragmenta ainda mais o tecido complexo das realidades</a:t>
            </a:r>
            <a:r>
              <a:rPr lang="pt-BR" sz="2000" dirty="0" smtClean="0">
                <a:solidFill>
                  <a:schemeClr val="bg1"/>
                </a:solidFill>
              </a:rPr>
              <a:t>. 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80772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404664"/>
            <a:ext cx="8352928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900" b="1" dirty="0" smtClean="0"/>
              <a:t>O que seria a complexidade?</a:t>
            </a:r>
          </a:p>
          <a:p>
            <a:pPr algn="just"/>
            <a:endParaRPr lang="pt-BR" sz="1900" b="1" dirty="0"/>
          </a:p>
          <a:p>
            <a:pPr algn="just"/>
            <a:r>
              <a:rPr lang="pt-BR" sz="1900" dirty="0" smtClean="0">
                <a:solidFill>
                  <a:schemeClr val="bg1"/>
                </a:solidFill>
              </a:rPr>
              <a:t>É a </a:t>
            </a:r>
            <a:r>
              <a:rPr lang="pt-BR" sz="1900" b="1" dirty="0" smtClean="0">
                <a:solidFill>
                  <a:schemeClr val="bg1"/>
                </a:solidFill>
              </a:rPr>
              <a:t>teoria que aceita a imprecisão, a contradição, incerteza, a fim de melhor estudar os fenômenos sociais</a:t>
            </a:r>
            <a:r>
              <a:rPr lang="pt-BR" sz="1900" dirty="0" smtClean="0">
                <a:solidFill>
                  <a:schemeClr val="bg1"/>
                </a:solidFill>
              </a:rPr>
              <a:t>, sem cortes, mutilações, de modo a não provocar a “cegueira” e não retirar o aspecto complexo do real.</a:t>
            </a:r>
          </a:p>
          <a:p>
            <a:pPr algn="just"/>
            <a:endParaRPr lang="pt-BR" sz="1900" dirty="0">
              <a:solidFill>
                <a:schemeClr val="bg1"/>
              </a:solidFill>
            </a:endParaRPr>
          </a:p>
          <a:p>
            <a:pPr algn="just"/>
            <a:r>
              <a:rPr lang="pt-BR" sz="1900" dirty="0" smtClean="0">
                <a:solidFill>
                  <a:schemeClr val="bg1"/>
                </a:solidFill>
              </a:rPr>
              <a:t>Consciência de que </a:t>
            </a:r>
            <a:r>
              <a:rPr lang="pt-BR" sz="1900" b="1" dirty="0" smtClean="0">
                <a:solidFill>
                  <a:schemeClr val="bg1"/>
                </a:solidFill>
              </a:rPr>
              <a:t>jamais poderemos escapar da incerteza e que jamais poderemos ter um saber total, completo</a:t>
            </a:r>
            <a:r>
              <a:rPr lang="pt-BR" sz="1900" dirty="0" smtClean="0">
                <a:solidFill>
                  <a:schemeClr val="bg1"/>
                </a:solidFill>
              </a:rPr>
              <a:t>. </a:t>
            </a:r>
          </a:p>
          <a:p>
            <a:pPr algn="just"/>
            <a:endParaRPr lang="pt-BR" sz="1900" dirty="0">
              <a:solidFill>
                <a:schemeClr val="bg1"/>
              </a:solidFill>
            </a:endParaRPr>
          </a:p>
          <a:p>
            <a:pPr algn="just"/>
            <a:r>
              <a:rPr lang="pt-BR" sz="1900" dirty="0" err="1" smtClean="0">
                <a:solidFill>
                  <a:schemeClr val="bg1"/>
                </a:solidFill>
              </a:rPr>
              <a:t>Morin</a:t>
            </a:r>
            <a:r>
              <a:rPr lang="pt-BR" sz="1900" dirty="0" smtClean="0">
                <a:solidFill>
                  <a:schemeClr val="bg1"/>
                </a:solidFill>
              </a:rPr>
              <a:t> propõe uma ideia de sistema aberto: “(...) a inteligibilidade do sistema deve ser encontrada, </a:t>
            </a:r>
            <a:r>
              <a:rPr lang="pt-BR" sz="1900" b="1" u="sng" dirty="0" smtClean="0">
                <a:solidFill>
                  <a:schemeClr val="bg1"/>
                </a:solidFill>
              </a:rPr>
              <a:t>não apenas no próprio sistema, mas também na sua relação com o meio ambiente</a:t>
            </a:r>
            <a:r>
              <a:rPr lang="pt-BR" sz="1900" dirty="0" smtClean="0">
                <a:solidFill>
                  <a:schemeClr val="bg1"/>
                </a:solidFill>
              </a:rPr>
              <a:t>, e que esta relação não é uma simples dependência, ela é constitutiva do sistema, posto que </a:t>
            </a:r>
            <a:r>
              <a:rPr lang="pt-BR" sz="1900" b="1" dirty="0" smtClean="0">
                <a:solidFill>
                  <a:schemeClr val="bg1"/>
                </a:solidFill>
              </a:rPr>
              <a:t>conceber todo objeto e entidade como fechado implica em uma visão de mundo classificadora, analítica, reducionista</a:t>
            </a:r>
            <a:r>
              <a:rPr lang="pt-BR" sz="1900" dirty="0" smtClean="0">
                <a:solidFill>
                  <a:schemeClr val="bg1"/>
                </a:solidFill>
              </a:rPr>
              <a:t>, (...)”. (</a:t>
            </a:r>
            <a:r>
              <a:rPr lang="pt-BR" sz="1900" dirty="0" err="1" smtClean="0">
                <a:solidFill>
                  <a:schemeClr val="bg1"/>
                </a:solidFill>
              </a:rPr>
              <a:t>Morin</a:t>
            </a:r>
            <a:r>
              <a:rPr lang="pt-BR" sz="1900" dirty="0" smtClean="0">
                <a:solidFill>
                  <a:schemeClr val="bg1"/>
                </a:solidFill>
              </a:rPr>
              <a:t>, 2007, p. 22).</a:t>
            </a:r>
          </a:p>
          <a:p>
            <a:pPr algn="just"/>
            <a:endParaRPr lang="pt-BR" sz="1900" dirty="0">
              <a:solidFill>
                <a:schemeClr val="bg1"/>
              </a:solidFill>
            </a:endParaRPr>
          </a:p>
          <a:p>
            <a:pPr algn="just"/>
            <a:r>
              <a:rPr lang="pt-BR" sz="1900" dirty="0" smtClean="0">
                <a:solidFill>
                  <a:schemeClr val="bg1"/>
                </a:solidFill>
              </a:rPr>
              <a:t>Necessário que a ciência possa articular e refletir sobre seus próprios conhecimentos, </a:t>
            </a:r>
            <a:r>
              <a:rPr lang="pt-BR" sz="1900" b="1" dirty="0" smtClean="0"/>
              <a:t>sem deixar de lado outras ciências que proporcionam outros saberes sobre a mesma realidade</a:t>
            </a:r>
            <a:r>
              <a:rPr lang="pt-BR" sz="1900" dirty="0" smtClean="0">
                <a:solidFill>
                  <a:schemeClr val="bg1"/>
                </a:solidFill>
              </a:rPr>
              <a:t>, vista de forma diferente. </a:t>
            </a:r>
            <a:endParaRPr lang="pt-BR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222347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332656"/>
            <a:ext cx="835292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4. Visão complexa do Direito</a:t>
            </a:r>
          </a:p>
          <a:p>
            <a:pPr algn="just"/>
            <a:endParaRPr lang="pt-BR" sz="2000" b="1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A visão tricotômica surgiu da </a:t>
            </a:r>
            <a:r>
              <a:rPr lang="pt-BR" sz="2000" b="1" dirty="0" smtClean="0">
                <a:solidFill>
                  <a:schemeClr val="bg1"/>
                </a:solidFill>
              </a:rPr>
              <a:t>necessidade de desenvolvimento de novas áreas do direito</a:t>
            </a:r>
            <a:r>
              <a:rPr lang="pt-BR" sz="2000" dirty="0" smtClean="0">
                <a:solidFill>
                  <a:schemeClr val="bg1"/>
                </a:solidFill>
              </a:rPr>
              <a:t>, como o direito do consumidor, ambiental, da criança e adolescente.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Vê-se a todo momento a </a:t>
            </a:r>
            <a:r>
              <a:rPr lang="pt-BR" sz="2000" b="1" dirty="0" smtClean="0">
                <a:solidFill>
                  <a:schemeClr val="bg1"/>
                </a:solidFill>
              </a:rPr>
              <a:t>inter-relação existente entre as áreas do direito, o que demonstra que as classificações e especializações não mais tem fundamento</a:t>
            </a:r>
            <a:r>
              <a:rPr lang="pt-BR" sz="2000" dirty="0" smtClean="0">
                <a:solidFill>
                  <a:schemeClr val="bg1"/>
                </a:solidFill>
              </a:rPr>
              <a:t>. A distinção entre privado e público está em profunda crise, por restar difícil localizar um interesse privado que seja isolado do público.  Ex. Direito Constitucional.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Se a sociedade é complexa, como pode o Direito querer deixar de sê-lo?</a:t>
            </a:r>
          </a:p>
          <a:p>
            <a:pPr algn="just"/>
            <a:endParaRPr lang="pt-BR" sz="2000" b="1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O </a:t>
            </a:r>
            <a:r>
              <a:rPr lang="pt-BR" sz="2000" b="1" dirty="0" smtClean="0">
                <a:solidFill>
                  <a:schemeClr val="bg1"/>
                </a:solidFill>
              </a:rPr>
              <a:t>Direito, a todo tempo, está em desenvolvimento; modifica-se juntamente com a sociedade.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As inovações legislativas – CDC, ECA, Estatuto do Idoso, leis ambientais – demonstram a complexidade da sociedade </a:t>
            </a:r>
            <a:r>
              <a:rPr lang="pt-BR" sz="2000" b="1" dirty="0" smtClean="0">
                <a:solidFill>
                  <a:schemeClr val="bg1"/>
                </a:solidFill>
              </a:rPr>
              <a:t>e a necessidade da criação de sistemas abertos (microssistemas).</a:t>
            </a:r>
          </a:p>
        </p:txBody>
      </p:sp>
    </p:spTree>
    <p:extLst>
      <p:ext uri="{BB962C8B-B14F-4D97-AF65-F5344CB8AC3E}">
        <p14:creationId xmlns:p14="http://schemas.microsoft.com/office/powerpoint/2010/main" val="2704964401"/>
      </p:ext>
    </p:extLst>
  </p:cSld>
  <p:clrMapOvr>
    <a:masterClrMapping/>
  </p:clrMapOvr>
  <p:transition>
    <p:comb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04664"/>
            <a:ext cx="849694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A noção de microssistemas torna ainda mais fácil o entendimento dos sistemas abertos, estruturas inter-relacionáveis.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Um </a:t>
            </a:r>
            <a:r>
              <a:rPr lang="pt-BR" sz="2000" b="1" dirty="0" smtClean="0">
                <a:solidFill>
                  <a:schemeClr val="bg1"/>
                </a:solidFill>
              </a:rPr>
              <a:t>sistema complexo admite contradições, incertezas, tendo em vista o real. </a:t>
            </a:r>
            <a:r>
              <a:rPr lang="pt-BR" sz="2000" dirty="0" smtClean="0">
                <a:solidFill>
                  <a:schemeClr val="bg1"/>
                </a:solidFill>
              </a:rPr>
              <a:t>Exemplo: no CCB/16 o </a:t>
            </a:r>
            <a:r>
              <a:rPr lang="pt-BR" sz="2000" i="1" dirty="0" smtClean="0">
                <a:solidFill>
                  <a:schemeClr val="bg1"/>
                </a:solidFill>
              </a:rPr>
              <a:t>pacta sunt servanda</a:t>
            </a:r>
            <a:r>
              <a:rPr lang="pt-BR" sz="2000" dirty="0" smtClean="0">
                <a:solidFill>
                  <a:schemeClr val="bg1"/>
                </a:solidFill>
              </a:rPr>
              <a:t> regia os contratos. Com o surgimento da sociedade de consumo, ante a vulnerabilidade dos consumidores, necessário se fez a criação do CDC, o qual prevê a possibilidade de alterações nos contratos, mitigando o </a:t>
            </a:r>
            <a:r>
              <a:rPr lang="pt-BR" sz="2000" i="1" dirty="0" smtClean="0">
                <a:solidFill>
                  <a:schemeClr val="bg1"/>
                </a:solidFill>
              </a:rPr>
              <a:t>pacta sunt servanda</a:t>
            </a:r>
            <a:r>
              <a:rPr lang="pt-BR" sz="20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Assim, devemos superar a visão tricotômica do Direito que hierarquiza, reduz e simplifica, rumo a uma visão complexa do ordenamento.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Imprescindível a mudança no modo se ensinar e aprender o direito</a:t>
            </a:r>
            <a:r>
              <a:rPr lang="pt-BR" sz="2000" b="1" dirty="0" smtClean="0">
                <a:solidFill>
                  <a:schemeClr val="bg1"/>
                </a:solidFill>
              </a:rPr>
              <a:t>. As especializações ensinadas nas faculdades geram uma inteligência cega nos bacharéis, que fragmentam o tecido da realidade. 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312059"/>
      </p:ext>
    </p:extLst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/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rgbClr val="FFC000"/>
              </a:solidFill>
            </a:endParaRPr>
          </a:p>
          <a:p>
            <a:pPr algn="ctr" eaLnBrk="1" hangingPunct="1">
              <a:defRPr/>
            </a:pPr>
            <a:endParaRPr lang="pt-BR" altLang="pt-BR" b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pt-BR" dirty="0">
              <a:solidFill>
                <a:schemeClr val="bg2">
                  <a:lumMod val="10000"/>
                  <a:lumOff val="90000"/>
                </a:schemeClr>
              </a:solidFill>
            </a:endParaRPr>
          </a:p>
          <a:p>
            <a:pPr eaLnBrk="1" hangingPunct="1">
              <a:defRPr/>
            </a:pPr>
            <a:endParaRPr lang="pt-BR" dirty="0" smtClean="0">
              <a:solidFill>
                <a:schemeClr val="bg2">
                  <a:lumMod val="10000"/>
                  <a:lumOff val="9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28600" y="228600"/>
            <a:ext cx="8519864" cy="563231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2000" b="1" dirty="0">
                <a:solidFill>
                  <a:schemeClr val="bg1"/>
                </a:solidFill>
              </a:rPr>
              <a:t>E) Código Civil Alemão (1896):</a:t>
            </a:r>
            <a:r>
              <a:rPr lang="pt-BR" sz="2000" dirty="0">
                <a:solidFill>
                  <a:schemeClr val="bg1"/>
                </a:solidFill>
              </a:rPr>
              <a:t> fonte de inspiração para o CCB/16 e CCB/02.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Dividido em duas partes: (i) Parte geral – direito das pessoas, bens e negócios jurídicos; (</a:t>
            </a:r>
            <a:r>
              <a:rPr lang="pt-BR" sz="2000" dirty="0" err="1">
                <a:solidFill>
                  <a:schemeClr val="bg1"/>
                </a:solidFill>
              </a:rPr>
              <a:t>ii</a:t>
            </a:r>
            <a:r>
              <a:rPr lang="pt-BR" sz="2000" dirty="0">
                <a:solidFill>
                  <a:schemeClr val="bg1"/>
                </a:solidFill>
              </a:rPr>
              <a:t>) Parte especial (Direito das obrigações; Direitos reais; Direito de família e Direito das sucessões).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b="1" dirty="0" smtClean="0">
              <a:solidFill>
                <a:srgbClr val="FFC000"/>
              </a:solidFill>
            </a:endParaRPr>
          </a:p>
          <a:p>
            <a:pPr algn="just"/>
            <a:r>
              <a:rPr lang="pt-BR" sz="2000" b="1" u="sng" dirty="0" smtClean="0">
                <a:solidFill>
                  <a:srgbClr val="FFC000"/>
                </a:solidFill>
              </a:rPr>
              <a:t>Codificação</a:t>
            </a:r>
            <a:endParaRPr lang="pt-BR" sz="2000" b="1" u="sng" dirty="0">
              <a:solidFill>
                <a:srgbClr val="FFC000"/>
              </a:solidFill>
            </a:endParaRPr>
          </a:p>
          <a:p>
            <a:pPr algn="just"/>
            <a:endParaRPr lang="pt-BR" sz="2000" b="1" dirty="0">
              <a:solidFill>
                <a:schemeClr val="bg1"/>
              </a:solidFill>
            </a:endParaRPr>
          </a:p>
          <a:p>
            <a:pPr algn="just"/>
            <a:r>
              <a:rPr lang="pt-BR" sz="2000" u="sng" dirty="0"/>
              <a:t>Técnica normativa</a:t>
            </a:r>
            <a:r>
              <a:rPr lang="pt-BR" sz="2000" dirty="0"/>
              <a:t> </a:t>
            </a:r>
            <a:r>
              <a:rPr lang="pt-BR" sz="2000" dirty="0">
                <a:solidFill>
                  <a:schemeClr val="bg1"/>
                </a:solidFill>
              </a:rPr>
              <a:t>pela qual se </a:t>
            </a:r>
            <a:r>
              <a:rPr lang="pt-BR" sz="2000" u="sng" dirty="0"/>
              <a:t>edita nova norma</a:t>
            </a:r>
            <a:r>
              <a:rPr lang="pt-BR" sz="2000" dirty="0"/>
              <a:t> </a:t>
            </a:r>
            <a:r>
              <a:rPr lang="pt-BR" sz="2000" dirty="0">
                <a:solidFill>
                  <a:schemeClr val="bg1"/>
                </a:solidFill>
              </a:rPr>
              <a:t>para disciplinar uma matéria de forma </a:t>
            </a:r>
            <a:r>
              <a:rPr lang="pt-BR" sz="2000" u="sng" dirty="0"/>
              <a:t>sistematizada.</a:t>
            </a:r>
            <a:r>
              <a:rPr lang="pt-BR" sz="2000" u="sng" dirty="0">
                <a:solidFill>
                  <a:schemeClr val="bg1"/>
                </a:solidFill>
              </a:rPr>
              <a:t> </a:t>
            </a:r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>
                <a:solidFill>
                  <a:schemeClr val="bg1"/>
                </a:solidFill>
              </a:rPr>
              <a:t>Um código é um sistema de regras formuladas para </a:t>
            </a:r>
            <a:r>
              <a:rPr lang="pt-BR" sz="2000" dirty="0"/>
              <a:t>reger, com </a:t>
            </a:r>
            <a:r>
              <a:rPr lang="pt-BR" sz="2000" u="sng" dirty="0"/>
              <a:t>plenitude e generalidade</a:t>
            </a:r>
            <a:r>
              <a:rPr lang="pt-BR" sz="2000" dirty="0"/>
              <a:t>,</a:t>
            </a:r>
            <a:r>
              <a:rPr lang="pt-BR" sz="2000" dirty="0">
                <a:solidFill>
                  <a:schemeClr val="bg1"/>
                </a:solidFill>
              </a:rPr>
              <a:t> todos os aspectos das relações privadas, proporcionando </a:t>
            </a:r>
            <a:r>
              <a:rPr lang="pt-BR" sz="2000" u="sng" dirty="0"/>
              <a:t>segurança jurídica</a:t>
            </a:r>
            <a:r>
              <a:rPr lang="pt-BR" sz="2000" dirty="0"/>
              <a:t>. </a:t>
            </a:r>
            <a:r>
              <a:rPr lang="pt-BR" sz="2000" u="sng" dirty="0"/>
              <a:t>Marca, acima de tudo, a tendência ideológica</a:t>
            </a:r>
            <a:r>
              <a:rPr lang="pt-BR" sz="2000" dirty="0"/>
              <a:t> do momento histórico. </a:t>
            </a:r>
          </a:p>
          <a:p>
            <a:pPr algn="just"/>
            <a:endParaRPr lang="pt-BR" sz="2000" b="1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609600" y="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eaLnBrk="1" hangingPunct="1">
              <a:defRPr/>
            </a:pP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09600" y="692696"/>
            <a:ext cx="806685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rgbClr val="FFC000"/>
                </a:solidFill>
              </a:rPr>
              <a:t>2. </a:t>
            </a:r>
            <a:r>
              <a:rPr lang="pt-BR" sz="2000" b="1" u="sng" dirty="0" smtClean="0">
                <a:solidFill>
                  <a:srgbClr val="FFC000"/>
                </a:solidFill>
              </a:rPr>
              <a:t>Evolução do direito privado no Brasil</a:t>
            </a:r>
          </a:p>
          <a:p>
            <a:pPr algn="just"/>
            <a:endParaRPr lang="pt-BR" sz="2000" b="1" dirty="0">
              <a:solidFill>
                <a:srgbClr val="FFC000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Até a Independência do Brasil: Extensão do sistema normativo português. Ordenações portuguesas.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Constituição Imperial de 1824: exigiu que, dentro de um ano, deverá ser elaborado um Código Criminal e um Código Civil.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1855: Augusto Teixeira de Freitas (BA) é contratado para elaborar o primeiro Código Civil. Em 1862 apresentou seu projeto que, dentre seus dispositivos, previa a dissolução de casamento, tutela jurídica de nascituro. Foi reprovado, mas inspirou o CC da Argentina.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1899: Clóvis </a:t>
            </a:r>
            <a:r>
              <a:rPr lang="pt-BR" sz="2000" dirty="0" err="1" smtClean="0">
                <a:solidFill>
                  <a:schemeClr val="bg1"/>
                </a:solidFill>
              </a:rPr>
              <a:t>Beviláqua</a:t>
            </a:r>
            <a:r>
              <a:rPr lang="pt-BR" sz="2000" dirty="0" smtClean="0">
                <a:solidFill>
                  <a:schemeClr val="bg1"/>
                </a:solidFill>
              </a:rPr>
              <a:t> (CE) foi contratado. Tramitação por 16 anos no Congresso. Concepção do CCB/1916. </a:t>
            </a:r>
          </a:p>
          <a:p>
            <a:pPr algn="just"/>
            <a:endParaRPr lang="pt-BR" sz="2000" dirty="0">
              <a:solidFill>
                <a:schemeClr val="bg1"/>
              </a:solidFill>
            </a:endParaRPr>
          </a:p>
          <a:p>
            <a:pPr algn="just"/>
            <a:endParaRPr lang="pt-BR" sz="2000" dirty="0">
              <a:solidFill>
                <a:srgbClr val="FFC000"/>
              </a:solidFill>
            </a:endParaRPr>
          </a:p>
          <a:p>
            <a:endParaRPr lang="pt-BR" sz="22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7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rgbClr val="FFC00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b="1" dirty="0">
                <a:solidFill>
                  <a:schemeClr val="accent2"/>
                </a:solidFill>
              </a:rPr>
              <a:t> </a:t>
            </a:r>
            <a:endParaRPr lang="pt-BR" altLang="pt-BR" sz="1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62279" y="498392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altLang="pt-BR" sz="2000" b="1" dirty="0">
                <a:solidFill>
                  <a:schemeClr val="bg1"/>
                </a:solidFill>
              </a:rPr>
              <a:t>Código Civil de 1916:</a:t>
            </a:r>
          </a:p>
          <a:p>
            <a:pPr algn="just"/>
            <a:endParaRPr lang="pt-BR" altLang="pt-BR" sz="2000" dirty="0">
              <a:solidFill>
                <a:schemeClr val="bg1"/>
              </a:solidFill>
            </a:endParaRPr>
          </a:p>
          <a:p>
            <a:pPr algn="just"/>
            <a:r>
              <a:rPr lang="pt-BR" altLang="pt-BR" sz="2000" dirty="0" smtClean="0">
                <a:solidFill>
                  <a:schemeClr val="bg1"/>
                </a:solidFill>
              </a:rPr>
              <a:t>Inspirado no Código Napoleônico (</a:t>
            </a:r>
            <a:r>
              <a:rPr lang="pt-BR" altLang="pt-BR" sz="2000" i="1" dirty="0" err="1" smtClean="0">
                <a:solidFill>
                  <a:schemeClr val="bg1"/>
                </a:solidFill>
              </a:rPr>
              <a:t>Code</a:t>
            </a:r>
            <a:r>
              <a:rPr lang="pt-BR" altLang="pt-BR" sz="2000" i="1" dirty="0" smtClean="0">
                <a:solidFill>
                  <a:schemeClr val="bg1"/>
                </a:solidFill>
              </a:rPr>
              <a:t> de France, </a:t>
            </a:r>
            <a:r>
              <a:rPr lang="pt-BR" altLang="pt-BR" sz="2000" dirty="0" smtClean="0">
                <a:solidFill>
                  <a:schemeClr val="bg1"/>
                </a:solidFill>
              </a:rPr>
              <a:t>1804). Valores burgueses Pretendia </a:t>
            </a:r>
            <a:r>
              <a:rPr lang="pt-BR" altLang="pt-BR" sz="2000" dirty="0">
                <a:solidFill>
                  <a:schemeClr val="bg1"/>
                </a:solidFill>
              </a:rPr>
              <a:t>ser a “</a:t>
            </a:r>
            <a:r>
              <a:rPr lang="pt-BR" altLang="pt-BR" sz="2000" u="sng" dirty="0">
                <a:solidFill>
                  <a:schemeClr val="bg1"/>
                </a:solidFill>
              </a:rPr>
              <a:t>Constituição do Direito Privado</a:t>
            </a:r>
            <a:r>
              <a:rPr lang="pt-BR" altLang="pt-BR" sz="2000" dirty="0" smtClean="0">
                <a:solidFill>
                  <a:schemeClr val="bg1"/>
                </a:solidFill>
              </a:rPr>
              <a:t>”. Regulava todos os aspectos da vida privada. </a:t>
            </a:r>
            <a:endParaRPr lang="pt-BR" altLang="pt-BR" sz="20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altLang="pt-BR" sz="20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pt-BR" altLang="pt-BR" sz="2000" dirty="0" smtClean="0">
                <a:solidFill>
                  <a:schemeClr val="bg1"/>
                </a:solidFill>
              </a:rPr>
              <a:t>Juiz “boca da lei”: subsunção do fato à norma. </a:t>
            </a:r>
            <a:endParaRPr lang="pt-BR" altLang="pt-BR" sz="20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altLang="pt-BR" sz="2000" dirty="0">
              <a:solidFill>
                <a:schemeClr val="bg1"/>
              </a:solidFill>
            </a:endParaRPr>
          </a:p>
          <a:p>
            <a:pPr algn="just"/>
            <a:r>
              <a:rPr lang="pt-BR" sz="2000" dirty="0" smtClean="0">
                <a:solidFill>
                  <a:schemeClr val="bg1"/>
                </a:solidFill>
              </a:rPr>
              <a:t>Valores burgueses: individualismo, liberalismo contratual e econômico, machismo, patriarcalismo. </a:t>
            </a:r>
            <a:endParaRPr lang="pt-BR" sz="20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sz="2000" dirty="0">
              <a:solidFill>
                <a:schemeClr val="bg1"/>
              </a:solidFill>
            </a:endParaRPr>
          </a:p>
          <a:p>
            <a:pPr algn="just"/>
            <a:r>
              <a:rPr lang="pt-BR" altLang="pt-BR" sz="2000" dirty="0">
                <a:solidFill>
                  <a:schemeClr val="bg1"/>
                </a:solidFill>
              </a:rPr>
              <a:t>Foco patrimonial: </a:t>
            </a:r>
            <a:r>
              <a:rPr lang="pt-BR" altLang="pt-BR" sz="2000" dirty="0" smtClean="0">
                <a:solidFill>
                  <a:schemeClr val="bg1"/>
                </a:solidFill>
              </a:rPr>
              <a:t>propriedade privada como direito absoluto e ilimitado e </a:t>
            </a:r>
            <a:r>
              <a:rPr lang="pt-BR" altLang="pt-BR" sz="2000" dirty="0">
                <a:solidFill>
                  <a:schemeClr val="bg1"/>
                </a:solidFill>
              </a:rPr>
              <a:t>autonomia da vontade (</a:t>
            </a:r>
            <a:r>
              <a:rPr lang="pt-BR" altLang="pt-BR" sz="2000" i="1" dirty="0">
                <a:solidFill>
                  <a:schemeClr val="bg1"/>
                </a:solidFill>
              </a:rPr>
              <a:t>pacta sunt servanda</a:t>
            </a:r>
            <a:r>
              <a:rPr lang="pt-BR" altLang="pt-BR" sz="2000" dirty="0">
                <a:solidFill>
                  <a:schemeClr val="bg1"/>
                </a:solidFill>
              </a:rPr>
              <a:t>). </a:t>
            </a:r>
            <a:r>
              <a:rPr lang="pt-BR" altLang="pt-BR" sz="2000" dirty="0" smtClean="0">
                <a:solidFill>
                  <a:schemeClr val="bg1"/>
                </a:solidFill>
              </a:rPr>
              <a:t> </a:t>
            </a:r>
          </a:p>
          <a:p>
            <a:pPr algn="just"/>
            <a:endParaRPr lang="pt-BR" altLang="pt-BR" sz="2000" dirty="0">
              <a:solidFill>
                <a:schemeClr val="bg1"/>
              </a:solidFill>
            </a:endParaRPr>
          </a:p>
          <a:p>
            <a:pPr algn="just"/>
            <a:r>
              <a:rPr lang="pt-BR" altLang="pt-BR" sz="2000" dirty="0" smtClean="0">
                <a:solidFill>
                  <a:schemeClr val="bg1"/>
                </a:solidFill>
              </a:rPr>
              <a:t>Reduzida intervenção estatal no âmbito contratual e negocial. </a:t>
            </a:r>
            <a:endParaRPr lang="pt-BR" altLang="pt-B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Office2\Templates\Presentation Designs\Blends.pot</Template>
  <TotalTime>38341</TotalTime>
  <Words>8794</Words>
  <Application>Microsoft Office PowerPoint</Application>
  <PresentationFormat>Apresentação na tela (4:3)</PresentationFormat>
  <Paragraphs>632</Paragraphs>
  <Slides>64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64</vt:i4>
      </vt:variant>
    </vt:vector>
  </HeadingPairs>
  <TitlesOfParts>
    <vt:vector size="65" baseType="lpstr">
      <vt:lpstr>Fundição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Ministério Público - 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Controle Externo</dc:title>
  <dc:creator>PGJ001</dc:creator>
  <cp:lastModifiedBy>Daniella</cp:lastModifiedBy>
  <cp:revision>970</cp:revision>
  <cp:lastPrinted>2015-09-01T16:56:40Z</cp:lastPrinted>
  <dcterms:created xsi:type="dcterms:W3CDTF">2002-06-18T12:30:57Z</dcterms:created>
  <dcterms:modified xsi:type="dcterms:W3CDTF">2016-08-15T20:49:05Z</dcterms:modified>
</cp:coreProperties>
</file>