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handoutMasterIdLst>
    <p:handoutMasterId r:id="rId21"/>
  </p:handoutMasterIdLst>
  <p:sldIdLst>
    <p:sldId id="256" r:id="rId2"/>
    <p:sldId id="371" r:id="rId3"/>
    <p:sldId id="380" r:id="rId4"/>
    <p:sldId id="381" r:id="rId5"/>
    <p:sldId id="373" r:id="rId6"/>
    <p:sldId id="375" r:id="rId7"/>
    <p:sldId id="382" r:id="rId8"/>
    <p:sldId id="383" r:id="rId9"/>
    <p:sldId id="384" r:id="rId10"/>
    <p:sldId id="374" r:id="rId11"/>
    <p:sldId id="387" r:id="rId12"/>
    <p:sldId id="386" r:id="rId13"/>
    <p:sldId id="388" r:id="rId14"/>
    <p:sldId id="376" r:id="rId15"/>
    <p:sldId id="389" r:id="rId16"/>
    <p:sldId id="390" r:id="rId17"/>
    <p:sldId id="392" r:id="rId18"/>
    <p:sldId id="377" r:id="rId19"/>
    <p:sldId id="391" r:id="rId20"/>
  </p:sldIdLst>
  <p:sldSz cx="12192000" cy="6858000"/>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a Rita Souza Prata" initials="ARSP" lastIdx="1" clrIdx="0">
    <p:extLst>
      <p:ext uri="{19B8F6BF-5375-455C-9EA6-DF929625EA0E}">
        <p15:presenceInfo xmlns:p15="http://schemas.microsoft.com/office/powerpoint/2012/main" userId="1be4d78feac4bf9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3-14T10:15:03.607" idx="1">
    <p:pos x="4869" y="430"/>
    <p:text>MONISMO E DUALISMO - PLURALISMO</p:text>
    <p:extLst>
      <p:ext uri="{C676402C-5697-4E1C-873F-D02D1690AC5C}">
        <p15:threadingInfo xmlns:p15="http://schemas.microsoft.com/office/powerpoint/2012/main" timeZoneBias="18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1" y="0"/>
            <a:ext cx="4276255" cy="338143"/>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5587733" y="0"/>
            <a:ext cx="4276254" cy="338143"/>
          </a:xfrm>
          <a:prstGeom prst="rect">
            <a:avLst/>
          </a:prstGeom>
        </p:spPr>
        <p:txBody>
          <a:bodyPr vert="horz" lIns="91440" tIns="45720" rIns="91440" bIns="45720" rtlCol="0"/>
          <a:lstStyle>
            <a:lvl1pPr algn="r">
              <a:defRPr sz="1200"/>
            </a:lvl1pPr>
          </a:lstStyle>
          <a:p>
            <a:fld id="{FF3F4C90-84B9-4F04-B7AB-86BD9EB34768}" type="datetimeFigureOut">
              <a:rPr lang="pt-BR" smtClean="0"/>
              <a:t>14/03/2019</a:t>
            </a:fld>
            <a:endParaRPr lang="pt-BR"/>
          </a:p>
        </p:txBody>
      </p:sp>
      <p:sp>
        <p:nvSpPr>
          <p:cNvPr id="4" name="Espaço Reservado para Rodapé 3"/>
          <p:cNvSpPr>
            <a:spLocks noGrp="1"/>
          </p:cNvSpPr>
          <p:nvPr>
            <p:ph type="ftr" sz="quarter" idx="2"/>
          </p:nvPr>
        </p:nvSpPr>
        <p:spPr>
          <a:xfrm>
            <a:off x="1" y="6397620"/>
            <a:ext cx="4276255" cy="338143"/>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5587733" y="6397620"/>
            <a:ext cx="4276254" cy="338143"/>
          </a:xfrm>
          <a:prstGeom prst="rect">
            <a:avLst/>
          </a:prstGeom>
        </p:spPr>
        <p:txBody>
          <a:bodyPr vert="horz" lIns="91440" tIns="45720" rIns="91440" bIns="45720" rtlCol="0" anchor="b"/>
          <a:lstStyle>
            <a:lvl1pPr algn="r">
              <a:defRPr sz="1200"/>
            </a:lvl1pPr>
          </a:lstStyle>
          <a:p>
            <a:fld id="{59718FE0-F0FF-4F05-A978-13433A0ACC88}" type="slidenum">
              <a:rPr lang="pt-BR" smtClean="0"/>
              <a:t>‹nº›</a:t>
            </a:fld>
            <a:endParaRPr lang="pt-BR"/>
          </a:p>
        </p:txBody>
      </p:sp>
    </p:spTree>
    <p:extLst>
      <p:ext uri="{BB962C8B-B14F-4D97-AF65-F5344CB8AC3E}">
        <p14:creationId xmlns:p14="http://schemas.microsoft.com/office/powerpoint/2010/main" val="73177440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pt-BR"/>
              <a:t>Clique para editar o título mestre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3/14/2019</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923A1CC3-2375-41D4-9E03-427CAF2A4C1A}" type="datetimeFigureOut">
              <a:rPr lang="en-US" dirty="0"/>
              <a:t>3/14/2019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e Legenda">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pt-BR"/>
              <a:t>Clique para editar o título mestre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4" name="Date Placeholder 3"/>
          <p:cNvSpPr>
            <a:spLocks noGrp="1"/>
          </p:cNvSpPr>
          <p:nvPr>
            <p:ph type="dt" sz="half" idx="10"/>
          </p:nvPr>
        </p:nvSpPr>
        <p:spPr/>
        <p:txBody>
          <a:bodyPr/>
          <a:lstStyle/>
          <a:p>
            <a:fld id="{AFF16868-8199-4C2C-A5B1-63AEE139F88E}" type="datetimeFigureOut">
              <a:rPr lang="en-US" dirty="0"/>
              <a:t>3/14/2019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ção com Legenda">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pt-BR"/>
              <a:t>Clique para editar o título mestre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4" name="Date Placeholder 3"/>
          <p:cNvSpPr>
            <a:spLocks noGrp="1"/>
          </p:cNvSpPr>
          <p:nvPr>
            <p:ph type="dt" sz="half" idx="10"/>
          </p:nvPr>
        </p:nvSpPr>
        <p:spPr/>
        <p:txBody>
          <a:bodyPr/>
          <a:lstStyle/>
          <a:p>
            <a:fld id="{AAD9FF7F-6988-44CC-821B-644E70CD2F73}" type="datetimeFigureOut">
              <a:rPr lang="en-US" dirty="0"/>
              <a:t>3/14/2019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ão de Nom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5C12C299-16B2-4475-990D-751901EACC14}" type="datetimeFigureOut">
              <a:rPr lang="en-US" dirty="0"/>
              <a:t>3/14/2019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pt-BR"/>
              <a:t>Clique para editar o título mestre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3/14/2019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pt-BR"/>
              <a:t>Clique para editar o título mestre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3/14/2019</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3/14/2019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pt-BR"/>
              <a:t>Clique para editar o título mestre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3/14/2019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3/14/2019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 name="Date Placeholder 3"/>
          <p:cNvSpPr>
            <a:spLocks noGrp="1"/>
          </p:cNvSpPr>
          <p:nvPr>
            <p:ph type="dt" sz="half" idx="10"/>
          </p:nvPr>
        </p:nvSpPr>
        <p:spPr/>
        <p:txBody>
          <a:bodyPr/>
          <a:lstStyle/>
          <a:p>
            <a:fld id="{F34E6425-0181-43F2-84FC-787E803FD2F8}" type="datetimeFigureOut">
              <a:rPr lang="en-US" dirty="0"/>
              <a:t>3/14/2019</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3/14/2019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3/14/2019</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3/14/2019</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3/14/2019</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pt-BR"/>
              <a:t>Clique para editar o título mestre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76E86A4C-8E40-4F87-A4F0-01A0687C5742}" type="datetimeFigureOut">
              <a:rPr lang="en-US" dirty="0"/>
              <a:t>3/14/2019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pt-BR"/>
              <a:t>Clique no ícone para adicionar uma imagem</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5" name="Date Placeholder 4"/>
          <p:cNvSpPr>
            <a:spLocks noGrp="1"/>
          </p:cNvSpPr>
          <p:nvPr>
            <p:ph type="dt" sz="half" idx="10"/>
          </p:nvPr>
        </p:nvSpPr>
        <p:spPr/>
        <p:txBody>
          <a:bodyPr/>
          <a:lstStyle/>
          <a:p>
            <a:fld id="{35E72C73-2D91-4E12-BA25-F0AA0C03599B}" type="datetimeFigureOut">
              <a:rPr lang="en-US" dirty="0"/>
              <a:t>3/14/2019</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pt-BR"/>
              <a:t>Clique para editar o título mestre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3/14/2019</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154955" y="2099733"/>
            <a:ext cx="8825658" cy="1007149"/>
          </a:xfrm>
        </p:spPr>
        <p:txBody>
          <a:bodyPr/>
          <a:lstStyle/>
          <a:p>
            <a:pPr algn="ctr"/>
            <a:r>
              <a:rPr lang="pt-BR" sz="4000" dirty="0"/>
              <a:t>Direito Internacional dos Direitos Humanos - Gênero e Mulheres no Sistema Interamericano</a:t>
            </a:r>
          </a:p>
        </p:txBody>
      </p:sp>
      <p:sp>
        <p:nvSpPr>
          <p:cNvPr id="3" name="Subtítulo 2"/>
          <p:cNvSpPr>
            <a:spLocks noGrp="1"/>
          </p:cNvSpPr>
          <p:nvPr>
            <p:ph type="subTitle" idx="1"/>
          </p:nvPr>
        </p:nvSpPr>
        <p:spPr>
          <a:xfrm>
            <a:off x="1154954" y="5171090"/>
            <a:ext cx="10227749" cy="467709"/>
          </a:xfrm>
        </p:spPr>
        <p:txBody>
          <a:bodyPr/>
          <a:lstStyle/>
          <a:p>
            <a:pPr algn="r"/>
            <a:r>
              <a:rPr lang="pt-BR" b="1" dirty="0"/>
              <a:t>Ana Rita Souza prata</a:t>
            </a:r>
          </a:p>
        </p:txBody>
      </p:sp>
    </p:spTree>
    <p:extLst>
      <p:ext uri="{BB962C8B-B14F-4D97-AF65-F5344CB8AC3E}">
        <p14:creationId xmlns:p14="http://schemas.microsoft.com/office/powerpoint/2010/main" val="40478011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697B45FA-A1C0-44CC-953C-E1014E4DCF26}"/>
              </a:ext>
            </a:extLst>
          </p:cNvPr>
          <p:cNvSpPr/>
          <p:nvPr/>
        </p:nvSpPr>
        <p:spPr>
          <a:xfrm>
            <a:off x="462455" y="462455"/>
            <a:ext cx="11361682" cy="5386090"/>
          </a:xfrm>
          <a:prstGeom prst="rect">
            <a:avLst/>
          </a:prstGeom>
        </p:spPr>
        <p:txBody>
          <a:bodyPr wrap="square">
            <a:spAutoFit/>
          </a:bodyPr>
          <a:lstStyle/>
          <a:p>
            <a:r>
              <a:rPr lang="pt-BR" sz="2000" b="1" dirty="0">
                <a:solidFill>
                  <a:srgbClr val="7030A0"/>
                </a:solidFill>
              </a:rPr>
              <a:t>Sistema Regional Interamericano de Direitos Humanos</a:t>
            </a:r>
          </a:p>
          <a:p>
            <a:r>
              <a:rPr lang="pt-BR" b="1" dirty="0"/>
              <a:t>Órgãos e Funcionamento</a:t>
            </a:r>
          </a:p>
          <a:p>
            <a:endParaRPr lang="pt-BR" dirty="0"/>
          </a:p>
          <a:p>
            <a:r>
              <a:rPr lang="pt-BR" b="1" dirty="0"/>
              <a:t>- Comissão Interamericana de Direitos Humanos - CIDH</a:t>
            </a:r>
          </a:p>
          <a:p>
            <a:r>
              <a:rPr lang="pt-BR" dirty="0"/>
              <a:t>Criada 1959 – Instalada 1960</a:t>
            </a:r>
          </a:p>
          <a:p>
            <a:endParaRPr lang="pt-BR" dirty="0"/>
          </a:p>
          <a:p>
            <a:r>
              <a:rPr lang="pt-BR" dirty="0"/>
              <a:t>Comissionados/as e Relatores/as temáticos</a:t>
            </a:r>
          </a:p>
          <a:p>
            <a:r>
              <a:rPr lang="pt-BR" dirty="0"/>
              <a:t>Função Política - diálogo, visitas, informes, consulta à Corte IDH</a:t>
            </a:r>
          </a:p>
          <a:p>
            <a:r>
              <a:rPr lang="pt-BR" dirty="0"/>
              <a:t>Jurisdicional - recebimento de denúncias, encaminha casos à Corte IDH, concede medida cautelar e solicita medida provisória à Corte IDH </a:t>
            </a:r>
          </a:p>
          <a:p>
            <a:endParaRPr lang="pt-BR" dirty="0"/>
          </a:p>
          <a:p>
            <a:r>
              <a:rPr lang="pt-BR" b="1" dirty="0"/>
              <a:t>Papel de admissibilidade das denúncias de violações individuais de Direitos Humanos</a:t>
            </a:r>
          </a:p>
          <a:p>
            <a:r>
              <a:rPr lang="pt-BR" dirty="0"/>
              <a:t>. Esgotamento de recursos internos (falta de acesso à justiça) e demora injustificada</a:t>
            </a:r>
          </a:p>
          <a:p>
            <a:r>
              <a:rPr lang="pt-BR" dirty="0"/>
              <a:t>. 6 meses do esgotamento</a:t>
            </a:r>
          </a:p>
          <a:p>
            <a:endParaRPr lang="pt-BR" dirty="0"/>
          </a:p>
          <a:p>
            <a:r>
              <a:rPr lang="pt-BR" dirty="0"/>
              <a:t>Solução amistosa</a:t>
            </a:r>
          </a:p>
          <a:p>
            <a:r>
              <a:rPr lang="pt-BR" dirty="0"/>
              <a:t>Emissão de Informe</a:t>
            </a:r>
          </a:p>
          <a:p>
            <a:r>
              <a:rPr lang="pt-BR" dirty="0"/>
              <a:t>Remete caso à Corte IDH</a:t>
            </a:r>
          </a:p>
          <a:p>
            <a:endParaRPr lang="pt-BR" dirty="0"/>
          </a:p>
        </p:txBody>
      </p:sp>
    </p:spTree>
    <p:extLst>
      <p:ext uri="{BB962C8B-B14F-4D97-AF65-F5344CB8AC3E}">
        <p14:creationId xmlns:p14="http://schemas.microsoft.com/office/powerpoint/2010/main" val="1072924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697B45FA-A1C0-44CC-953C-E1014E4DCF26}"/>
              </a:ext>
            </a:extLst>
          </p:cNvPr>
          <p:cNvSpPr/>
          <p:nvPr/>
        </p:nvSpPr>
        <p:spPr>
          <a:xfrm>
            <a:off x="462455" y="462455"/>
            <a:ext cx="11361682" cy="4555093"/>
          </a:xfrm>
          <a:prstGeom prst="rect">
            <a:avLst/>
          </a:prstGeom>
        </p:spPr>
        <p:txBody>
          <a:bodyPr wrap="square">
            <a:spAutoFit/>
          </a:bodyPr>
          <a:lstStyle/>
          <a:p>
            <a:r>
              <a:rPr lang="pt-BR" sz="2000" b="1" dirty="0">
                <a:solidFill>
                  <a:srgbClr val="7030A0"/>
                </a:solidFill>
              </a:rPr>
              <a:t>Sistema Regional Interamericano de Direitos Humanos</a:t>
            </a:r>
          </a:p>
          <a:p>
            <a:r>
              <a:rPr lang="pt-BR" b="1" dirty="0"/>
              <a:t>Órgãos e Funcionamento</a:t>
            </a:r>
          </a:p>
          <a:p>
            <a:endParaRPr lang="pt-BR" dirty="0"/>
          </a:p>
          <a:p>
            <a:r>
              <a:rPr lang="pt-BR" b="1" dirty="0"/>
              <a:t>- Corte Interamericana de Direitos Humanos – Corte IDH</a:t>
            </a:r>
          </a:p>
          <a:p>
            <a:r>
              <a:rPr lang="pt-BR" dirty="0"/>
              <a:t>Criada 1969 – Instalada 1968 – Brasil se submeteu 1998 e com relação à violações a partir de então</a:t>
            </a:r>
          </a:p>
          <a:p>
            <a:r>
              <a:rPr lang="pt-BR" dirty="0"/>
              <a:t>7 Juízes/as (mandatos pessoais (de países diversos e estados-partes da Convenção Americana) por 6 anos, com uma possibilidade recondução</a:t>
            </a:r>
          </a:p>
          <a:p>
            <a:endParaRPr lang="pt-BR" dirty="0"/>
          </a:p>
          <a:p>
            <a:r>
              <a:rPr lang="pt-BR" dirty="0"/>
              <a:t>Funções:</a:t>
            </a:r>
          </a:p>
          <a:p>
            <a:r>
              <a:rPr lang="pt-BR" dirty="0"/>
              <a:t>Contenciosa - Julgam casos de violação de Direitos Humanos</a:t>
            </a:r>
          </a:p>
          <a:p>
            <a:r>
              <a:rPr lang="pt-BR" dirty="0"/>
              <a:t>Consultiva - Emitem Opiniões Consultivas </a:t>
            </a:r>
          </a:p>
          <a:p>
            <a:endParaRPr lang="pt-BR" dirty="0"/>
          </a:p>
          <a:p>
            <a:r>
              <a:rPr lang="pt-BR" dirty="0"/>
              <a:t>* Medidas provisórias concedidas a pedido da CIDH ou de ofício (quando caso já está sob sua jurisdição)</a:t>
            </a:r>
          </a:p>
          <a:p>
            <a:endParaRPr lang="pt-BR" dirty="0"/>
          </a:p>
          <a:p>
            <a:endParaRPr lang="pt-BR" dirty="0"/>
          </a:p>
        </p:txBody>
      </p:sp>
      <p:sp>
        <p:nvSpPr>
          <p:cNvPr id="3" name="Retângulo 2">
            <a:extLst>
              <a:ext uri="{FF2B5EF4-FFF2-40B4-BE49-F238E27FC236}">
                <a16:creationId xmlns:a16="http://schemas.microsoft.com/office/drawing/2014/main" id="{6C4ADBA8-A651-4D0C-AEB3-2AC99BEE3867}"/>
              </a:ext>
            </a:extLst>
          </p:cNvPr>
          <p:cNvSpPr/>
          <p:nvPr/>
        </p:nvSpPr>
        <p:spPr>
          <a:xfrm>
            <a:off x="462455" y="4466896"/>
            <a:ext cx="11361683" cy="21441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pt-BR" dirty="0"/>
              <a:t>Casos de violação de Direitos Humanos no Brasil anteriores a 1998 não podem ser submetidos à Corte IDH </a:t>
            </a:r>
          </a:p>
          <a:p>
            <a:pPr algn="just"/>
            <a:r>
              <a:rPr lang="pt-BR" dirty="0"/>
              <a:t>Ex. Caso Maria da Penha </a:t>
            </a:r>
          </a:p>
          <a:p>
            <a:pPr algn="just"/>
            <a:endParaRPr lang="pt-BR" dirty="0"/>
          </a:p>
          <a:p>
            <a:pPr algn="just"/>
            <a:r>
              <a:rPr lang="pt-BR" dirty="0"/>
              <a:t>Mas e caso Gimenez </a:t>
            </a:r>
            <a:r>
              <a:rPr lang="pt-BR" dirty="0" err="1"/>
              <a:t>Lópes</a:t>
            </a:r>
            <a:r>
              <a:rPr lang="pt-BR" dirty="0"/>
              <a:t> (Guerrilha do Araguaia)?</a:t>
            </a:r>
          </a:p>
          <a:p>
            <a:pPr algn="just"/>
            <a:r>
              <a:rPr lang="pt-BR" dirty="0"/>
              <a:t>Desaparecimentos forçados são violações </a:t>
            </a:r>
            <a:r>
              <a:rPr lang="pt-BR" dirty="0" err="1"/>
              <a:t>permanetes</a:t>
            </a:r>
            <a:endParaRPr lang="pt-BR" dirty="0"/>
          </a:p>
        </p:txBody>
      </p:sp>
    </p:spTree>
    <p:extLst>
      <p:ext uri="{BB962C8B-B14F-4D97-AF65-F5344CB8AC3E}">
        <p14:creationId xmlns:p14="http://schemas.microsoft.com/office/powerpoint/2010/main" val="17980092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697B45FA-A1C0-44CC-953C-E1014E4DCF26}"/>
              </a:ext>
            </a:extLst>
          </p:cNvPr>
          <p:cNvSpPr/>
          <p:nvPr/>
        </p:nvSpPr>
        <p:spPr>
          <a:xfrm>
            <a:off x="315310" y="462455"/>
            <a:ext cx="11508827" cy="5663089"/>
          </a:xfrm>
          <a:prstGeom prst="rect">
            <a:avLst/>
          </a:prstGeom>
        </p:spPr>
        <p:txBody>
          <a:bodyPr wrap="square">
            <a:spAutoFit/>
          </a:bodyPr>
          <a:lstStyle/>
          <a:p>
            <a:r>
              <a:rPr lang="pt-BR" sz="2000" b="1" dirty="0"/>
              <a:t>Função Consultiva </a:t>
            </a:r>
          </a:p>
          <a:p>
            <a:endParaRPr lang="pt-BR" dirty="0"/>
          </a:p>
          <a:p>
            <a:r>
              <a:rPr lang="pt-BR" b="1" dirty="0"/>
              <a:t>Legitimidade ativa:</a:t>
            </a:r>
          </a:p>
          <a:p>
            <a:r>
              <a:rPr lang="pt-BR" dirty="0"/>
              <a:t>. Estados Membros da Convenção Americana</a:t>
            </a:r>
          </a:p>
          <a:p>
            <a:r>
              <a:rPr lang="pt-BR" dirty="0"/>
              <a:t>. Órgãos do Sistema – Assembleia Geral da Organização dos Estados Americanos, Reunião e Consulta dos Ministros das Relações Exteriores, Conselhos, Comissão Jurídica Interamericana, Comissão Interamericana de Direitos Humanos – CIDH, Secretaria Geral da OEA, Conferências Especializadas e os Organismos Especializados (Instituto Interamericano de Crianças, Comissão Interamericana de Mulheres, Instituto Indigenista Americano e Organização </a:t>
            </a:r>
            <a:r>
              <a:rPr lang="pt-BR" dirty="0" err="1"/>
              <a:t>Panamericana</a:t>
            </a:r>
            <a:r>
              <a:rPr lang="pt-BR" dirty="0"/>
              <a:t> de Saúde), no âmbito de suas competências</a:t>
            </a:r>
          </a:p>
          <a:p>
            <a:endParaRPr lang="pt-BR" dirty="0"/>
          </a:p>
          <a:p>
            <a:r>
              <a:rPr lang="pt-BR" b="1" dirty="0"/>
              <a:t>Objeto de Interpretação: </a:t>
            </a:r>
          </a:p>
          <a:p>
            <a:r>
              <a:rPr lang="pt-BR" dirty="0"/>
              <a:t>. </a:t>
            </a:r>
            <a:r>
              <a:rPr lang="pt-BR" dirty="0" err="1"/>
              <a:t>Art</a:t>
            </a:r>
            <a:r>
              <a:rPr lang="pt-BR" dirty="0"/>
              <a:t> 64.1 - Convenção Americana ou outros tratados concernentes à proteção dos Direitos Humanos</a:t>
            </a:r>
          </a:p>
          <a:p>
            <a:r>
              <a:rPr lang="pt-BR" dirty="0"/>
              <a:t>Declaração Americana, Tratados de outros sistemas de garantia</a:t>
            </a:r>
          </a:p>
          <a:p>
            <a:endParaRPr lang="pt-BR" dirty="0"/>
          </a:p>
          <a:p>
            <a:r>
              <a:rPr lang="pt-BR" dirty="0"/>
              <a:t>. Art. 64.2 – Leis Internas (legitimidade somente do Estado)</a:t>
            </a:r>
          </a:p>
          <a:p>
            <a:r>
              <a:rPr lang="pt-BR" dirty="0"/>
              <a:t>Projeto de Lei, Emenda Constitucional</a:t>
            </a:r>
          </a:p>
          <a:p>
            <a:endParaRPr lang="pt-BR" dirty="0"/>
          </a:p>
          <a:p>
            <a:r>
              <a:rPr lang="pt-BR" b="1" dirty="0"/>
              <a:t>Natureza Jurídica:</a:t>
            </a:r>
          </a:p>
          <a:p>
            <a:r>
              <a:rPr lang="pt-BR" dirty="0"/>
              <a:t>Jurisprudência e vinculante  </a:t>
            </a:r>
          </a:p>
        </p:txBody>
      </p:sp>
    </p:spTree>
    <p:extLst>
      <p:ext uri="{BB962C8B-B14F-4D97-AF65-F5344CB8AC3E}">
        <p14:creationId xmlns:p14="http://schemas.microsoft.com/office/powerpoint/2010/main" val="3113126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697B45FA-A1C0-44CC-953C-E1014E4DCF26}"/>
              </a:ext>
            </a:extLst>
          </p:cNvPr>
          <p:cNvSpPr/>
          <p:nvPr/>
        </p:nvSpPr>
        <p:spPr>
          <a:xfrm>
            <a:off x="315310" y="462455"/>
            <a:ext cx="11508827" cy="3447098"/>
          </a:xfrm>
          <a:prstGeom prst="rect">
            <a:avLst/>
          </a:prstGeom>
        </p:spPr>
        <p:txBody>
          <a:bodyPr wrap="square">
            <a:spAutoFit/>
          </a:bodyPr>
          <a:lstStyle/>
          <a:p>
            <a:r>
              <a:rPr lang="pt-BR" sz="2000" b="1" dirty="0"/>
              <a:t>Função Contenciosa </a:t>
            </a:r>
          </a:p>
          <a:p>
            <a:endParaRPr lang="pt-BR" dirty="0"/>
          </a:p>
          <a:p>
            <a:r>
              <a:rPr lang="pt-BR" b="1" dirty="0"/>
              <a:t>Legitimidade ativa:</a:t>
            </a:r>
          </a:p>
          <a:p>
            <a:r>
              <a:rPr lang="pt-BR" dirty="0"/>
              <a:t>. CIDH</a:t>
            </a:r>
          </a:p>
          <a:p>
            <a:endParaRPr lang="pt-BR" dirty="0"/>
          </a:p>
          <a:p>
            <a:r>
              <a:rPr lang="pt-BR" b="1" dirty="0"/>
              <a:t>Violação de Direitos Humanos por parte do Estado</a:t>
            </a:r>
          </a:p>
          <a:p>
            <a:endParaRPr lang="pt-BR" dirty="0"/>
          </a:p>
          <a:p>
            <a:r>
              <a:rPr lang="pt-BR" b="1" dirty="0"/>
              <a:t>Natureza Jurídica:</a:t>
            </a:r>
          </a:p>
          <a:p>
            <a:r>
              <a:rPr lang="pt-BR" dirty="0"/>
              <a:t>Jurisprudência, vinculante não só para estado parte do processo, mas para todos submetidos à jurisdição da Corte IDH</a:t>
            </a:r>
          </a:p>
          <a:p>
            <a:endParaRPr lang="pt-BR" dirty="0"/>
          </a:p>
          <a:p>
            <a:endParaRPr lang="pt-BR" dirty="0"/>
          </a:p>
        </p:txBody>
      </p:sp>
    </p:spTree>
    <p:extLst>
      <p:ext uri="{BB962C8B-B14F-4D97-AF65-F5344CB8AC3E}">
        <p14:creationId xmlns:p14="http://schemas.microsoft.com/office/powerpoint/2010/main" val="37842191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47A95892-1944-40AA-82B8-D24F96A917E2}"/>
              </a:ext>
            </a:extLst>
          </p:cNvPr>
          <p:cNvSpPr/>
          <p:nvPr/>
        </p:nvSpPr>
        <p:spPr>
          <a:xfrm>
            <a:off x="493986" y="420415"/>
            <a:ext cx="8650014" cy="5878532"/>
          </a:xfrm>
          <a:prstGeom prst="rect">
            <a:avLst/>
          </a:prstGeom>
        </p:spPr>
        <p:txBody>
          <a:bodyPr wrap="square">
            <a:spAutoFit/>
          </a:bodyPr>
          <a:lstStyle/>
          <a:p>
            <a:r>
              <a:rPr lang="pt-BR" sz="2000" b="1" dirty="0">
                <a:solidFill>
                  <a:srgbClr val="7030A0"/>
                </a:solidFill>
              </a:rPr>
              <a:t>Sistema Regional Interamericano de Direitos Humanos</a:t>
            </a:r>
          </a:p>
          <a:p>
            <a:endParaRPr lang="pt-BR" sz="2000" b="1" dirty="0">
              <a:solidFill>
                <a:srgbClr val="7030A0"/>
              </a:solidFill>
            </a:endParaRPr>
          </a:p>
          <a:p>
            <a:r>
              <a:rPr lang="pt-BR" b="1" dirty="0"/>
              <a:t>Jurisprudência Consultiva e Contenciosa – Direitos das Mulheres</a:t>
            </a:r>
          </a:p>
          <a:p>
            <a:endParaRPr lang="pt-BR" b="1" dirty="0"/>
          </a:p>
          <a:p>
            <a:r>
              <a:rPr lang="pt-BR" sz="1700" b="1" dirty="0"/>
              <a:t>1 – Maria da Penha Maia Fernandes</a:t>
            </a:r>
          </a:p>
          <a:p>
            <a:r>
              <a:rPr lang="pt-BR" sz="1700" dirty="0"/>
              <a:t>Caso 12051 - CIDH</a:t>
            </a:r>
          </a:p>
          <a:p>
            <a:r>
              <a:rPr lang="pt-BR" sz="1700" dirty="0"/>
              <a:t>Informe n.º 54/2001</a:t>
            </a:r>
          </a:p>
          <a:p>
            <a:endParaRPr lang="pt-BR" sz="1700" b="1" dirty="0"/>
          </a:p>
          <a:p>
            <a:r>
              <a:rPr lang="pt-BR" sz="1700" b="1" dirty="0"/>
              <a:t>2 - Caso </a:t>
            </a:r>
            <a:r>
              <a:rPr lang="pt-BR" sz="1700" b="1" dirty="0" err="1"/>
              <a:t>del</a:t>
            </a:r>
            <a:r>
              <a:rPr lang="pt-BR" sz="1700" b="1" dirty="0"/>
              <a:t> Penal Miguel Castro </a:t>
            </a:r>
            <a:r>
              <a:rPr lang="pt-BR" sz="1700" b="1" dirty="0" err="1"/>
              <a:t>Castro</a:t>
            </a:r>
            <a:r>
              <a:rPr lang="pt-BR" sz="1700" b="1" dirty="0"/>
              <a:t> vs. </a:t>
            </a:r>
            <a:r>
              <a:rPr lang="pt-BR" sz="1700" b="1" dirty="0" err="1"/>
              <a:t>Perú</a:t>
            </a:r>
            <a:r>
              <a:rPr lang="pt-BR" sz="1700" b="1" dirty="0"/>
              <a:t>, 2006</a:t>
            </a:r>
          </a:p>
          <a:p>
            <a:pPr algn="just"/>
            <a:r>
              <a:rPr lang="pt-BR" sz="1700" dirty="0"/>
              <a:t>Foi o primeiro caso (contencioso) em que a Corte IDH se debruçou sobre as especificidades de gênero nas violências – especificamente sobre violência sexual e violência contra mulheres grávidas –, aplicando e se declarando competente para interpretar a Convenção de Belém do Pará, que passaria a ser considerada </a:t>
            </a:r>
            <a:r>
              <a:rPr lang="pt-BR" sz="1700" i="1" dirty="0"/>
              <a:t>corpus iuris</a:t>
            </a:r>
            <a:r>
              <a:rPr lang="pt-BR" sz="1700" dirty="0"/>
              <a:t> internacional na proteção dos direitos das mulheres.</a:t>
            </a:r>
          </a:p>
          <a:p>
            <a:endParaRPr lang="pt-BR" sz="1700" b="1" dirty="0">
              <a:solidFill>
                <a:srgbClr val="7030A0"/>
              </a:solidFill>
            </a:endParaRPr>
          </a:p>
          <a:p>
            <a:r>
              <a:rPr lang="pt-BR" sz="1700" b="1" dirty="0"/>
              <a:t>3 -</a:t>
            </a:r>
            <a:r>
              <a:rPr lang="pt-BR" sz="1700" b="1" dirty="0">
                <a:solidFill>
                  <a:srgbClr val="7030A0"/>
                </a:solidFill>
              </a:rPr>
              <a:t> </a:t>
            </a:r>
            <a:r>
              <a:rPr lang="pt-BR" sz="1700" b="1" dirty="0"/>
              <a:t>Caso González e outras (Campo </a:t>
            </a:r>
            <a:r>
              <a:rPr lang="pt-BR" sz="1700" b="1" dirty="0" err="1"/>
              <a:t>Algonodeiro</a:t>
            </a:r>
            <a:r>
              <a:rPr lang="pt-BR" sz="1700" b="1" dirty="0"/>
              <a:t>) vs. México, 2009</a:t>
            </a:r>
            <a:endParaRPr lang="pt-BR" sz="1700" dirty="0"/>
          </a:p>
          <a:p>
            <a:pPr algn="just"/>
            <a:r>
              <a:rPr lang="pt-BR" sz="1700" dirty="0"/>
              <a:t>Reconhece uma violência estrutural de gênero e que cabe aos estados investigar e responder à essa forma de violência também numa perspectiva de gênero, afastando estereótipos, ou “padrões sociais discriminatórios que usualmente são aplicados em prejuízo das mulheres”.</a:t>
            </a:r>
          </a:p>
          <a:p>
            <a:pPr algn="just"/>
            <a:r>
              <a:rPr lang="pt-BR" sz="1400" b="1" dirty="0"/>
              <a:t>De forma semelhante – caso de massacre de Dos Erres vs. Guatemala, Velásquez </a:t>
            </a:r>
            <a:r>
              <a:rPr lang="pt-BR" sz="1400" b="1" dirty="0" err="1"/>
              <a:t>Paiz</a:t>
            </a:r>
            <a:r>
              <a:rPr lang="pt-BR" sz="1400" b="1" dirty="0"/>
              <a:t> e </a:t>
            </a:r>
            <a:r>
              <a:rPr lang="pt-BR" sz="1400" b="1" dirty="0" err="1"/>
              <a:t>outroa</a:t>
            </a:r>
            <a:r>
              <a:rPr lang="pt-BR" sz="1400" b="1" dirty="0"/>
              <a:t> vs. Guatemala</a:t>
            </a:r>
          </a:p>
        </p:txBody>
      </p:sp>
    </p:spTree>
    <p:extLst>
      <p:ext uri="{BB962C8B-B14F-4D97-AF65-F5344CB8AC3E}">
        <p14:creationId xmlns:p14="http://schemas.microsoft.com/office/powerpoint/2010/main" val="1754428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47A95892-1944-40AA-82B8-D24F96A917E2}"/>
              </a:ext>
            </a:extLst>
          </p:cNvPr>
          <p:cNvSpPr/>
          <p:nvPr/>
        </p:nvSpPr>
        <p:spPr>
          <a:xfrm>
            <a:off x="262759" y="157655"/>
            <a:ext cx="10195033" cy="7418565"/>
          </a:xfrm>
          <a:prstGeom prst="rect">
            <a:avLst/>
          </a:prstGeom>
        </p:spPr>
        <p:txBody>
          <a:bodyPr wrap="square">
            <a:spAutoFit/>
          </a:bodyPr>
          <a:lstStyle/>
          <a:p>
            <a:r>
              <a:rPr lang="pt-BR" sz="1700" b="1" dirty="0"/>
              <a:t>4 – Caso Rosendo Cantú y outra vs. México, 2010</a:t>
            </a:r>
          </a:p>
          <a:p>
            <a:r>
              <a:rPr lang="pt-BR" sz="1700" dirty="0"/>
              <a:t>Violência sexual praticada pelo Estado (agentes estatais) configura tortura</a:t>
            </a:r>
          </a:p>
          <a:p>
            <a:r>
              <a:rPr lang="pt-BR" sz="1700" dirty="0"/>
              <a:t>De forma semelhante: Caso Favela Nova Brasília vs. Brasil</a:t>
            </a:r>
          </a:p>
          <a:p>
            <a:endParaRPr lang="pt-BR" sz="1700" dirty="0"/>
          </a:p>
          <a:p>
            <a:r>
              <a:rPr lang="pt-BR" sz="1700" b="1" dirty="0"/>
              <a:t>5 - Caso </a:t>
            </a:r>
            <a:r>
              <a:rPr lang="pt-BR" sz="1700" b="1" dirty="0" err="1"/>
              <a:t>Atala</a:t>
            </a:r>
            <a:r>
              <a:rPr lang="pt-BR" sz="1700" b="1" dirty="0"/>
              <a:t> </a:t>
            </a:r>
            <a:r>
              <a:rPr lang="pt-BR" sz="1700" b="1" dirty="0" err="1"/>
              <a:t>Riffo</a:t>
            </a:r>
            <a:r>
              <a:rPr lang="pt-BR" sz="1700" b="1" dirty="0"/>
              <a:t> e Filhas vs. Chile, 2012</a:t>
            </a:r>
          </a:p>
          <a:p>
            <a:r>
              <a:rPr lang="pt-BR" sz="1700" dirty="0"/>
              <a:t>Foram tratados pela Corte IDH os temas de orientação sexual e identidade de gênero, sendo ambos, nos termos da jurisprudência, associados à proteção prevista no artigo 1.1, da Convenção Americana.</a:t>
            </a:r>
          </a:p>
          <a:p>
            <a:endParaRPr lang="pt-BR" sz="1700" dirty="0"/>
          </a:p>
          <a:p>
            <a:r>
              <a:rPr lang="pt-BR" sz="1700" b="1" dirty="0"/>
              <a:t>6 - Caso </a:t>
            </a:r>
            <a:r>
              <a:rPr lang="pt-BR" sz="1700" b="1" dirty="0" err="1"/>
              <a:t>Artavia</a:t>
            </a:r>
            <a:r>
              <a:rPr lang="pt-BR" sz="1700" b="1" dirty="0"/>
              <a:t> </a:t>
            </a:r>
            <a:r>
              <a:rPr lang="pt-BR" sz="1700" b="1" dirty="0" err="1"/>
              <a:t>Murillo</a:t>
            </a:r>
            <a:r>
              <a:rPr lang="pt-BR" sz="1700" b="1" dirty="0"/>
              <a:t> e outros (Fecundação </a:t>
            </a:r>
            <a:r>
              <a:rPr lang="pt-BR" sz="1700" b="1" i="1" dirty="0"/>
              <a:t>in vitro</a:t>
            </a:r>
            <a:r>
              <a:rPr lang="pt-BR" sz="1700" b="1" dirty="0"/>
              <a:t>) vs. Costa Rica, 2012</a:t>
            </a:r>
            <a:endParaRPr lang="pt-BR" sz="1700" dirty="0"/>
          </a:p>
          <a:p>
            <a:r>
              <a:rPr lang="pt-BR" sz="1700" dirty="0"/>
              <a:t>Reconhece que há diferentes afetações dos dispositivos da Convenção Americana para homens e mulheres, reforçando mesmo indiretamente a necessidade de uma aplicação dos instrumentos de garantia de Direitos Humanos sempre numa perspectiva de gênero.</a:t>
            </a:r>
          </a:p>
          <a:p>
            <a:r>
              <a:rPr lang="pt-BR" sz="1700" dirty="0"/>
              <a:t>Interpreta o art. 4.1. da Convenção Americana</a:t>
            </a:r>
          </a:p>
          <a:p>
            <a:endParaRPr lang="pt-BR" sz="1700" dirty="0"/>
          </a:p>
          <a:p>
            <a:r>
              <a:rPr lang="pt-BR" sz="1700" b="1" dirty="0"/>
              <a:t>7 - Caso Gonzales </a:t>
            </a:r>
            <a:r>
              <a:rPr lang="pt-BR" sz="1700" b="1" dirty="0" err="1"/>
              <a:t>Lluy</a:t>
            </a:r>
            <a:r>
              <a:rPr lang="pt-BR" sz="1700" b="1" dirty="0"/>
              <a:t> e outros vs. Equador, 2015</a:t>
            </a:r>
            <a:endParaRPr lang="pt-BR" sz="1700" dirty="0"/>
          </a:p>
          <a:p>
            <a:pPr algn="just"/>
            <a:r>
              <a:rPr lang="pt-BR" sz="1700" dirty="0"/>
              <a:t>É primeiro caso em que a Corte IDH reconhece que a violência pode decorrer de fatores múltiplos de vulnerabilidades que se entrelaçam. Trata-se de violação interseccional de Direitos Humanos.</a:t>
            </a:r>
          </a:p>
          <a:p>
            <a:pPr algn="just"/>
            <a:endParaRPr lang="pt-BR" sz="1700" dirty="0"/>
          </a:p>
          <a:p>
            <a:r>
              <a:rPr lang="pt-BR" sz="1700" b="1" dirty="0"/>
              <a:t>8- Caso I.V. vs. Bolívia, 2016</a:t>
            </a:r>
            <a:endParaRPr lang="pt-BR" sz="1700" dirty="0"/>
          </a:p>
          <a:p>
            <a:r>
              <a:rPr lang="pt-BR" sz="1700" b="1" dirty="0"/>
              <a:t> </a:t>
            </a:r>
            <a:r>
              <a:rPr lang="pt-BR" sz="1700" dirty="0"/>
              <a:t>Trata da autonomia e responsabilidade da própria mulher com relação à sua saúde reprodutiva, sendo que a Corte IDH reconheceu que “a liberdade e autonomia das mulheres em saúde sexual e reprodutiva tem sido historicamente limitada, restringida ou anulada com base em estereótipos de gênero negativos e prejudiciais</a:t>
            </a:r>
            <a:endParaRPr lang="pt-BR" sz="1700" b="1" dirty="0"/>
          </a:p>
          <a:p>
            <a:pPr algn="just"/>
            <a:endParaRPr lang="pt-BR" sz="1700" dirty="0"/>
          </a:p>
          <a:p>
            <a:r>
              <a:rPr lang="pt-BR" sz="1700" dirty="0"/>
              <a:t> </a:t>
            </a:r>
          </a:p>
        </p:txBody>
      </p:sp>
    </p:spTree>
    <p:extLst>
      <p:ext uri="{BB962C8B-B14F-4D97-AF65-F5344CB8AC3E}">
        <p14:creationId xmlns:p14="http://schemas.microsoft.com/office/powerpoint/2010/main" val="13433491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47A95892-1944-40AA-82B8-D24F96A917E2}"/>
              </a:ext>
            </a:extLst>
          </p:cNvPr>
          <p:cNvSpPr/>
          <p:nvPr/>
        </p:nvSpPr>
        <p:spPr>
          <a:xfrm>
            <a:off x="136635" y="105104"/>
            <a:ext cx="10321158" cy="6370975"/>
          </a:xfrm>
          <a:prstGeom prst="rect">
            <a:avLst/>
          </a:prstGeom>
        </p:spPr>
        <p:txBody>
          <a:bodyPr wrap="square">
            <a:spAutoFit/>
          </a:bodyPr>
          <a:lstStyle/>
          <a:p>
            <a:r>
              <a:rPr lang="pt-BR" sz="1700" b="1" dirty="0"/>
              <a:t>9 – Opinião Consultiva 24/17</a:t>
            </a:r>
          </a:p>
          <a:p>
            <a:r>
              <a:rPr lang="pt-BR" sz="1700" dirty="0"/>
              <a:t>Trata do direito ao nome, identidade de gênero, igualdade e não discriminação de casais homoafetivo.</a:t>
            </a:r>
          </a:p>
          <a:p>
            <a:r>
              <a:rPr lang="pt-BR" sz="1700" dirty="0"/>
              <a:t>Identidades de gênero, expressões de gênero e orientação sexual estão incluídas no artigo 1.1, como “outra condição social”, reforçando que também estão inseridas no princípio geral do direito de igualdade e não discriminação.</a:t>
            </a:r>
          </a:p>
          <a:p>
            <a:endParaRPr lang="pt-BR" sz="1700" b="1" dirty="0"/>
          </a:p>
          <a:p>
            <a:r>
              <a:rPr lang="pt-BR" sz="1700" b="1" dirty="0"/>
              <a:t>10 – </a:t>
            </a:r>
            <a:r>
              <a:rPr lang="es-ES" sz="1700" b="1" dirty="0"/>
              <a:t>Caso Mujeres Víctimas de Tortura Sexual en Atenco Vs. México, 2018</a:t>
            </a:r>
            <a:endParaRPr lang="pt-BR" sz="1700" b="1" dirty="0"/>
          </a:p>
          <a:p>
            <a:pPr algn="just"/>
            <a:r>
              <a:rPr lang="es-ES" sz="1700" dirty="0"/>
              <a:t>Asimismo, si bien concluyó que el conjunto de agresiones cometidas por los policías en contra las once mujeres constituyeron tortura y violencia sexual, la Corte estimó pertinente realizar algunas consideraciones adicionales sobre la violencia verbal y estereotipada a la que fueron sometidas en el marco de estos hechos, debido a la naturaleza de dichas expresiones, su carácter repetitivo y consistente en todos los casos y la ausencia de una respuesta adecuada por parte del Estado al respecto. Sobre el particular, destacó la gravedad de la violencia verbal y psicológica a la que también fueron reiteradamente sometidas, por medio de insultos y amenazas con connotaciones altamente sexuales, machistas, discriminatorias y en algunos casos, misóginas. En el presente caso, las formas altamente groseras y sexistas en que los policías se dirigieron a las víctimas, con palabras obscenas, haciendo alusiones a su imaginada vida sexual y al supuesto incumplimiento de sus roles en el hogar, así como a su supuesta necesidad de domesticación, es evidencia de estereotipos profundamente machistas, que buscaban reducir a las mujeres a una función sexual o doméstica, y donde el salir de estos roles para manifestar, protestar, estudiar o documentar lo que estaba pasando en Texcoco y San Salvador de Atenco, es decir, su simple presencia y actuación en la esfera pública, era motivo suficiente para castigarlas con distintas formas de abuso.</a:t>
            </a:r>
            <a:endParaRPr lang="pt-BR" sz="1700" b="1" dirty="0"/>
          </a:p>
        </p:txBody>
      </p:sp>
    </p:spTree>
    <p:extLst>
      <p:ext uri="{BB962C8B-B14F-4D97-AF65-F5344CB8AC3E}">
        <p14:creationId xmlns:p14="http://schemas.microsoft.com/office/powerpoint/2010/main" val="28708004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47A95892-1944-40AA-82B8-D24F96A917E2}"/>
              </a:ext>
            </a:extLst>
          </p:cNvPr>
          <p:cNvSpPr/>
          <p:nvPr/>
        </p:nvSpPr>
        <p:spPr>
          <a:xfrm>
            <a:off x="168166" y="105104"/>
            <a:ext cx="10321158" cy="3139321"/>
          </a:xfrm>
          <a:prstGeom prst="rect">
            <a:avLst/>
          </a:prstGeom>
        </p:spPr>
        <p:txBody>
          <a:bodyPr wrap="square">
            <a:spAutoFit/>
          </a:bodyPr>
          <a:lstStyle/>
          <a:p>
            <a:r>
              <a:rPr lang="pt-BR" sz="2000" b="1" dirty="0">
                <a:solidFill>
                  <a:srgbClr val="7030A0"/>
                </a:solidFill>
              </a:rPr>
              <a:t>Conclusão:</a:t>
            </a:r>
          </a:p>
          <a:p>
            <a:endParaRPr lang="pt-BR" sz="1700" b="1" dirty="0"/>
          </a:p>
          <a:p>
            <a:pPr algn="just"/>
            <a:r>
              <a:rPr lang="pt-BR" dirty="0"/>
              <a:t>.Violência de gênero é uma violação de Direitos Humanos</a:t>
            </a:r>
          </a:p>
          <a:p>
            <a:pPr algn="just"/>
            <a:endParaRPr lang="pt-BR" dirty="0"/>
          </a:p>
          <a:p>
            <a:pPr algn="just"/>
            <a:r>
              <a:rPr lang="pt-BR" dirty="0"/>
              <a:t>. Há um padrão estrutural de discriminação e violência contra as mulheres</a:t>
            </a:r>
          </a:p>
          <a:p>
            <a:pPr algn="just"/>
            <a:endParaRPr lang="pt-BR" dirty="0"/>
          </a:p>
          <a:p>
            <a:pPr algn="just"/>
            <a:r>
              <a:rPr lang="pt-BR" dirty="0"/>
              <a:t>. Igualdade e não discriminação de gênero é norma </a:t>
            </a:r>
            <a:r>
              <a:rPr lang="pt-BR" i="1" dirty="0"/>
              <a:t>jus </a:t>
            </a:r>
            <a:r>
              <a:rPr lang="pt-BR" i="1" dirty="0" err="1"/>
              <a:t>cogens</a:t>
            </a:r>
            <a:r>
              <a:rPr lang="pt-BR" i="1" dirty="0"/>
              <a:t> </a:t>
            </a:r>
            <a:r>
              <a:rPr lang="pt-BR" dirty="0"/>
              <a:t>e </a:t>
            </a:r>
            <a:r>
              <a:rPr lang="pt-BR" i="1" dirty="0"/>
              <a:t>erga omnes</a:t>
            </a:r>
          </a:p>
          <a:p>
            <a:pPr algn="just"/>
            <a:endParaRPr lang="pt-BR" i="1" dirty="0"/>
          </a:p>
          <a:p>
            <a:pPr algn="just"/>
            <a:r>
              <a:rPr lang="pt-BR" dirty="0"/>
              <a:t>. Estados devem garantir e efetivar direitos humanos com a devida diligencia, numa perspectiva de gênero e interseccional</a:t>
            </a:r>
          </a:p>
          <a:p>
            <a:endParaRPr lang="pt-BR" sz="1700" b="1" dirty="0"/>
          </a:p>
        </p:txBody>
      </p:sp>
    </p:spTree>
    <p:extLst>
      <p:ext uri="{BB962C8B-B14F-4D97-AF65-F5344CB8AC3E}">
        <p14:creationId xmlns:p14="http://schemas.microsoft.com/office/powerpoint/2010/main" val="1380003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47A95892-1944-40AA-82B8-D24F96A917E2}"/>
              </a:ext>
            </a:extLst>
          </p:cNvPr>
          <p:cNvSpPr/>
          <p:nvPr/>
        </p:nvSpPr>
        <p:spPr>
          <a:xfrm>
            <a:off x="493986" y="420415"/>
            <a:ext cx="8650014" cy="5078313"/>
          </a:xfrm>
          <a:prstGeom prst="rect">
            <a:avLst/>
          </a:prstGeom>
        </p:spPr>
        <p:txBody>
          <a:bodyPr wrap="square">
            <a:spAutoFit/>
          </a:bodyPr>
          <a:lstStyle/>
          <a:p>
            <a:r>
              <a:rPr lang="pt-BR" b="1" u="sng" dirty="0">
                <a:solidFill>
                  <a:srgbClr val="FF0000"/>
                </a:solidFill>
                <a:effectLst>
                  <a:outerShdw blurRad="38100" dist="38100" dir="2700000" algn="tl">
                    <a:srgbClr val="000000">
                      <a:alpha val="43137"/>
                    </a:srgbClr>
                  </a:outerShdw>
                </a:effectLst>
              </a:rPr>
              <a:t>ATENÇÃO:</a:t>
            </a:r>
          </a:p>
          <a:p>
            <a:endParaRPr lang="pt-BR" dirty="0"/>
          </a:p>
          <a:p>
            <a:r>
              <a:rPr lang="pt-BR" b="1" dirty="0"/>
              <a:t>. Casos sobre </a:t>
            </a:r>
            <a:r>
              <a:rPr lang="pt-BR" b="1" dirty="0" err="1"/>
              <a:t>justiciabilidade</a:t>
            </a:r>
            <a:r>
              <a:rPr lang="pt-BR" b="1" dirty="0"/>
              <a:t> de Direitos Econômicos, Sociais e Culturais</a:t>
            </a:r>
          </a:p>
          <a:p>
            <a:r>
              <a:rPr lang="pt-BR" dirty="0"/>
              <a:t>- Caso </a:t>
            </a:r>
            <a:r>
              <a:rPr lang="pt-BR" dirty="0" err="1"/>
              <a:t>Acevedo</a:t>
            </a:r>
            <a:r>
              <a:rPr lang="pt-BR" dirty="0"/>
              <a:t> </a:t>
            </a:r>
            <a:r>
              <a:rPr lang="pt-BR" dirty="0" err="1"/>
              <a:t>Buendía</a:t>
            </a:r>
            <a:r>
              <a:rPr lang="pt-BR" dirty="0"/>
              <a:t> y </a:t>
            </a:r>
            <a:r>
              <a:rPr lang="pt-BR" dirty="0" err="1"/>
              <a:t>Otros</a:t>
            </a:r>
            <a:r>
              <a:rPr lang="pt-BR" dirty="0"/>
              <a:t> (</a:t>
            </a:r>
            <a:r>
              <a:rPr lang="pt-BR" dirty="0" err="1"/>
              <a:t>Cesantes</a:t>
            </a:r>
            <a:r>
              <a:rPr lang="pt-BR" dirty="0"/>
              <a:t> y Jubilados de La </a:t>
            </a:r>
            <a:r>
              <a:rPr lang="pt-BR" dirty="0" err="1"/>
              <a:t>Controladoría</a:t>
            </a:r>
            <a:r>
              <a:rPr lang="pt-BR" dirty="0"/>
              <a:t>) vs. </a:t>
            </a:r>
            <a:r>
              <a:rPr lang="pt-BR" dirty="0" err="1"/>
              <a:t>Perú</a:t>
            </a:r>
            <a:endParaRPr lang="pt-BR" dirty="0"/>
          </a:p>
          <a:p>
            <a:r>
              <a:rPr lang="pt-BR" dirty="0"/>
              <a:t>Reconhecem progressividade desse direito, mas também a vedação ao retrocesso.</a:t>
            </a:r>
          </a:p>
          <a:p>
            <a:r>
              <a:rPr lang="pt-BR" dirty="0"/>
              <a:t>Todos os Direitos Humanos devem ser cumpridos igualmente e se deve usar o máximo de recursos disponíveis para sua efetivação</a:t>
            </a:r>
          </a:p>
          <a:p>
            <a:pPr marL="285750" indent="-285750">
              <a:buFontTx/>
              <a:buChar char="-"/>
            </a:pPr>
            <a:r>
              <a:rPr lang="pt-BR" dirty="0"/>
              <a:t>Caso </a:t>
            </a:r>
            <a:r>
              <a:rPr lang="pt-BR" dirty="0" err="1"/>
              <a:t>Albán</a:t>
            </a:r>
            <a:r>
              <a:rPr lang="pt-BR" dirty="0"/>
              <a:t> Cornejo y </a:t>
            </a:r>
            <a:r>
              <a:rPr lang="pt-BR" dirty="0" err="1"/>
              <a:t>Otros</a:t>
            </a:r>
            <a:r>
              <a:rPr lang="pt-BR" dirty="0"/>
              <a:t> </a:t>
            </a:r>
            <a:r>
              <a:rPr lang="pt-BR" i="1" dirty="0"/>
              <a:t>vs.</a:t>
            </a:r>
            <a:r>
              <a:rPr lang="pt-BR" dirty="0"/>
              <a:t> </a:t>
            </a:r>
            <a:r>
              <a:rPr lang="pt-BR" dirty="0" err="1"/>
              <a:t>Ecuador</a:t>
            </a:r>
            <a:endParaRPr lang="pt-BR" dirty="0"/>
          </a:p>
          <a:p>
            <a:r>
              <a:rPr lang="pt-BR" dirty="0"/>
              <a:t>Associam Direitos Econômicos, Sociais e Culturais com Direitos Civis e Políticos (direito à saúde associado ao direito à vida e integridade)</a:t>
            </a:r>
          </a:p>
          <a:p>
            <a:endParaRPr lang="pt-BR" dirty="0"/>
          </a:p>
          <a:p>
            <a:r>
              <a:rPr lang="pt-BR" b="1" dirty="0"/>
              <a:t>. Não submissão obrigatória a jurisdição da Corte IDH</a:t>
            </a:r>
          </a:p>
          <a:p>
            <a:endParaRPr lang="pt-BR" dirty="0"/>
          </a:p>
          <a:p>
            <a:r>
              <a:rPr lang="pt-BR" b="1" dirty="0"/>
              <a:t>. Cumprimento das sentenças pelos Estados </a:t>
            </a:r>
          </a:p>
          <a:p>
            <a:r>
              <a:rPr lang="pt-BR" dirty="0"/>
              <a:t>Constrangimento através de Relatórios da Assembleia Geral da OEA</a:t>
            </a:r>
          </a:p>
          <a:p>
            <a:endParaRPr lang="pt-BR" dirty="0"/>
          </a:p>
        </p:txBody>
      </p:sp>
    </p:spTree>
    <p:extLst>
      <p:ext uri="{BB962C8B-B14F-4D97-AF65-F5344CB8AC3E}">
        <p14:creationId xmlns:p14="http://schemas.microsoft.com/office/powerpoint/2010/main" val="39168085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m 2">
            <a:extLst>
              <a:ext uri="{FF2B5EF4-FFF2-40B4-BE49-F238E27FC236}">
                <a16:creationId xmlns:a16="http://schemas.microsoft.com/office/drawing/2014/main" id="{D44E1EE7-8CFE-45B8-ADF6-C3D7A2B7B1AE}"/>
              </a:ext>
            </a:extLst>
          </p:cNvPr>
          <p:cNvPicPr>
            <a:picLocks noChangeAspect="1"/>
          </p:cNvPicPr>
          <p:nvPr/>
        </p:nvPicPr>
        <p:blipFill>
          <a:blip r:embed="rId2"/>
          <a:stretch>
            <a:fillRect/>
          </a:stretch>
        </p:blipFill>
        <p:spPr>
          <a:xfrm>
            <a:off x="701724" y="357352"/>
            <a:ext cx="8137476" cy="4277709"/>
          </a:xfrm>
          <a:prstGeom prst="rect">
            <a:avLst/>
          </a:prstGeom>
        </p:spPr>
      </p:pic>
    </p:spTree>
    <p:extLst>
      <p:ext uri="{BB962C8B-B14F-4D97-AF65-F5344CB8AC3E}">
        <p14:creationId xmlns:p14="http://schemas.microsoft.com/office/powerpoint/2010/main" val="2242333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697B45FA-A1C0-44CC-953C-E1014E4DCF26}"/>
              </a:ext>
            </a:extLst>
          </p:cNvPr>
          <p:cNvSpPr/>
          <p:nvPr/>
        </p:nvSpPr>
        <p:spPr>
          <a:xfrm>
            <a:off x="462455" y="462454"/>
            <a:ext cx="11571890" cy="5078313"/>
          </a:xfrm>
          <a:prstGeom prst="rect">
            <a:avLst/>
          </a:prstGeom>
        </p:spPr>
        <p:txBody>
          <a:bodyPr wrap="square">
            <a:spAutoFit/>
          </a:bodyPr>
          <a:lstStyle/>
          <a:p>
            <a:pPr algn="just"/>
            <a:r>
              <a:rPr lang="pt-BR" sz="2000" b="1" dirty="0">
                <a:solidFill>
                  <a:srgbClr val="7030A0"/>
                </a:solidFill>
              </a:rPr>
              <a:t>Direito Internacional dos Direitos Humanos</a:t>
            </a:r>
          </a:p>
          <a:p>
            <a:pPr algn="just"/>
            <a:endParaRPr lang="pt-BR" dirty="0"/>
          </a:p>
          <a:p>
            <a:pPr algn="just"/>
            <a:endParaRPr lang="pt-BR" dirty="0"/>
          </a:p>
          <a:p>
            <a:pPr algn="just"/>
            <a:r>
              <a:rPr lang="pt-BR" dirty="0"/>
              <a:t>Direitos fundamentais nascem numa perspectiva jusnaturalista – existência de direitos inatos aos seres humanos por uma resolução da natureza ou de um ente divino.</a:t>
            </a:r>
          </a:p>
          <a:p>
            <a:pPr algn="just"/>
            <a:r>
              <a:rPr lang="pt-BR" dirty="0"/>
              <a:t>Posteriormente são os positivistas que tratam deles – tais direitos devem estar escritos para que sua existência seja reconhecida.</a:t>
            </a:r>
          </a:p>
          <a:p>
            <a:pPr algn="just"/>
            <a:r>
              <a:rPr lang="pt-BR" dirty="0"/>
              <a:t>Atualmente eles são reconhecidos como direitos positivos universais (Bobbio)</a:t>
            </a:r>
          </a:p>
          <a:p>
            <a:pPr algn="just"/>
            <a:endParaRPr lang="pt-BR" dirty="0"/>
          </a:p>
          <a:p>
            <a:pPr algn="just"/>
            <a:r>
              <a:rPr lang="pt-BR" dirty="0"/>
              <a:t>Sec. XVIII surgem documentos com conteúdo de garantia de Direitos Humanos</a:t>
            </a:r>
          </a:p>
          <a:p>
            <a:pPr algn="just"/>
            <a:r>
              <a:rPr lang="pt-BR" dirty="0"/>
              <a:t>Ex. Declaração dos Direitos do Homem e do Cidadão</a:t>
            </a:r>
          </a:p>
          <a:p>
            <a:pPr algn="just"/>
            <a:endParaRPr lang="pt-BR" dirty="0"/>
          </a:p>
          <a:p>
            <a:pPr algn="just"/>
            <a:r>
              <a:rPr lang="pt-BR" dirty="0"/>
              <a:t>Posteriormente, surgem documentos temáticos</a:t>
            </a:r>
          </a:p>
          <a:p>
            <a:pPr algn="just"/>
            <a:r>
              <a:rPr lang="pt-BR" dirty="0"/>
              <a:t>Ex. Direito Humanitário, Normas OIT </a:t>
            </a:r>
          </a:p>
          <a:p>
            <a:pPr algn="just"/>
            <a:endParaRPr lang="pt-BR" dirty="0"/>
          </a:p>
          <a:p>
            <a:pPr algn="just"/>
            <a:r>
              <a:rPr lang="pt-BR" dirty="0"/>
              <a:t>Apenas em 1948, contudo, nasce documento com uma perspectiva </a:t>
            </a:r>
            <a:r>
              <a:rPr lang="pt-BR" b="1" dirty="0"/>
              <a:t>universal e com um corpo sistematizado, coerente de normas, com princípios, objeto e metodologia próprios.</a:t>
            </a:r>
          </a:p>
          <a:p>
            <a:pPr algn="just"/>
            <a:r>
              <a:rPr lang="pt-BR" b="1" dirty="0"/>
              <a:t>A partir disso, pode-se falar em um Direito Internacional dos Direitos Humanos </a:t>
            </a:r>
          </a:p>
        </p:txBody>
      </p:sp>
    </p:spTree>
    <p:extLst>
      <p:ext uri="{BB962C8B-B14F-4D97-AF65-F5344CB8AC3E}">
        <p14:creationId xmlns:p14="http://schemas.microsoft.com/office/powerpoint/2010/main" val="1668397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697B45FA-A1C0-44CC-953C-E1014E4DCF26}"/>
              </a:ext>
            </a:extLst>
          </p:cNvPr>
          <p:cNvSpPr/>
          <p:nvPr/>
        </p:nvSpPr>
        <p:spPr>
          <a:xfrm>
            <a:off x="420414" y="346840"/>
            <a:ext cx="11645462" cy="5940088"/>
          </a:xfrm>
          <a:prstGeom prst="rect">
            <a:avLst/>
          </a:prstGeom>
        </p:spPr>
        <p:txBody>
          <a:bodyPr wrap="square">
            <a:spAutoFit/>
          </a:bodyPr>
          <a:lstStyle/>
          <a:p>
            <a:pPr algn="just"/>
            <a:r>
              <a:rPr lang="pt-BR" sz="2000" b="1" dirty="0">
                <a:solidFill>
                  <a:srgbClr val="7030A0"/>
                </a:solidFill>
              </a:rPr>
              <a:t>Direito Internacional dos Direitos Humanos</a:t>
            </a:r>
          </a:p>
          <a:p>
            <a:pPr algn="just"/>
            <a:r>
              <a:rPr lang="pt-BR" b="1" dirty="0"/>
              <a:t>Classificação dos Direitos Humanos:</a:t>
            </a:r>
          </a:p>
          <a:p>
            <a:pPr algn="just"/>
            <a:endParaRPr lang="pt-BR" b="1" dirty="0"/>
          </a:p>
          <a:p>
            <a:pPr algn="just"/>
            <a:r>
              <a:rPr lang="pt-BR" b="1" dirty="0">
                <a:solidFill>
                  <a:srgbClr val="7030A0"/>
                </a:solidFill>
              </a:rPr>
              <a:t>Gerações: </a:t>
            </a:r>
          </a:p>
          <a:p>
            <a:pPr algn="just"/>
            <a:endParaRPr lang="pt-BR" b="1" dirty="0">
              <a:solidFill>
                <a:srgbClr val="7030A0"/>
              </a:solidFill>
            </a:endParaRPr>
          </a:p>
          <a:p>
            <a:pPr algn="just"/>
            <a:r>
              <a:rPr lang="pt-BR" b="1" dirty="0"/>
              <a:t>1ª - Direitos de Liberdade – </a:t>
            </a:r>
            <a:r>
              <a:rPr lang="pt-BR" dirty="0"/>
              <a:t>Direitos Civis e Políticos</a:t>
            </a:r>
          </a:p>
          <a:p>
            <a:pPr algn="just"/>
            <a:r>
              <a:rPr lang="pt-BR" dirty="0"/>
              <a:t>Prestações negativas por parte do Estado, que apenas deve proteger a esfera de autonomia dos indivíduos</a:t>
            </a:r>
          </a:p>
          <a:p>
            <a:pPr algn="just"/>
            <a:r>
              <a:rPr lang="pt-BR" b="1" dirty="0"/>
              <a:t>2ª - Direitos de Igualdade - </a:t>
            </a:r>
            <a:r>
              <a:rPr lang="pt-BR" dirty="0"/>
              <a:t>Econômicos, Sociais e Culturais</a:t>
            </a:r>
          </a:p>
          <a:p>
            <a:pPr algn="just"/>
            <a:r>
              <a:rPr lang="pt-BR" dirty="0"/>
              <a:t>Prestação positiva, de titularidade individual e oponíveis ao Estado</a:t>
            </a:r>
          </a:p>
          <a:p>
            <a:pPr algn="just"/>
            <a:r>
              <a:rPr lang="pt-BR" b="1" dirty="0"/>
              <a:t>3ª - Direitos de Fraternidade (solidariedade) – </a:t>
            </a:r>
            <a:r>
              <a:rPr lang="pt-BR" dirty="0"/>
              <a:t>titularidade coletiva. Ex. meio ambiente equilibrado</a:t>
            </a:r>
          </a:p>
          <a:p>
            <a:pPr algn="just"/>
            <a:r>
              <a:rPr lang="pt-BR" b="1" dirty="0">
                <a:solidFill>
                  <a:srgbClr val="FF0000"/>
                </a:solidFill>
              </a:rPr>
              <a:t>** classificação utilizada pelo STF</a:t>
            </a:r>
          </a:p>
          <a:p>
            <a:pPr algn="just"/>
            <a:endParaRPr lang="pt-BR" b="1" dirty="0"/>
          </a:p>
          <a:p>
            <a:pPr algn="just"/>
            <a:r>
              <a:rPr lang="pt-BR" b="1" dirty="0"/>
              <a:t>4ª - Direito de participação democrática e pluralismo</a:t>
            </a:r>
            <a:r>
              <a:rPr lang="pt-BR" dirty="0"/>
              <a:t> (Paulo Bonavides, </a:t>
            </a:r>
            <a:r>
              <a:rPr lang="pt-BR" dirty="0" err="1"/>
              <a:t>Cançado</a:t>
            </a:r>
            <a:r>
              <a:rPr lang="pt-BR" dirty="0"/>
              <a:t> Trindade)</a:t>
            </a:r>
          </a:p>
          <a:p>
            <a:pPr algn="just"/>
            <a:endParaRPr lang="pt-BR" b="1" dirty="0"/>
          </a:p>
          <a:p>
            <a:pPr algn="just"/>
            <a:r>
              <a:rPr lang="pt-BR" b="1" dirty="0">
                <a:solidFill>
                  <a:srgbClr val="FF0000"/>
                </a:solidFill>
              </a:rPr>
              <a:t>Criticas</a:t>
            </a:r>
            <a:r>
              <a:rPr lang="pt-BR" dirty="0"/>
              <a:t>: daria caráter de substituição aos direitos, ideia de antiguidade, </a:t>
            </a:r>
            <a:r>
              <a:rPr lang="pt-BR" dirty="0" err="1"/>
              <a:t>fragmentariedade</a:t>
            </a:r>
            <a:endParaRPr lang="pt-BR" dirty="0"/>
          </a:p>
          <a:p>
            <a:pPr algn="just"/>
            <a:r>
              <a:rPr lang="pt-BR" b="1" dirty="0">
                <a:solidFill>
                  <a:srgbClr val="FF0000"/>
                </a:solidFill>
              </a:rPr>
              <a:t>Solução</a:t>
            </a:r>
            <a:r>
              <a:rPr lang="pt-BR" b="1" dirty="0"/>
              <a:t>: Dimensões</a:t>
            </a:r>
          </a:p>
          <a:p>
            <a:pPr algn="just"/>
            <a:endParaRPr lang="pt-BR" b="1" dirty="0"/>
          </a:p>
          <a:p>
            <a:pPr algn="just"/>
            <a:r>
              <a:rPr lang="pt-BR" b="1" dirty="0">
                <a:solidFill>
                  <a:srgbClr val="FF0000"/>
                </a:solidFill>
              </a:rPr>
              <a:t>Critica:</a:t>
            </a:r>
            <a:r>
              <a:rPr lang="pt-BR" b="1" dirty="0"/>
              <a:t> indivisibilidade entre os direitos de diferentes dimensões</a:t>
            </a:r>
          </a:p>
          <a:p>
            <a:pPr algn="just"/>
            <a:endParaRPr lang="pt-BR" b="1" dirty="0"/>
          </a:p>
          <a:p>
            <a:pPr algn="just"/>
            <a:r>
              <a:rPr lang="pt-BR" b="1" dirty="0"/>
              <a:t>DIREITOS HUMANOS SÃO UNIVERSAIS, INDIVISÍVEIS E INTERDEPENDENTES ENTRE SI </a:t>
            </a:r>
            <a:r>
              <a:rPr lang="pt-BR" dirty="0"/>
              <a:t>(Declaração de Viena)</a:t>
            </a:r>
          </a:p>
        </p:txBody>
      </p:sp>
    </p:spTree>
    <p:extLst>
      <p:ext uri="{BB962C8B-B14F-4D97-AF65-F5344CB8AC3E}">
        <p14:creationId xmlns:p14="http://schemas.microsoft.com/office/powerpoint/2010/main" val="2455876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697B45FA-A1C0-44CC-953C-E1014E4DCF26}"/>
              </a:ext>
            </a:extLst>
          </p:cNvPr>
          <p:cNvSpPr/>
          <p:nvPr/>
        </p:nvSpPr>
        <p:spPr>
          <a:xfrm>
            <a:off x="420414" y="346840"/>
            <a:ext cx="11645462" cy="6217087"/>
          </a:xfrm>
          <a:prstGeom prst="rect">
            <a:avLst/>
          </a:prstGeom>
        </p:spPr>
        <p:txBody>
          <a:bodyPr wrap="square">
            <a:spAutoFit/>
          </a:bodyPr>
          <a:lstStyle/>
          <a:p>
            <a:pPr algn="just"/>
            <a:r>
              <a:rPr lang="pt-BR" sz="2000" b="1" dirty="0">
                <a:solidFill>
                  <a:srgbClr val="7030A0"/>
                </a:solidFill>
              </a:rPr>
              <a:t>Direito Internacional dos Direitos Humanos</a:t>
            </a:r>
          </a:p>
          <a:p>
            <a:pPr algn="just"/>
            <a:r>
              <a:rPr lang="pt-BR" b="1" dirty="0"/>
              <a:t>Normas de Direitos Humanos no Ordenamento Jurídico brasileiro</a:t>
            </a:r>
          </a:p>
          <a:p>
            <a:pPr algn="just"/>
            <a:r>
              <a:rPr lang="pt-BR" b="1" dirty="0"/>
              <a:t>CF 1988</a:t>
            </a:r>
          </a:p>
          <a:p>
            <a:pPr algn="just"/>
            <a:r>
              <a:rPr lang="pt-BR" b="1" dirty="0"/>
              <a:t>Art. 5º, §2º - </a:t>
            </a:r>
            <a:r>
              <a:rPr lang="pt-BR" dirty="0"/>
              <a:t>Os direitos e garantias expressos nesta Constituição não excluem outros decorrentes do regime e dos princípios por ela adotados, ou dos </a:t>
            </a:r>
            <a:r>
              <a:rPr lang="pt-BR" u="sng" dirty="0"/>
              <a:t>tratados internacionais </a:t>
            </a:r>
            <a:r>
              <a:rPr lang="pt-BR" dirty="0"/>
              <a:t>em que a República Federativa do Brasil seja parte.</a:t>
            </a:r>
            <a:endParaRPr lang="pt-BR" b="1" dirty="0"/>
          </a:p>
          <a:p>
            <a:pPr algn="just"/>
            <a:endParaRPr lang="pt-BR" b="1" dirty="0"/>
          </a:p>
          <a:p>
            <a:pPr algn="just"/>
            <a:r>
              <a:rPr lang="pt-BR" b="1" dirty="0"/>
              <a:t>EC/45 – 2004</a:t>
            </a:r>
          </a:p>
          <a:p>
            <a:pPr algn="just"/>
            <a:r>
              <a:rPr lang="pt-BR" b="1" dirty="0"/>
              <a:t>Art. 5º, §3º - </a:t>
            </a:r>
            <a:r>
              <a:rPr lang="pt-BR" dirty="0"/>
              <a:t>Os </a:t>
            </a:r>
            <a:r>
              <a:rPr lang="pt-BR" u="sng" dirty="0"/>
              <a:t>tratados e convenções internacionais sobre direitos humanos </a:t>
            </a:r>
            <a:r>
              <a:rPr lang="pt-BR" dirty="0"/>
              <a:t>que forem aprovados, em cada Casa do Congresso Nacional, em dois turnos, por três quintos dos votos dos respectivos membros, serão equivalentes às emendas constitucionais.  </a:t>
            </a:r>
            <a:endParaRPr lang="pt-BR" b="1" dirty="0"/>
          </a:p>
          <a:p>
            <a:pPr algn="just"/>
            <a:endParaRPr lang="pt-BR" b="1" dirty="0"/>
          </a:p>
          <a:p>
            <a:pPr algn="just"/>
            <a:r>
              <a:rPr lang="pt-BR" b="1" dirty="0"/>
              <a:t>Até EC/45 – qualquer tratado – </a:t>
            </a:r>
            <a:r>
              <a:rPr lang="pt-BR" i="1" dirty="0"/>
              <a:t>status</a:t>
            </a:r>
            <a:r>
              <a:rPr lang="pt-BR" b="1" dirty="0"/>
              <a:t> lei ordinária </a:t>
            </a:r>
            <a:r>
              <a:rPr lang="pt-BR" dirty="0"/>
              <a:t>(maioria do STF)</a:t>
            </a:r>
          </a:p>
          <a:p>
            <a:pPr algn="just"/>
            <a:r>
              <a:rPr lang="pt-BR" b="1" dirty="0"/>
              <a:t>Pós EC/45 – </a:t>
            </a:r>
          </a:p>
          <a:p>
            <a:pPr algn="just"/>
            <a:r>
              <a:rPr lang="pt-BR" dirty="0"/>
              <a:t>.Tratados de Direitos Humanos e outros tratados – tratamento diferente</a:t>
            </a:r>
          </a:p>
          <a:p>
            <a:pPr algn="just"/>
            <a:r>
              <a:rPr lang="pt-BR" dirty="0"/>
              <a:t>.Tratados de Direitos Humanos – terá </a:t>
            </a:r>
            <a:r>
              <a:rPr lang="pt-BR" i="1" dirty="0"/>
              <a:t>status </a:t>
            </a:r>
            <a:r>
              <a:rPr lang="pt-BR" dirty="0"/>
              <a:t>diferenciado de acordo com o rito legislativo?</a:t>
            </a:r>
          </a:p>
          <a:p>
            <a:pPr algn="just"/>
            <a:r>
              <a:rPr lang="pt-BR" dirty="0"/>
              <a:t>. E os tratados aprovados antes de 2004, teriam de passar de novo pelo rito para terem </a:t>
            </a:r>
            <a:r>
              <a:rPr lang="pt-BR" i="1" dirty="0"/>
              <a:t>status</a:t>
            </a:r>
            <a:r>
              <a:rPr lang="pt-BR" dirty="0"/>
              <a:t> constitucional?</a:t>
            </a:r>
          </a:p>
          <a:p>
            <a:pPr algn="just"/>
            <a:r>
              <a:rPr lang="pt-BR" b="1" dirty="0"/>
              <a:t>         Tratados de Direitos Humanos (todos) tem </a:t>
            </a:r>
            <a:r>
              <a:rPr lang="pt-BR" b="1" i="1" dirty="0"/>
              <a:t>status</a:t>
            </a:r>
            <a:r>
              <a:rPr lang="pt-BR" b="1" dirty="0"/>
              <a:t> materialmente constitucional (bloco de</a:t>
            </a:r>
          </a:p>
          <a:p>
            <a:pPr algn="just"/>
            <a:r>
              <a:rPr lang="pt-BR" b="1" dirty="0"/>
              <a:t>          constitucionalidade), sendo o rito determinante apenas do </a:t>
            </a:r>
            <a:r>
              <a:rPr lang="pt-BR" b="1" i="1" dirty="0"/>
              <a:t>status </a:t>
            </a:r>
            <a:r>
              <a:rPr lang="pt-BR" b="1" dirty="0"/>
              <a:t>formal (proibição de denúncia)</a:t>
            </a:r>
          </a:p>
          <a:p>
            <a:pPr algn="just"/>
            <a:r>
              <a:rPr lang="pt-BR" b="1" dirty="0"/>
              <a:t>         </a:t>
            </a:r>
          </a:p>
          <a:p>
            <a:pPr algn="just"/>
            <a:r>
              <a:rPr lang="pt-BR" b="1" dirty="0"/>
              <a:t>          No STF – status supralegal, mas infraconstitucional</a:t>
            </a:r>
          </a:p>
        </p:txBody>
      </p:sp>
      <p:sp>
        <p:nvSpPr>
          <p:cNvPr id="3" name="Seta: para a Direita 2">
            <a:extLst>
              <a:ext uri="{FF2B5EF4-FFF2-40B4-BE49-F238E27FC236}">
                <a16:creationId xmlns:a16="http://schemas.microsoft.com/office/drawing/2014/main" id="{BA76ABDF-ED02-4C69-908C-8F8E52A61732}"/>
              </a:ext>
            </a:extLst>
          </p:cNvPr>
          <p:cNvSpPr/>
          <p:nvPr/>
        </p:nvSpPr>
        <p:spPr>
          <a:xfrm>
            <a:off x="231227" y="5433848"/>
            <a:ext cx="704193" cy="5161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4" name="Seta: para a Direita 3">
            <a:extLst>
              <a:ext uri="{FF2B5EF4-FFF2-40B4-BE49-F238E27FC236}">
                <a16:creationId xmlns:a16="http://schemas.microsoft.com/office/drawing/2014/main" id="{0DFAE74D-9FFE-4E40-9644-0CD2950D70F8}"/>
              </a:ext>
            </a:extLst>
          </p:cNvPr>
          <p:cNvSpPr/>
          <p:nvPr/>
        </p:nvSpPr>
        <p:spPr>
          <a:xfrm>
            <a:off x="231226" y="6044611"/>
            <a:ext cx="747181" cy="5161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4023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697B45FA-A1C0-44CC-953C-E1014E4DCF26}"/>
              </a:ext>
            </a:extLst>
          </p:cNvPr>
          <p:cNvSpPr/>
          <p:nvPr/>
        </p:nvSpPr>
        <p:spPr>
          <a:xfrm>
            <a:off x="273269" y="231225"/>
            <a:ext cx="10163503" cy="1477328"/>
          </a:xfrm>
          <a:prstGeom prst="rect">
            <a:avLst/>
          </a:prstGeom>
        </p:spPr>
        <p:txBody>
          <a:bodyPr wrap="square">
            <a:spAutoFit/>
          </a:bodyPr>
          <a:lstStyle/>
          <a:p>
            <a:r>
              <a:rPr lang="pt-BR" b="1" dirty="0">
                <a:solidFill>
                  <a:srgbClr val="7030A0"/>
                </a:solidFill>
              </a:rPr>
              <a:t>Sistema Regional Interamericano de Direitos Humanos</a:t>
            </a:r>
          </a:p>
          <a:p>
            <a:endParaRPr lang="pt-BR" b="1" dirty="0">
              <a:solidFill>
                <a:srgbClr val="7030A0"/>
              </a:solidFill>
            </a:endParaRPr>
          </a:p>
          <a:p>
            <a:endParaRPr lang="pt-BR" dirty="0"/>
          </a:p>
          <a:p>
            <a:endParaRPr lang="pt-BR" dirty="0"/>
          </a:p>
          <a:p>
            <a:endParaRPr lang="pt-BR" dirty="0"/>
          </a:p>
        </p:txBody>
      </p:sp>
      <p:sp>
        <p:nvSpPr>
          <p:cNvPr id="3" name="Retângulo 2">
            <a:extLst>
              <a:ext uri="{FF2B5EF4-FFF2-40B4-BE49-F238E27FC236}">
                <a16:creationId xmlns:a16="http://schemas.microsoft.com/office/drawing/2014/main" id="{A2468347-364F-4E7F-8A0D-FB8354CE75B5}"/>
              </a:ext>
            </a:extLst>
          </p:cNvPr>
          <p:cNvSpPr/>
          <p:nvPr/>
        </p:nvSpPr>
        <p:spPr>
          <a:xfrm>
            <a:off x="441435" y="893378"/>
            <a:ext cx="5969876" cy="131379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pt-BR"/>
              <a:t>Lembrete:</a:t>
            </a:r>
          </a:p>
          <a:p>
            <a:r>
              <a:rPr lang="pt-BR"/>
              <a:t>Sistemas de Garantia de Direitos Humanos:</a:t>
            </a:r>
          </a:p>
          <a:p>
            <a:r>
              <a:rPr lang="pt-BR"/>
              <a:t>Sistema Global – ONU</a:t>
            </a:r>
          </a:p>
          <a:p>
            <a:r>
              <a:rPr lang="pt-BR"/>
              <a:t>Sistemas Regionais – Europeu, Africano, Árabe*</a:t>
            </a:r>
            <a:endParaRPr lang="pt-BR" dirty="0"/>
          </a:p>
        </p:txBody>
      </p:sp>
      <p:sp>
        <p:nvSpPr>
          <p:cNvPr id="5" name="Retângulo 4">
            <a:extLst>
              <a:ext uri="{FF2B5EF4-FFF2-40B4-BE49-F238E27FC236}">
                <a16:creationId xmlns:a16="http://schemas.microsoft.com/office/drawing/2014/main" id="{48D197A8-ACFE-46F0-9F39-9B1CCC5DBA16}"/>
              </a:ext>
            </a:extLst>
          </p:cNvPr>
          <p:cNvSpPr/>
          <p:nvPr/>
        </p:nvSpPr>
        <p:spPr>
          <a:xfrm>
            <a:off x="441435" y="2869324"/>
            <a:ext cx="8702565" cy="3693319"/>
          </a:xfrm>
          <a:prstGeom prst="rect">
            <a:avLst/>
          </a:prstGeom>
        </p:spPr>
        <p:txBody>
          <a:bodyPr wrap="square">
            <a:spAutoFit/>
          </a:bodyPr>
          <a:lstStyle/>
          <a:p>
            <a:endParaRPr lang="pt-BR" dirty="0"/>
          </a:p>
          <a:p>
            <a:r>
              <a:rPr lang="pt-BR" dirty="0"/>
              <a:t>Carta da OEA – 1948 (entrou em vigor em 1951)</a:t>
            </a:r>
          </a:p>
          <a:p>
            <a:r>
              <a:rPr lang="pt-BR" dirty="0"/>
              <a:t>Criou OEA</a:t>
            </a:r>
          </a:p>
          <a:p>
            <a:r>
              <a:rPr lang="pt-BR" dirty="0"/>
              <a:t>Declaração Americana dos Direitos e Deveres do Homem - 1948</a:t>
            </a:r>
          </a:p>
          <a:p>
            <a:r>
              <a:rPr lang="pt-BR" dirty="0"/>
              <a:t>Trata da indivisibilidade dos Direitos Humanos</a:t>
            </a:r>
          </a:p>
          <a:p>
            <a:r>
              <a:rPr lang="pt-BR" dirty="0"/>
              <a:t>Traz capítulo sobre deveres </a:t>
            </a:r>
          </a:p>
          <a:p>
            <a:r>
              <a:rPr lang="pt-BR" dirty="0"/>
              <a:t>Prevê direitos civis, políticos, econômicos, sociais e culturais.</a:t>
            </a:r>
          </a:p>
          <a:p>
            <a:endParaRPr lang="pt-BR" dirty="0"/>
          </a:p>
          <a:p>
            <a:r>
              <a:rPr lang="pt-BR" dirty="0"/>
              <a:t>Convenção Americana sobre Direitos Humanos – 1969 (entrou em vigor em 1978. Brasil ratificou 1992)</a:t>
            </a:r>
          </a:p>
          <a:p>
            <a:r>
              <a:rPr lang="pt-BR" dirty="0"/>
              <a:t>Rege Sistema Regional Interamericano de Direitos Humanos</a:t>
            </a:r>
          </a:p>
          <a:p>
            <a:endParaRPr lang="pt-BR" dirty="0"/>
          </a:p>
          <a:p>
            <a:endParaRPr lang="pt-BR" dirty="0"/>
          </a:p>
        </p:txBody>
      </p:sp>
    </p:spTree>
    <p:extLst>
      <p:ext uri="{BB962C8B-B14F-4D97-AF65-F5344CB8AC3E}">
        <p14:creationId xmlns:p14="http://schemas.microsoft.com/office/powerpoint/2010/main" val="2171714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47A95892-1944-40AA-82B8-D24F96A917E2}"/>
              </a:ext>
            </a:extLst>
          </p:cNvPr>
          <p:cNvSpPr/>
          <p:nvPr/>
        </p:nvSpPr>
        <p:spPr>
          <a:xfrm>
            <a:off x="493985" y="420415"/>
            <a:ext cx="11424745" cy="4770537"/>
          </a:xfrm>
          <a:prstGeom prst="rect">
            <a:avLst/>
          </a:prstGeom>
        </p:spPr>
        <p:txBody>
          <a:bodyPr wrap="square">
            <a:spAutoFit/>
          </a:bodyPr>
          <a:lstStyle/>
          <a:p>
            <a:r>
              <a:rPr lang="pt-BR" sz="2000" b="1" dirty="0">
                <a:solidFill>
                  <a:srgbClr val="7030A0"/>
                </a:solidFill>
              </a:rPr>
              <a:t>Sistema Regional Interamericano de Direitos Humanos</a:t>
            </a:r>
          </a:p>
          <a:p>
            <a:r>
              <a:rPr lang="pt-BR" sz="2000" b="1" dirty="0"/>
              <a:t>Instrumentos</a:t>
            </a:r>
          </a:p>
          <a:p>
            <a:endParaRPr lang="pt-BR" b="1" dirty="0"/>
          </a:p>
          <a:p>
            <a:pPr marL="285750" indent="-285750">
              <a:buFontTx/>
              <a:buChar char="-"/>
            </a:pPr>
            <a:r>
              <a:rPr lang="pt-BR" dirty="0"/>
              <a:t>Convenção Americana sobre Direitos Humanos (Pacto de São José da Costa Rica)</a:t>
            </a:r>
          </a:p>
          <a:p>
            <a:r>
              <a:rPr lang="pt-BR" dirty="0"/>
              <a:t>1969 – vigor 1978 – Brasil 1992</a:t>
            </a:r>
          </a:p>
          <a:p>
            <a:endParaRPr lang="pt-BR" dirty="0"/>
          </a:p>
          <a:p>
            <a:r>
              <a:rPr lang="pt-BR" dirty="0"/>
              <a:t>Art. 1.1, 24 – Igualdade e não discriminação</a:t>
            </a:r>
          </a:p>
          <a:p>
            <a:endParaRPr lang="pt-BR" dirty="0"/>
          </a:p>
          <a:p>
            <a:pPr algn="just"/>
            <a:r>
              <a:rPr lang="pt-BR" sz="1400" dirty="0"/>
              <a:t>Artigo 1. Obrigação de respeitar os direitos. 1.  Os Estados Partes nesta Convenção comprometem-se a respeitar os direitos e liberdades nela reconhecidos e a garantir seu livre e pleno exercício a toda pessoa que esteja sujeita à sua jurisdição, sem discriminação alguma por motivo de raça, cor, sexo, idioma, religião, opiniões políticas ou de qualquer outra natureza, origem nacional ou social, posição econômica, nascimento ou qualquer outra condição social. </a:t>
            </a:r>
          </a:p>
          <a:p>
            <a:pPr algn="just"/>
            <a:r>
              <a:rPr lang="pt-BR" sz="1400" dirty="0"/>
              <a:t>Artigo 24. todas as pessoas são iguais perante a lei.  Por conseguinte, têm direito, sem discriminação, a igual proteção da lei</a:t>
            </a:r>
          </a:p>
          <a:p>
            <a:pPr algn="just"/>
            <a:endParaRPr lang="pt-BR" sz="1400" dirty="0"/>
          </a:p>
          <a:p>
            <a:pPr algn="just"/>
            <a:r>
              <a:rPr lang="pt-BR" dirty="0" err="1"/>
              <a:t>Arts</a:t>
            </a:r>
            <a:r>
              <a:rPr lang="pt-BR" dirty="0"/>
              <a:t>. 4.5 (proibição pena de morte para mulheres grávidas), 6.2 (proibição tráfico de mulheres) e 17.2 (casamento)</a:t>
            </a:r>
          </a:p>
          <a:p>
            <a:pPr algn="just"/>
            <a:endParaRPr lang="pt-BR" dirty="0"/>
          </a:p>
          <a:p>
            <a:pPr algn="just"/>
            <a:endParaRPr lang="pt-BR" dirty="0"/>
          </a:p>
        </p:txBody>
      </p:sp>
    </p:spTree>
    <p:extLst>
      <p:ext uri="{BB962C8B-B14F-4D97-AF65-F5344CB8AC3E}">
        <p14:creationId xmlns:p14="http://schemas.microsoft.com/office/powerpoint/2010/main" val="3141031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47A95892-1944-40AA-82B8-D24F96A917E2}"/>
              </a:ext>
            </a:extLst>
          </p:cNvPr>
          <p:cNvSpPr/>
          <p:nvPr/>
        </p:nvSpPr>
        <p:spPr>
          <a:xfrm>
            <a:off x="441435" y="420415"/>
            <a:ext cx="11477296" cy="4031873"/>
          </a:xfrm>
          <a:prstGeom prst="rect">
            <a:avLst/>
          </a:prstGeom>
        </p:spPr>
        <p:txBody>
          <a:bodyPr wrap="square">
            <a:spAutoFit/>
          </a:bodyPr>
          <a:lstStyle/>
          <a:p>
            <a:r>
              <a:rPr lang="pt-BR" sz="2000" b="1" dirty="0">
                <a:solidFill>
                  <a:srgbClr val="7030A0"/>
                </a:solidFill>
              </a:rPr>
              <a:t>Sistema Regional Interamericano de Direitos Humanos</a:t>
            </a:r>
          </a:p>
          <a:p>
            <a:r>
              <a:rPr lang="pt-BR" sz="2000" b="1" dirty="0"/>
              <a:t>Instrumentos</a:t>
            </a:r>
          </a:p>
          <a:p>
            <a:endParaRPr lang="pt-BR" b="1" dirty="0"/>
          </a:p>
          <a:p>
            <a:pPr marL="285750" indent="-285750">
              <a:buFontTx/>
              <a:buChar char="-"/>
            </a:pPr>
            <a:r>
              <a:rPr lang="pt-BR" dirty="0"/>
              <a:t>Protocolo Adicional à Convenção Americana sobre Direitos Humanos em Matéria de Direitos Econômicos, Sociais e Culturais (Protocolo de São Salvador)</a:t>
            </a:r>
          </a:p>
          <a:p>
            <a:r>
              <a:rPr lang="pt-BR" dirty="0"/>
              <a:t>1988 – vigor 1999 – Brasil 1999</a:t>
            </a:r>
          </a:p>
          <a:p>
            <a:r>
              <a:rPr lang="pt-BR" dirty="0"/>
              <a:t>Art. 26, Convenção Americana – Direitos Econômicos, Sociais e Culturais – desenvolvimento progressivo</a:t>
            </a:r>
          </a:p>
          <a:p>
            <a:endParaRPr lang="pt-BR" dirty="0"/>
          </a:p>
          <a:p>
            <a:pPr algn="just"/>
            <a:r>
              <a:rPr lang="pt-BR" dirty="0"/>
              <a:t>Prevê interrelação entre os Direitos Humanos, mas destaca aplicação progressiva e destaca como </a:t>
            </a:r>
            <a:r>
              <a:rPr lang="pt-BR" dirty="0" err="1"/>
              <a:t>justiciáveis</a:t>
            </a:r>
            <a:r>
              <a:rPr lang="pt-BR" dirty="0"/>
              <a:t> (objetos de tutela pelos órgãos jurisdicionais) apenas direitos sindicais e direito à educação (</a:t>
            </a:r>
            <a:r>
              <a:rPr lang="pt-BR" dirty="0" err="1"/>
              <a:t>arts</a:t>
            </a:r>
            <a:r>
              <a:rPr lang="pt-BR" dirty="0"/>
              <a:t>. 19.6, 8.a e 13)</a:t>
            </a:r>
          </a:p>
          <a:p>
            <a:pPr algn="just"/>
            <a:endParaRPr lang="pt-BR" dirty="0"/>
          </a:p>
          <a:p>
            <a:pPr algn="just"/>
            <a:endParaRPr lang="pt-BR" dirty="0"/>
          </a:p>
        </p:txBody>
      </p:sp>
    </p:spTree>
    <p:extLst>
      <p:ext uri="{BB962C8B-B14F-4D97-AF65-F5344CB8AC3E}">
        <p14:creationId xmlns:p14="http://schemas.microsoft.com/office/powerpoint/2010/main" val="2387346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47A95892-1944-40AA-82B8-D24F96A917E2}"/>
              </a:ext>
            </a:extLst>
          </p:cNvPr>
          <p:cNvSpPr/>
          <p:nvPr/>
        </p:nvSpPr>
        <p:spPr>
          <a:xfrm>
            <a:off x="441435" y="420415"/>
            <a:ext cx="11477296" cy="6771084"/>
          </a:xfrm>
          <a:prstGeom prst="rect">
            <a:avLst/>
          </a:prstGeom>
        </p:spPr>
        <p:txBody>
          <a:bodyPr wrap="square">
            <a:spAutoFit/>
          </a:bodyPr>
          <a:lstStyle/>
          <a:p>
            <a:r>
              <a:rPr lang="pt-BR" sz="2000" b="1" dirty="0">
                <a:solidFill>
                  <a:srgbClr val="7030A0"/>
                </a:solidFill>
              </a:rPr>
              <a:t>Sistema Regional Interamericano de Direitos Humanos</a:t>
            </a:r>
          </a:p>
          <a:p>
            <a:r>
              <a:rPr lang="pt-BR" sz="2000" b="1" dirty="0"/>
              <a:t>Instrumentos</a:t>
            </a:r>
          </a:p>
          <a:p>
            <a:pPr marL="285750" indent="-285750">
              <a:buFontTx/>
              <a:buChar char="-"/>
            </a:pPr>
            <a:r>
              <a:rPr lang="pt-BR" dirty="0"/>
              <a:t>Convenção Interamericana para </a:t>
            </a:r>
            <a:r>
              <a:rPr lang="pt-BR" dirty="0" err="1"/>
              <a:t>Previnir</a:t>
            </a:r>
            <a:r>
              <a:rPr lang="pt-BR" dirty="0"/>
              <a:t>, Punir e Erradicar a Violência contra a Mulher (Convenção de Belém do Pará)</a:t>
            </a:r>
          </a:p>
          <a:p>
            <a:r>
              <a:rPr lang="pt-BR" dirty="0"/>
              <a:t>1994 – vigor 1995 – Brasil 1996</a:t>
            </a:r>
          </a:p>
          <a:p>
            <a:endParaRPr lang="pt-BR" dirty="0"/>
          </a:p>
          <a:p>
            <a:pPr algn="just"/>
            <a:r>
              <a:rPr lang="pt-BR" dirty="0"/>
              <a:t>.Violência contra a mulher (conduta baseada no gênero) – âmbito doméstico, da comunidade e cometida pelo Estado</a:t>
            </a:r>
          </a:p>
          <a:p>
            <a:pPr algn="just"/>
            <a:endParaRPr lang="pt-BR" sz="1400" dirty="0"/>
          </a:p>
          <a:p>
            <a:pPr algn="just"/>
            <a:r>
              <a:rPr lang="pt-BR" sz="1400" dirty="0"/>
              <a:t>Artigo 1. </a:t>
            </a:r>
            <a:r>
              <a:rPr lang="pt-BR" dirty="0"/>
              <a:t> </a:t>
            </a:r>
            <a:r>
              <a:rPr lang="pt-BR" sz="1400" dirty="0"/>
              <a:t>Para os efeitos desta Convenção, entender-se-á por violência contra a mulher qualquer ato ou conduta baseada no gênero, que cause morte, dano ou sofrimento físico, sexual ou psicológico à mulher, tanto na esfera pública como na esfera privada.</a:t>
            </a:r>
          </a:p>
          <a:p>
            <a:pPr algn="just"/>
            <a:r>
              <a:rPr lang="pt-BR" sz="1400" dirty="0"/>
              <a:t>Artigo 2. Entende-se que a violência contra a mulher abrange a violência física, sexual e psicológica:</a:t>
            </a:r>
          </a:p>
          <a:p>
            <a:pPr algn="just"/>
            <a:r>
              <a:rPr lang="pt-BR" sz="1400" dirty="0"/>
              <a:t>a. ocorrida no âmbito da família ou unidade doméstica ou em qualquer relação interpessoal, quer o agressor compartilhe, tenha compartilhado ou não a sua residência, incluindo-se, entre outras formas, o estupro, maus-tratos e abuso sexual;</a:t>
            </a:r>
          </a:p>
          <a:p>
            <a:pPr algn="just"/>
            <a:r>
              <a:rPr lang="pt-BR" sz="1400" dirty="0"/>
              <a:t>b. ocorrida na comunidade e cometida por qualquer pessoa, incluindo, entre outras formas, o estupro, abuso sexual, tortura, tráfico de mulheres, prostituição forçada, sequestro e assédio sexual no local de trabalho, bem como em instituições educacionais, serviços de saúde ou qualquer outro local; </a:t>
            </a:r>
          </a:p>
          <a:p>
            <a:pPr algn="just"/>
            <a:r>
              <a:rPr lang="pt-BR" sz="1400" dirty="0"/>
              <a:t>c. perpetrada ou tolerada pelo Estado ou seus agentes, onde quer que ocorra</a:t>
            </a:r>
          </a:p>
          <a:p>
            <a:pPr algn="just"/>
            <a:endParaRPr lang="pt-BR" dirty="0"/>
          </a:p>
          <a:p>
            <a:pPr algn="just"/>
            <a:r>
              <a:rPr lang="pt-BR" dirty="0"/>
              <a:t>. </a:t>
            </a:r>
            <a:r>
              <a:rPr lang="pt-BR" dirty="0" err="1"/>
              <a:t>Interseccionalidade</a:t>
            </a:r>
            <a:r>
              <a:rPr lang="pt-BR" dirty="0"/>
              <a:t> (imbricações)</a:t>
            </a:r>
          </a:p>
          <a:p>
            <a:pPr algn="just"/>
            <a:endParaRPr lang="pt-BR" dirty="0"/>
          </a:p>
          <a:p>
            <a:pPr algn="just"/>
            <a:r>
              <a:rPr lang="pt-BR" sz="1400" dirty="0"/>
              <a:t>Artigo 9. Para a adoção das medidas a que se refere este capítulo, os Estados Partes levarão especialmente em conta a situação da mulher vulnerável a violência por sua raça, origem étnica ou condição de migrante, de refugiada ou de deslocada, entre outros motivos.  Também será considerada sujeitada a violência a gestante, deficiente, menor, idosa ou em situação </a:t>
            </a:r>
            <a:r>
              <a:rPr lang="pt-BR" sz="1400" dirty="0" err="1"/>
              <a:t>sócio-econômica</a:t>
            </a:r>
            <a:r>
              <a:rPr lang="pt-BR" sz="1400" dirty="0"/>
              <a:t> desfavorável, afetada por situações de conflito armado ou de privação da liberdade.</a:t>
            </a:r>
          </a:p>
          <a:p>
            <a:pPr algn="just"/>
            <a:endParaRPr lang="pt-BR" dirty="0"/>
          </a:p>
        </p:txBody>
      </p:sp>
    </p:spTree>
    <p:extLst>
      <p:ext uri="{BB962C8B-B14F-4D97-AF65-F5344CB8AC3E}">
        <p14:creationId xmlns:p14="http://schemas.microsoft.com/office/powerpoint/2010/main" val="31974115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47A95892-1944-40AA-82B8-D24F96A917E2}"/>
              </a:ext>
            </a:extLst>
          </p:cNvPr>
          <p:cNvSpPr/>
          <p:nvPr/>
        </p:nvSpPr>
        <p:spPr>
          <a:xfrm>
            <a:off x="441435" y="420415"/>
            <a:ext cx="11477296" cy="2862322"/>
          </a:xfrm>
          <a:prstGeom prst="rect">
            <a:avLst/>
          </a:prstGeom>
        </p:spPr>
        <p:txBody>
          <a:bodyPr wrap="square">
            <a:spAutoFit/>
          </a:bodyPr>
          <a:lstStyle/>
          <a:p>
            <a:r>
              <a:rPr lang="pt-BR" sz="2000" b="1" dirty="0">
                <a:solidFill>
                  <a:srgbClr val="7030A0"/>
                </a:solidFill>
              </a:rPr>
              <a:t>Sistema Regional Interamericano de Direitos Humanos</a:t>
            </a:r>
          </a:p>
          <a:p>
            <a:r>
              <a:rPr lang="pt-BR" sz="2000" b="1" dirty="0"/>
              <a:t>Instrumentos</a:t>
            </a:r>
          </a:p>
          <a:p>
            <a:pPr marL="285750" indent="-285750">
              <a:buFontTx/>
              <a:buChar char="-"/>
            </a:pPr>
            <a:r>
              <a:rPr lang="pt-BR" dirty="0"/>
              <a:t>Convenção Interamericana para </a:t>
            </a:r>
            <a:r>
              <a:rPr lang="pt-BR" dirty="0" err="1"/>
              <a:t>Previnir</a:t>
            </a:r>
            <a:r>
              <a:rPr lang="pt-BR" dirty="0"/>
              <a:t>, Punir e Erradicar a Violência contra a Mulher (Convenção de Belém do Pará)</a:t>
            </a:r>
          </a:p>
          <a:p>
            <a:r>
              <a:rPr lang="pt-BR" dirty="0"/>
              <a:t>1994 – vigor 1995 – Brasil 1996</a:t>
            </a:r>
          </a:p>
          <a:p>
            <a:endParaRPr lang="pt-BR" dirty="0"/>
          </a:p>
          <a:p>
            <a:pPr algn="just"/>
            <a:r>
              <a:rPr lang="pt-BR" dirty="0"/>
              <a:t>.Direito da Mulher Viver Livre de Violência</a:t>
            </a:r>
          </a:p>
          <a:p>
            <a:pPr algn="just"/>
            <a:endParaRPr lang="pt-BR" sz="1400" dirty="0"/>
          </a:p>
          <a:p>
            <a:pPr algn="just"/>
            <a:r>
              <a:rPr lang="pt-BR" sz="1400" dirty="0"/>
              <a:t>Artigo 3. </a:t>
            </a:r>
            <a:r>
              <a:rPr lang="pt-BR" dirty="0"/>
              <a:t>  </a:t>
            </a:r>
            <a:r>
              <a:rPr lang="pt-BR" sz="1400" dirty="0"/>
              <a:t>Toda mulher tem direito a ser livre de violência, tanto na esfera pública como na esfera privada.</a:t>
            </a:r>
          </a:p>
          <a:p>
            <a:pPr algn="just"/>
            <a:endParaRPr lang="pt-BR" dirty="0"/>
          </a:p>
        </p:txBody>
      </p:sp>
    </p:spTree>
    <p:extLst>
      <p:ext uri="{BB962C8B-B14F-4D97-AF65-F5344CB8AC3E}">
        <p14:creationId xmlns:p14="http://schemas.microsoft.com/office/powerpoint/2010/main" val="30811353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Íon - Sala da Diretoria">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2155</TotalTime>
  <Words>2090</Words>
  <Application>Microsoft Office PowerPoint</Application>
  <PresentationFormat>Widescreen</PresentationFormat>
  <Paragraphs>233</Paragraphs>
  <Slides>19</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19</vt:i4>
      </vt:variant>
    </vt:vector>
  </HeadingPairs>
  <TitlesOfParts>
    <vt:vector size="24" baseType="lpstr">
      <vt:lpstr>Arial</vt:lpstr>
      <vt:lpstr>Calibri</vt:lpstr>
      <vt:lpstr>Century Gothic</vt:lpstr>
      <vt:lpstr>Wingdings 3</vt:lpstr>
      <vt:lpstr>Íon - Sala da Diretoria</vt:lpstr>
      <vt:lpstr>Direito Internacional dos Direitos Humanos - Gênero e Mulheres no Sistema Interamericano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Papel da Educação e da Sociedade na prevenção e combate à violência contra Mulher</dc:title>
  <dc:creator>ANA RITA SOUZA PRATA</dc:creator>
  <cp:lastModifiedBy>Ana Rita Souza Prata</cp:lastModifiedBy>
  <cp:revision>185</cp:revision>
  <cp:lastPrinted>2016-04-01T21:22:30Z</cp:lastPrinted>
  <dcterms:created xsi:type="dcterms:W3CDTF">2015-03-04T16:47:57Z</dcterms:created>
  <dcterms:modified xsi:type="dcterms:W3CDTF">2019-03-14T17:45:11Z</dcterms:modified>
</cp:coreProperties>
</file>