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7">
  <p:sldMasterIdLst>
    <p:sldMasterId id="2147483648" r:id="rId1"/>
  </p:sldMasterIdLst>
  <p:notesMasterIdLst>
    <p:notesMasterId r:id="rId55"/>
  </p:notesMasterIdLst>
  <p:sldIdLst>
    <p:sldId id="375" r:id="rId2"/>
    <p:sldId id="370" r:id="rId3"/>
    <p:sldId id="400" r:id="rId4"/>
    <p:sldId id="401" r:id="rId5"/>
    <p:sldId id="402" r:id="rId6"/>
    <p:sldId id="403" r:id="rId7"/>
    <p:sldId id="404" r:id="rId8"/>
    <p:sldId id="405" r:id="rId9"/>
    <p:sldId id="406" r:id="rId10"/>
    <p:sldId id="407" r:id="rId11"/>
    <p:sldId id="408" r:id="rId12"/>
    <p:sldId id="409" r:id="rId13"/>
    <p:sldId id="411" r:id="rId14"/>
    <p:sldId id="412" r:id="rId15"/>
    <p:sldId id="413" r:id="rId16"/>
    <p:sldId id="414" r:id="rId17"/>
    <p:sldId id="415" r:id="rId18"/>
    <p:sldId id="410" r:id="rId19"/>
    <p:sldId id="416" r:id="rId20"/>
    <p:sldId id="417" r:id="rId21"/>
    <p:sldId id="418" r:id="rId22"/>
    <p:sldId id="419" r:id="rId23"/>
    <p:sldId id="420" r:id="rId24"/>
    <p:sldId id="421" r:id="rId25"/>
    <p:sldId id="422" r:id="rId26"/>
    <p:sldId id="423" r:id="rId27"/>
    <p:sldId id="424" r:id="rId28"/>
    <p:sldId id="425" r:id="rId29"/>
    <p:sldId id="426" r:id="rId30"/>
    <p:sldId id="427" r:id="rId31"/>
    <p:sldId id="428" r:id="rId32"/>
    <p:sldId id="429" r:id="rId33"/>
    <p:sldId id="430" r:id="rId34"/>
    <p:sldId id="431" r:id="rId35"/>
    <p:sldId id="432" r:id="rId36"/>
    <p:sldId id="433" r:id="rId37"/>
    <p:sldId id="434" r:id="rId38"/>
    <p:sldId id="435" r:id="rId39"/>
    <p:sldId id="446" r:id="rId40"/>
    <p:sldId id="436" r:id="rId41"/>
    <p:sldId id="437" r:id="rId42"/>
    <p:sldId id="438" r:id="rId43"/>
    <p:sldId id="439" r:id="rId44"/>
    <p:sldId id="440" r:id="rId45"/>
    <p:sldId id="441" r:id="rId46"/>
    <p:sldId id="448" r:id="rId47"/>
    <p:sldId id="449" r:id="rId48"/>
    <p:sldId id="447" r:id="rId49"/>
    <p:sldId id="442" r:id="rId50"/>
    <p:sldId id="443" r:id="rId51"/>
    <p:sldId id="444" r:id="rId52"/>
    <p:sldId id="445" r:id="rId53"/>
    <p:sldId id="377" r:id="rId54"/>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6" autoAdjust="0"/>
    <p:restoredTop sz="94624" autoAdjust="0"/>
  </p:normalViewPr>
  <p:slideViewPr>
    <p:cSldViewPr>
      <p:cViewPr varScale="1">
        <p:scale>
          <a:sx n="68" d="100"/>
          <a:sy n="68" d="100"/>
        </p:scale>
        <p:origin x="1446"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26AC798-B301-4653-BDA7-AE27059F9116}" type="datetimeFigureOut">
              <a:rPr lang="pt-BR" smtClean="0"/>
              <a:pPr/>
              <a:t>28/09/2020</a:t>
            </a:fld>
            <a:endParaRPr lang="pt-BR"/>
          </a:p>
        </p:txBody>
      </p:sp>
      <p:sp>
        <p:nvSpPr>
          <p:cNvPr id="4" name="Espaço Reservado para Imagem de Slid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B4473C-E592-42F2-9E24-5CE80D9E96BA}" type="slidenum">
              <a:rPr lang="pt-BR" smtClean="0"/>
              <a:pPr/>
              <a:t>‹nº›</a:t>
            </a:fld>
            <a:endParaRPr lang="pt-BR"/>
          </a:p>
        </p:txBody>
      </p:sp>
    </p:spTree>
    <p:extLst>
      <p:ext uri="{BB962C8B-B14F-4D97-AF65-F5344CB8AC3E}">
        <p14:creationId xmlns:p14="http://schemas.microsoft.com/office/powerpoint/2010/main" val="26012014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BR"/>
              <a:t>Clique para editar o estilo do título mestre</a:t>
            </a: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a:t>Clique para editar o estilo do subtítulo mestre</a:t>
            </a:r>
          </a:p>
        </p:txBody>
      </p:sp>
      <p:sp>
        <p:nvSpPr>
          <p:cNvPr id="4" name="Espaço Reservado para Data 3"/>
          <p:cNvSpPr>
            <a:spLocks noGrp="1"/>
          </p:cNvSpPr>
          <p:nvPr>
            <p:ph type="dt" sz="half" idx="10"/>
          </p:nvPr>
        </p:nvSpPr>
        <p:spPr/>
        <p:txBody>
          <a:bodyPr/>
          <a:lstStyle/>
          <a:p>
            <a:fld id="{5D009F6D-8E9A-4C77-8D73-7E537A0CA58B}" type="datetimeFigureOut">
              <a:rPr lang="pt-BR" smtClean="0"/>
              <a:pPr/>
              <a:t>28/09/2020</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6E926EDF-DB1F-411A-820A-178B9CA776C1}" type="slidenum">
              <a:rPr lang="pt-BR" smtClean="0"/>
              <a:pPr/>
              <a:t>‹nº›</a:t>
            </a:fld>
            <a:endParaRPr lang="pt-B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estilo do título mestre</a:t>
            </a:r>
          </a:p>
        </p:txBody>
      </p:sp>
      <p:sp>
        <p:nvSpPr>
          <p:cNvPr id="3" name="Espaço Reservado para Texto Vertical 2"/>
          <p:cNvSpPr>
            <a:spLocks noGrp="1"/>
          </p:cNvSpPr>
          <p:nvPr>
            <p:ph type="body" orient="vert" idx="1"/>
          </p:nvPr>
        </p:nvSpPr>
        <p:spPr/>
        <p:txBody>
          <a:bodyPr vert="eaVert"/>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5D009F6D-8E9A-4C77-8D73-7E537A0CA58B}" type="datetimeFigureOut">
              <a:rPr lang="pt-BR" smtClean="0"/>
              <a:pPr/>
              <a:t>28/09/2020</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6E926EDF-DB1F-411A-820A-178B9CA776C1}" type="slidenum">
              <a:rPr lang="pt-BR" smtClean="0"/>
              <a:pPr/>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BR"/>
              <a:t>Clique para editar o estilo do título mestre</a:t>
            </a:r>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5D009F6D-8E9A-4C77-8D73-7E537A0CA58B}" type="datetimeFigureOut">
              <a:rPr lang="pt-BR" smtClean="0"/>
              <a:pPr/>
              <a:t>28/09/2020</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6E926EDF-DB1F-411A-820A-178B9CA776C1}" type="slidenum">
              <a:rPr lang="pt-BR" smtClean="0"/>
              <a:pPr/>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estilo do título mestre</a:t>
            </a:r>
          </a:p>
        </p:txBody>
      </p:sp>
      <p:sp>
        <p:nvSpPr>
          <p:cNvPr id="3" name="Espaço Reservado para Conteúdo 2"/>
          <p:cNvSpPr>
            <a:spLocks noGrp="1"/>
          </p:cNvSpPr>
          <p:nvPr>
            <p:ph idx="1"/>
          </p:nvPr>
        </p:nvSpPr>
        <p:spPr/>
        <p:txBody>
          <a:body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5D009F6D-8E9A-4C77-8D73-7E537A0CA58B}" type="datetimeFigureOut">
              <a:rPr lang="pt-BR" smtClean="0"/>
              <a:pPr/>
              <a:t>28/09/2020</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6E926EDF-DB1F-411A-820A-178B9CA776C1}" type="slidenum">
              <a:rPr lang="pt-BR" smtClean="0"/>
              <a:pPr/>
              <a:t>‹nº›</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a:t>Clique para editar o estilo do título mestre</a:t>
            </a: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os estilos do texto mestre</a:t>
            </a:r>
          </a:p>
        </p:txBody>
      </p:sp>
      <p:sp>
        <p:nvSpPr>
          <p:cNvPr id="4" name="Espaço Reservado para Data 3"/>
          <p:cNvSpPr>
            <a:spLocks noGrp="1"/>
          </p:cNvSpPr>
          <p:nvPr>
            <p:ph type="dt" sz="half" idx="10"/>
          </p:nvPr>
        </p:nvSpPr>
        <p:spPr/>
        <p:txBody>
          <a:bodyPr/>
          <a:lstStyle/>
          <a:p>
            <a:fld id="{5D009F6D-8E9A-4C77-8D73-7E537A0CA58B}" type="datetimeFigureOut">
              <a:rPr lang="pt-BR" smtClean="0"/>
              <a:pPr/>
              <a:t>28/09/2020</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6E926EDF-DB1F-411A-820A-178B9CA776C1}" type="slidenum">
              <a:rPr lang="pt-BR" smtClean="0"/>
              <a:pPr/>
              <a:t>‹nº›</a:t>
            </a:fld>
            <a:endParaRPr lang="pt-B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estilo do título mestre</a:t>
            </a:r>
          </a:p>
        </p:txBody>
      </p:sp>
      <p:sp>
        <p:nvSpPr>
          <p:cNvPr id="3" name="Espaço Reservado para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p:cNvSpPr>
            <a:spLocks noGrp="1"/>
          </p:cNvSpPr>
          <p:nvPr>
            <p:ph type="dt" sz="half" idx="10"/>
          </p:nvPr>
        </p:nvSpPr>
        <p:spPr/>
        <p:txBody>
          <a:bodyPr/>
          <a:lstStyle/>
          <a:p>
            <a:fld id="{5D009F6D-8E9A-4C77-8D73-7E537A0CA58B}" type="datetimeFigureOut">
              <a:rPr lang="pt-BR" smtClean="0"/>
              <a:pPr/>
              <a:t>28/09/2020</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6E926EDF-DB1F-411A-820A-178B9CA776C1}" type="slidenum">
              <a:rPr lang="pt-BR" smtClean="0"/>
              <a:pPr/>
              <a:t>‹nº›</a:t>
            </a:fld>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a:t>Clique para editar o estilo do título mestre</a:t>
            </a: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p:cNvSpPr>
            <a:spLocks noGrp="1"/>
          </p:cNvSpPr>
          <p:nvPr>
            <p:ph type="dt" sz="half" idx="10"/>
          </p:nvPr>
        </p:nvSpPr>
        <p:spPr/>
        <p:txBody>
          <a:bodyPr/>
          <a:lstStyle/>
          <a:p>
            <a:fld id="{5D009F6D-8E9A-4C77-8D73-7E537A0CA58B}" type="datetimeFigureOut">
              <a:rPr lang="pt-BR" smtClean="0"/>
              <a:pPr/>
              <a:t>28/09/2020</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6E926EDF-DB1F-411A-820A-178B9CA776C1}" type="slidenum">
              <a:rPr lang="pt-BR" smtClean="0"/>
              <a:pPr/>
              <a:t>‹nº›</a:t>
            </a:fld>
            <a:endParaRPr lang="pt-B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estilo do título mestre</a:t>
            </a:r>
          </a:p>
        </p:txBody>
      </p:sp>
      <p:sp>
        <p:nvSpPr>
          <p:cNvPr id="3" name="Espaço Reservado para Data 2"/>
          <p:cNvSpPr>
            <a:spLocks noGrp="1"/>
          </p:cNvSpPr>
          <p:nvPr>
            <p:ph type="dt" sz="half" idx="10"/>
          </p:nvPr>
        </p:nvSpPr>
        <p:spPr/>
        <p:txBody>
          <a:bodyPr/>
          <a:lstStyle/>
          <a:p>
            <a:fld id="{5D009F6D-8E9A-4C77-8D73-7E537A0CA58B}" type="datetimeFigureOut">
              <a:rPr lang="pt-BR" smtClean="0"/>
              <a:pPr/>
              <a:t>28/09/2020</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6E926EDF-DB1F-411A-820A-178B9CA776C1}" type="slidenum">
              <a:rPr lang="pt-BR" smtClean="0"/>
              <a:pPr/>
              <a:t>‹nº›</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5D009F6D-8E9A-4C77-8D73-7E537A0CA58B}" type="datetimeFigureOut">
              <a:rPr lang="pt-BR" smtClean="0"/>
              <a:pPr/>
              <a:t>28/09/2020</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6E926EDF-DB1F-411A-820A-178B9CA776C1}" type="slidenum">
              <a:rPr lang="pt-BR" smtClean="0"/>
              <a:pPr/>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BR"/>
              <a:t>Clique para editar o estilo do título mestre</a:t>
            </a: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os estilos do texto mestre</a:t>
            </a:r>
          </a:p>
        </p:txBody>
      </p:sp>
      <p:sp>
        <p:nvSpPr>
          <p:cNvPr id="5" name="Espaço Reservado para Data 4"/>
          <p:cNvSpPr>
            <a:spLocks noGrp="1"/>
          </p:cNvSpPr>
          <p:nvPr>
            <p:ph type="dt" sz="half" idx="10"/>
          </p:nvPr>
        </p:nvSpPr>
        <p:spPr/>
        <p:txBody>
          <a:bodyPr/>
          <a:lstStyle/>
          <a:p>
            <a:fld id="{5D009F6D-8E9A-4C77-8D73-7E537A0CA58B}" type="datetimeFigureOut">
              <a:rPr lang="pt-BR" smtClean="0"/>
              <a:pPr/>
              <a:t>28/09/2020</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6E926EDF-DB1F-411A-820A-178B9CA776C1}" type="slidenum">
              <a:rPr lang="pt-BR" smtClean="0"/>
              <a:pPr/>
              <a:t>‹nº›</a:t>
            </a:fld>
            <a:endParaRPr lang="pt-B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a:t>Clique para editar o estilo do título mestre</a:t>
            </a: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os estilos do texto mestre</a:t>
            </a:r>
          </a:p>
        </p:txBody>
      </p:sp>
      <p:sp>
        <p:nvSpPr>
          <p:cNvPr id="5" name="Espaço Reservado para Data 4"/>
          <p:cNvSpPr>
            <a:spLocks noGrp="1"/>
          </p:cNvSpPr>
          <p:nvPr>
            <p:ph type="dt" sz="half" idx="10"/>
          </p:nvPr>
        </p:nvSpPr>
        <p:spPr/>
        <p:txBody>
          <a:bodyPr/>
          <a:lstStyle/>
          <a:p>
            <a:fld id="{5D009F6D-8E9A-4C77-8D73-7E537A0CA58B}" type="datetimeFigureOut">
              <a:rPr lang="pt-BR" smtClean="0"/>
              <a:pPr/>
              <a:t>28/09/2020</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6E926EDF-DB1F-411A-820A-178B9CA776C1}" type="slidenum">
              <a:rPr lang="pt-BR" smtClean="0"/>
              <a:pPr/>
              <a:t>‹nº›</a:t>
            </a:fld>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t-BR"/>
              <a:t>Clique para editar o estilo do título mestre</a:t>
            </a:r>
          </a:p>
        </p:txBody>
      </p:sp>
      <p:sp>
        <p:nvSpPr>
          <p:cNvPr id="3" name="Espaço Reservado para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009F6D-8E9A-4C77-8D73-7E537A0CA58B}" type="datetimeFigureOut">
              <a:rPr lang="pt-BR" smtClean="0"/>
              <a:pPr/>
              <a:t>28/09/2020</a:t>
            </a:fld>
            <a:endParaRPr lang="pt-BR"/>
          </a:p>
        </p:txBody>
      </p:sp>
      <p:sp>
        <p:nvSpPr>
          <p:cNvPr id="5" name="Espaço Reservado para Rodapé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926EDF-DB1F-411A-820A-178B9CA776C1}" type="slidenum">
              <a:rPr lang="pt-BR" smtClean="0"/>
              <a:pPr/>
              <a:t>‹nº›</a:t>
            </a:fld>
            <a:endParaRPr lang="pt-B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hyperlink" Target="http://www.planalto.gov.br/ccivil_03/_ato2015-2018/2015/lei/l13105.htm#art1037" TargetMode="Externa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hyperlink" Target="http://www.planalto.gov.br/ccivil_03/Constituicao/Constituicao.htm#art97" TargetMode="Externa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hyperlink" Target="http://www.planalto.gov.br/ccivil_03/Constituicao/Constituicao.htm" TargetMode="Externa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hyperlink" Target="http://www.planalto.gov.br/ccivil_03/_ato2015-2018/2015/lei/l13105.htm#art1037" TargetMode="Externa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0BCC25B-CD9D-4310-B272-32C0C7AE7C55}"/>
              </a:ext>
            </a:extLst>
          </p:cNvPr>
          <p:cNvSpPr>
            <a:spLocks noGrp="1"/>
          </p:cNvSpPr>
          <p:nvPr>
            <p:ph type="title"/>
          </p:nvPr>
        </p:nvSpPr>
        <p:spPr/>
        <p:txBody>
          <a:bodyPr/>
          <a:lstStyle/>
          <a:p>
            <a:r>
              <a:rPr lang="pt-BR" dirty="0">
                <a:latin typeface="Tempus Sans ITC" panose="04020404030D07020202" pitchFamily="82" charset="0"/>
              </a:rPr>
              <a:t>BECA SURRADA</a:t>
            </a:r>
          </a:p>
        </p:txBody>
      </p:sp>
      <p:pic>
        <p:nvPicPr>
          <p:cNvPr id="4" name="Espaço Reservado para Conteúdo 7">
            <a:extLst>
              <a:ext uri="{FF2B5EF4-FFF2-40B4-BE49-F238E27FC236}">
                <a16:creationId xmlns:a16="http://schemas.microsoft.com/office/drawing/2014/main" id="{B34D1E89-F750-44FC-A460-30064DAAF993}"/>
              </a:ext>
            </a:extLst>
          </p:cNvPr>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555383" y="1600200"/>
            <a:ext cx="6033233" cy="4525963"/>
          </a:xfrm>
        </p:spPr>
      </p:pic>
    </p:spTree>
    <p:extLst>
      <p:ext uri="{BB962C8B-B14F-4D97-AF65-F5344CB8AC3E}">
        <p14:creationId xmlns:p14="http://schemas.microsoft.com/office/powerpoint/2010/main" val="14622615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45758BC-E01E-4419-9B34-5AF3428D1DAE}"/>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330D1205-CE53-4F7C-BAAC-5DF15B329D17}"/>
              </a:ext>
            </a:extLst>
          </p:cNvPr>
          <p:cNvSpPr>
            <a:spLocks noGrp="1"/>
          </p:cNvSpPr>
          <p:nvPr>
            <p:ph idx="1"/>
          </p:nvPr>
        </p:nvSpPr>
        <p:spPr>
          <a:xfrm>
            <a:off x="323528" y="1700808"/>
            <a:ext cx="8229600" cy="4525963"/>
          </a:xfrm>
        </p:spPr>
        <p:txBody>
          <a:bodyPr>
            <a:normAutofit fontScale="92500" lnSpcReduction="10000"/>
          </a:bodyPr>
          <a:lstStyle/>
          <a:p>
            <a:pPr algn="just"/>
            <a:r>
              <a:rPr lang="pt-BR" sz="1800" b="0" i="0" dirty="0">
                <a:solidFill>
                  <a:srgbClr val="000000"/>
                </a:solidFill>
                <a:effectLst/>
                <a:latin typeface="+mj-lt"/>
              </a:rPr>
              <a:t>III - descumprir medida cautelar imposta cumulativamente com a fiança;</a:t>
            </a:r>
          </a:p>
          <a:p>
            <a:pPr algn="just"/>
            <a:r>
              <a:rPr lang="pt-BR" sz="1800" b="0" i="0" dirty="0">
                <a:solidFill>
                  <a:srgbClr val="000000"/>
                </a:solidFill>
                <a:effectLst/>
                <a:latin typeface="+mj-lt"/>
              </a:rPr>
              <a:t>IV - resistir injustificadamente a ordem judicial;  </a:t>
            </a:r>
            <a:endParaRPr lang="pt-BR" sz="1800" dirty="0">
              <a:solidFill>
                <a:srgbClr val="000000"/>
              </a:solidFill>
              <a:latin typeface="+mj-lt"/>
            </a:endParaRPr>
          </a:p>
          <a:p>
            <a:pPr algn="just"/>
            <a:r>
              <a:rPr lang="pt-BR" sz="1800" b="0" i="0" dirty="0">
                <a:solidFill>
                  <a:srgbClr val="000000"/>
                </a:solidFill>
                <a:effectLst/>
                <a:latin typeface="+mj-lt"/>
              </a:rPr>
              <a:t>V - praticar nova infração penal dolosa.  </a:t>
            </a:r>
          </a:p>
          <a:p>
            <a:pPr algn="just"/>
            <a:r>
              <a:rPr lang="pt-BR" sz="1800" b="0" i="0" dirty="0">
                <a:solidFill>
                  <a:srgbClr val="000000"/>
                </a:solidFill>
                <a:effectLst/>
                <a:latin typeface="+mj-lt"/>
              </a:rPr>
              <a:t>Art. 344.  Entender-se-á perdido, na totalidade, o valor da fiança, se, condenado, o acusado não se apresentar para o início do cumprimento da pena definitivamente imposta.  </a:t>
            </a:r>
          </a:p>
          <a:p>
            <a:pPr algn="l"/>
            <a:r>
              <a:rPr lang="pt-BR" sz="1800" b="0" i="0" u="none" strike="noStrike" baseline="0" dirty="0">
                <a:solidFill>
                  <a:srgbClr val="0070C0"/>
                </a:solidFill>
                <a:latin typeface="LiberationSans"/>
              </a:rPr>
              <a:t>VIII – que decretar a prescrição ou julgar, por outro modo, extinta a punibilidade;</a:t>
            </a:r>
          </a:p>
          <a:p>
            <a:pPr algn="just"/>
            <a:r>
              <a:rPr lang="pt-BR" sz="1800" b="0" i="0" u="none" strike="noStrike" baseline="0" dirty="0">
                <a:latin typeface="LiberationSerif"/>
              </a:rPr>
              <a:t>T</a:t>
            </a:r>
            <a:r>
              <a:rPr lang="pt-BR" sz="1800" b="0" i="0" u="none" strike="noStrike" baseline="0" dirty="0">
                <a:latin typeface="+mj-lt"/>
              </a:rPr>
              <a:t>rata-se de verdadeira decisão declaratória de extinção da punibilidade, cujos casos de ocorrência estão previstos no art. 107 do Código Penal (e também em leis esparsas). Como regra, esse recurso será utilizado pelo Ministério Público ou pelo assistente da acusação, pois considera-se que não há, para a defesa, uma gravame (interesse) que legitime sua utilização.</a:t>
            </a:r>
          </a:p>
          <a:p>
            <a:pPr algn="l"/>
            <a:r>
              <a:rPr lang="pt-BR" sz="1800" b="0" i="0" u="none" strike="noStrike" baseline="0" dirty="0">
                <a:latin typeface="Calibri" panose="020F0502020204030204" pitchFamily="34" charset="0"/>
                <a:cs typeface="Calibri" panose="020F0502020204030204" pitchFamily="34" charset="0"/>
              </a:rPr>
              <a:t>A</a:t>
            </a:r>
            <a:r>
              <a:rPr lang="pt-BR" sz="1800" b="1" i="0" u="none" strike="noStrike" baseline="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absolvição sumária do art. 397 do CPP merece uma análise em separado, pois, como regra, é atacável pelo recurso de apelação, previsto no art. 593, I, do CPP. Contudo, há uma importante ressalva: a decisão que “absolve sumariamente” por estar extinta a punibilidade é impugnável pela via do Recurso em Sentido Estrito, art. 581, VIII, do CPP.</a:t>
            </a:r>
            <a:endParaRPr lang="pt-BR" sz="18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2192205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1CDC3C9-799B-4602-9909-F548589C42C0}"/>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2AD434D8-2263-45F8-A8F4-DA048163A13D}"/>
              </a:ext>
            </a:extLst>
          </p:cNvPr>
          <p:cNvSpPr>
            <a:spLocks noGrp="1"/>
          </p:cNvSpPr>
          <p:nvPr>
            <p:ph idx="1"/>
          </p:nvPr>
        </p:nvSpPr>
        <p:spPr/>
        <p:txBody>
          <a:bodyPr>
            <a:normAutofit lnSpcReduction="10000"/>
          </a:bodyPr>
          <a:lstStyle/>
          <a:p>
            <a:pPr algn="l"/>
            <a:r>
              <a:rPr lang="pt-BR" sz="1800" b="0" i="0" u="none" strike="noStrike" baseline="0" dirty="0">
                <a:solidFill>
                  <a:srgbClr val="0070C0"/>
                </a:solidFill>
                <a:latin typeface="+mj-lt"/>
              </a:rPr>
              <a:t>IX – que indeferir o pedido de reconhecimento da prescrição ou de outra causa extintiva da punibilidade;</a:t>
            </a:r>
          </a:p>
          <a:p>
            <a:pPr algn="just"/>
            <a:r>
              <a:rPr lang="pt-BR" sz="1800" b="0" i="0" u="none" strike="noStrike" baseline="0" dirty="0">
                <a:latin typeface="+mj-lt"/>
              </a:rPr>
              <a:t>É uma situação oposta à anterior, na medida em que, geralmente, é a defesa que postula o reconhecimento da prescrição ou de outra causa extintiva da punibilidade, que não é reconhecida pelo juiz de primeiro grau. Dessa decisão, é o recurso em sentido estrito o meio adequado para a impugnação.</a:t>
            </a:r>
          </a:p>
          <a:p>
            <a:pPr algn="just"/>
            <a:r>
              <a:rPr lang="pt-BR" sz="1800" b="0" i="0" u="none" strike="noStrike" baseline="0" dirty="0">
                <a:solidFill>
                  <a:srgbClr val="0070C0"/>
                </a:solidFill>
                <a:latin typeface="+mj-lt"/>
              </a:rPr>
              <a:t>X – que conceder ou negar a ordem de habeas corpus</a:t>
            </a:r>
            <a:r>
              <a:rPr lang="pt-BR" sz="1800" b="0" i="0" u="none" strike="noStrike" baseline="0" dirty="0">
                <a:solidFill>
                  <a:srgbClr val="C00000"/>
                </a:solidFill>
                <a:latin typeface="+mj-lt"/>
              </a:rPr>
              <a:t>; </a:t>
            </a:r>
          </a:p>
          <a:p>
            <a:pPr algn="just"/>
            <a:r>
              <a:rPr lang="pt-BR" sz="1800" b="0" i="0" u="none" strike="noStrike" baseline="0" dirty="0">
                <a:latin typeface="+mj-lt"/>
              </a:rPr>
              <a:t>Compreenda-se que, nesse caso, o </a:t>
            </a:r>
            <a:r>
              <a:rPr lang="pt-BR" sz="1800" b="0" i="1" u="none" strike="noStrike" baseline="0" dirty="0">
                <a:latin typeface="+mj-lt"/>
              </a:rPr>
              <a:t>habeas corpus </a:t>
            </a:r>
            <a:r>
              <a:rPr lang="pt-BR" sz="1800" b="0" i="0" u="none" strike="noStrike" baseline="0" dirty="0">
                <a:latin typeface="+mj-lt"/>
              </a:rPr>
              <a:t>foi impetrado em primeiro grau, geralmente para atacar ato coator emanado de autoridade policial (mas outros casos são possíveis, como se explicará na continuação, quando abordarmos o </a:t>
            </a:r>
            <a:r>
              <a:rPr lang="pt-BR" sz="1800" b="0" i="1" u="none" strike="noStrike" baseline="0" dirty="0">
                <a:latin typeface="+mj-lt"/>
              </a:rPr>
              <a:t>writ</a:t>
            </a:r>
            <a:r>
              <a:rPr lang="pt-BR" sz="1800" b="0" i="0" u="none" strike="noStrike" baseline="0" dirty="0">
                <a:latin typeface="+mj-lt"/>
              </a:rPr>
              <a:t>), e foi concedido ou negado. No primeiro caso, caberá ao Ministério Público manejar o recurso em sentido estrito, pois único interessado na reforma da decisão.</a:t>
            </a:r>
          </a:p>
          <a:p>
            <a:pPr algn="just"/>
            <a:r>
              <a:rPr lang="pt-BR" sz="1800" b="0" i="0" u="none" strike="noStrike" baseline="0" dirty="0">
                <a:latin typeface="+mj-lt"/>
              </a:rPr>
              <a:t>Já na denegação da ordem, poderá o interessado recorrer em sentido estrito ou, o que normalmente se faz, impetrar novo </a:t>
            </a:r>
            <a:r>
              <a:rPr lang="pt-BR" sz="1800" b="0" i="1" u="none" strike="noStrike" baseline="0" dirty="0">
                <a:latin typeface="+mj-lt"/>
              </a:rPr>
              <a:t>habeas corpus</a:t>
            </a:r>
            <a:r>
              <a:rPr lang="pt-BR" sz="1800" b="0" i="0" u="none" strike="noStrike" baseline="0" dirty="0">
                <a:latin typeface="+mj-lt"/>
              </a:rPr>
              <a:t>, agora para o órgão de segundo grau competente, tendo por base o ato coator emanado do juiz </a:t>
            </a:r>
            <a:r>
              <a:rPr lang="pt-BR" sz="1800" b="0" i="1" u="none" strike="noStrike" baseline="0" dirty="0">
                <a:latin typeface="+mj-lt"/>
              </a:rPr>
              <a:t>a quo</a:t>
            </a:r>
            <a:r>
              <a:rPr lang="pt-BR" sz="1800" b="0" i="0" u="none" strike="noStrike" baseline="0" dirty="0">
                <a:latin typeface="+mj-lt"/>
              </a:rPr>
              <a:t>.</a:t>
            </a:r>
            <a:endParaRPr lang="pt-BR" dirty="0">
              <a:solidFill>
                <a:srgbClr val="C00000"/>
              </a:solidFill>
              <a:latin typeface="+mj-lt"/>
            </a:endParaRPr>
          </a:p>
        </p:txBody>
      </p:sp>
    </p:spTree>
    <p:extLst>
      <p:ext uri="{BB962C8B-B14F-4D97-AF65-F5344CB8AC3E}">
        <p14:creationId xmlns:p14="http://schemas.microsoft.com/office/powerpoint/2010/main" val="21402868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57697B1-DCA4-4B8F-BBB6-77666C14A973}"/>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EF9B723A-7C5B-4508-A3D0-3C23E36FF3A4}"/>
              </a:ext>
            </a:extLst>
          </p:cNvPr>
          <p:cNvSpPr>
            <a:spLocks noGrp="1"/>
          </p:cNvSpPr>
          <p:nvPr>
            <p:ph idx="1"/>
          </p:nvPr>
        </p:nvSpPr>
        <p:spPr/>
        <p:txBody>
          <a:bodyPr/>
          <a:lstStyle/>
          <a:p>
            <a:pPr algn="just"/>
            <a:r>
              <a:rPr lang="pt-BR" sz="1800" b="0" i="0" u="none" strike="noStrike" baseline="0" dirty="0">
                <a:solidFill>
                  <a:srgbClr val="0070C0"/>
                </a:solidFill>
                <a:latin typeface="+mj-lt"/>
                <a:cs typeface="Calibri" panose="020F0502020204030204" pitchFamily="34" charset="0"/>
              </a:rPr>
              <a:t>XI – que conceder, negar ou revogar a suspensão condicional da pena;</a:t>
            </a:r>
          </a:p>
          <a:p>
            <a:pPr algn="just"/>
            <a:r>
              <a:rPr lang="pt-BR" sz="1800" dirty="0">
                <a:latin typeface="+mj-lt"/>
                <a:cs typeface="Calibri" panose="020F0502020204030204" pitchFamily="34" charset="0"/>
              </a:rPr>
              <a:t>Perdeu a eficácia, já que se decretada em decisão condenatória, é cabível Apelação e na execução penal, é cabível agravo em execução; </a:t>
            </a:r>
          </a:p>
          <a:p>
            <a:pPr algn="just"/>
            <a:r>
              <a:rPr lang="pt-BR" sz="1800" b="0" i="0" u="none" strike="noStrike" baseline="0" dirty="0">
                <a:solidFill>
                  <a:srgbClr val="0070C0"/>
                </a:solidFill>
                <a:latin typeface="+mj-lt"/>
              </a:rPr>
              <a:t>XII – que conceder, negar ou revogar livramento condicional;</a:t>
            </a:r>
            <a:endParaRPr lang="pt-BR" sz="1800" b="0" i="0" u="none" strike="noStrike" baseline="0" dirty="0">
              <a:solidFill>
                <a:srgbClr val="0070C0"/>
              </a:solidFill>
              <a:latin typeface="+mj-lt"/>
              <a:cs typeface="Calibri" panose="020F0502020204030204" pitchFamily="34" charset="0"/>
            </a:endParaRPr>
          </a:p>
          <a:p>
            <a:pPr algn="just"/>
            <a:r>
              <a:rPr lang="pt-BR" sz="1800" dirty="0">
                <a:latin typeface="+mj-lt"/>
                <a:cs typeface="Calibri" panose="020F0502020204030204" pitchFamily="34" charset="0"/>
              </a:rPr>
              <a:t>Substituída pelo agravo em execução; </a:t>
            </a:r>
          </a:p>
          <a:p>
            <a:pPr algn="just"/>
            <a:r>
              <a:rPr lang="pt-BR" sz="1800" b="0" i="0" u="none" strike="noStrike" baseline="0" dirty="0">
                <a:solidFill>
                  <a:srgbClr val="0070C0"/>
                </a:solidFill>
                <a:latin typeface="+mj-lt"/>
              </a:rPr>
              <a:t>XIII – que anular o processo da instrução criminal, no todo ou em parte</a:t>
            </a:r>
            <a:r>
              <a:rPr lang="pt-BR" sz="1800" b="0" i="0" u="none" strike="noStrike" baseline="0" dirty="0">
                <a:solidFill>
                  <a:srgbClr val="B6121B"/>
                </a:solidFill>
                <a:latin typeface="+mj-lt"/>
              </a:rPr>
              <a:t>;</a:t>
            </a:r>
          </a:p>
          <a:p>
            <a:pPr algn="just"/>
            <a:r>
              <a:rPr lang="pt-BR" sz="1800" dirty="0">
                <a:latin typeface="+mj-lt"/>
                <a:cs typeface="Calibri" panose="020F0502020204030204" pitchFamily="34" charset="0"/>
              </a:rPr>
              <a:t>Para defeito insanável, quando </a:t>
            </a:r>
            <a:r>
              <a:rPr lang="pt-BR" sz="1800" b="0" i="0" u="none" strike="noStrike" baseline="0" dirty="0">
                <a:latin typeface="+mj-lt"/>
              </a:rPr>
              <a:t>não havendo nada mais a ser feito para restabelecer a regularidade do processo, sendo a decretação da nulidade, com a respectiva ineficácia e o desentranhamento das peças, o  único caminho possível.</a:t>
            </a:r>
          </a:p>
          <a:p>
            <a:pPr algn="just"/>
            <a:r>
              <a:rPr lang="pt-BR" sz="1800" b="0" i="0" u="none" strike="noStrike" baseline="0" dirty="0">
                <a:latin typeface="+mj-lt"/>
              </a:rPr>
              <a:t>A mera constatação da prática de um ato defeituoso, com a determinação de repetição – saneamento –, não é passível de recurso em sentido estrito.</a:t>
            </a:r>
          </a:p>
          <a:p>
            <a:pPr algn="just"/>
            <a:r>
              <a:rPr lang="pt-BR" sz="1800" b="0" i="0" u="none" strike="noStrike" baseline="0" dirty="0">
                <a:latin typeface="+mj-lt"/>
              </a:rPr>
              <a:t>Por outro lado, é irrecorrível a decisão que não acolhe o pedido de decretação da nulidade ou mesmo de repetição do ato defeituoso. Nestes casos, duas opções se abrem ao interessado:</a:t>
            </a:r>
            <a:endParaRPr lang="pt-BR" dirty="0">
              <a:latin typeface="+mj-lt"/>
              <a:cs typeface="Calibri" panose="020F0502020204030204" pitchFamily="34" charset="0"/>
            </a:endParaRPr>
          </a:p>
        </p:txBody>
      </p:sp>
    </p:spTree>
    <p:extLst>
      <p:ext uri="{BB962C8B-B14F-4D97-AF65-F5344CB8AC3E}">
        <p14:creationId xmlns:p14="http://schemas.microsoft.com/office/powerpoint/2010/main" val="38400809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B1DC9C7-9A02-4397-B49C-AE4495283BBF}"/>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BE03DD09-1DF2-494E-94F6-D23261D96E0D}"/>
              </a:ext>
            </a:extLst>
          </p:cNvPr>
          <p:cNvSpPr>
            <a:spLocks noGrp="1"/>
          </p:cNvSpPr>
          <p:nvPr>
            <p:ph idx="1"/>
          </p:nvPr>
        </p:nvSpPr>
        <p:spPr/>
        <p:txBody>
          <a:bodyPr>
            <a:normAutofit lnSpcReduction="10000"/>
          </a:bodyPr>
          <a:lstStyle/>
          <a:p>
            <a:pPr algn="just"/>
            <a:r>
              <a:rPr lang="pt-BR" sz="1800" b="0" i="0" u="none" strike="noStrike" baseline="0" dirty="0">
                <a:latin typeface="+mj-lt"/>
              </a:rPr>
              <a:t>a) buscar, pela via do </a:t>
            </a:r>
            <a:r>
              <a:rPr lang="pt-BR" sz="1800" b="0" i="1" u="none" strike="noStrike" baseline="0" dirty="0">
                <a:latin typeface="+mj-lt"/>
              </a:rPr>
              <a:t>habeas corpus</a:t>
            </a:r>
            <a:r>
              <a:rPr lang="pt-BR" sz="1800" b="0" i="0" u="none" strike="noStrike" baseline="0" dirty="0">
                <a:latin typeface="+mj-lt"/>
              </a:rPr>
              <a:t>, o reconhecimento da nulidade</a:t>
            </a:r>
          </a:p>
          <a:p>
            <a:pPr algn="just"/>
            <a:r>
              <a:rPr lang="pt-BR" sz="1800" b="0" i="0" u="none" strike="noStrike" baseline="0" dirty="0">
                <a:latin typeface="+mj-lt"/>
              </a:rPr>
              <a:t>pretendida no tribunal </a:t>
            </a:r>
            <a:r>
              <a:rPr lang="pt-BR" sz="1800" b="0" i="1" u="none" strike="noStrike" baseline="0" dirty="0">
                <a:latin typeface="+mj-lt"/>
              </a:rPr>
              <a:t>ad quem</a:t>
            </a:r>
            <a:r>
              <a:rPr lang="pt-BR" sz="1800" b="0" i="0" u="none" strike="noStrike" baseline="0" dirty="0">
                <a:latin typeface="+mj-lt"/>
              </a:rPr>
              <a:t>;</a:t>
            </a:r>
          </a:p>
          <a:p>
            <a:pPr algn="just"/>
            <a:r>
              <a:rPr lang="pt-BR" sz="1800" b="0" i="0" u="none" strike="noStrike" baseline="0" dirty="0">
                <a:latin typeface="+mj-lt"/>
              </a:rPr>
              <a:t>b) alegá-la, novamente, em sede de debates orais (ou memoriais) e, em caso de não acolhimento na sentença, suscitar a questão em preliminar do recurso de apelação.</a:t>
            </a:r>
          </a:p>
          <a:p>
            <a:pPr algn="just"/>
            <a:r>
              <a:rPr lang="pt-BR" sz="1800" b="0" i="0" u="none" strike="noStrike" baseline="0" dirty="0">
                <a:solidFill>
                  <a:srgbClr val="0070C0"/>
                </a:solidFill>
                <a:latin typeface="+mj-lt"/>
              </a:rPr>
              <a:t>XIV – que incluir jurado na lista geral ou desta o excluir;</a:t>
            </a:r>
            <a:endParaRPr lang="pt-BR" sz="1800" dirty="0">
              <a:solidFill>
                <a:srgbClr val="0070C0"/>
              </a:solidFill>
              <a:latin typeface="+mj-lt"/>
            </a:endParaRPr>
          </a:p>
          <a:p>
            <a:pPr algn="just"/>
            <a:r>
              <a:rPr lang="pt-BR" sz="1800" b="0" i="0" u="none" strike="noStrike" baseline="0" dirty="0">
                <a:latin typeface="+mj-lt"/>
              </a:rPr>
              <a:t>O alistamento dos jurados está previsto nos </a:t>
            </a:r>
            <a:r>
              <a:rPr lang="pt-BR" sz="1800" b="0" i="0" u="none" strike="noStrike" baseline="0" dirty="0" err="1">
                <a:latin typeface="+mj-lt"/>
              </a:rPr>
              <a:t>arts</a:t>
            </a:r>
            <a:r>
              <a:rPr lang="pt-BR" sz="1800" b="0" i="0" u="none" strike="noStrike" baseline="0" dirty="0">
                <a:latin typeface="+mj-lt"/>
              </a:rPr>
              <a:t>. 425 e 426 do CPP, sendo que a lista geral será publicada pela imprensa até o dia 10 de outubro de cada ano, e poderá ser alterada de ofício ou mediante reclamação de qualquer do povo ao juiz presidente até o dia 10 de novembro;</a:t>
            </a:r>
          </a:p>
          <a:p>
            <a:pPr algn="just"/>
            <a:r>
              <a:rPr lang="pt-BR" sz="1800" b="0" i="0" u="none" strike="noStrike" baseline="0" dirty="0">
                <a:solidFill>
                  <a:srgbClr val="0070C0"/>
                </a:solidFill>
                <a:latin typeface="+mj-lt"/>
              </a:rPr>
              <a:t>XV – que denegar a apelação ou a julgar deserta;</a:t>
            </a:r>
            <a:endParaRPr lang="pt-BR" sz="1800" dirty="0">
              <a:solidFill>
                <a:srgbClr val="0070C0"/>
              </a:solidFill>
              <a:latin typeface="+mj-lt"/>
            </a:endParaRPr>
          </a:p>
          <a:p>
            <a:pPr algn="just"/>
            <a:r>
              <a:rPr lang="pt-BR" sz="1800" b="1" i="0" u="none" strike="noStrike" baseline="0" dirty="0">
                <a:solidFill>
                  <a:srgbClr val="0070C0"/>
                </a:solidFill>
                <a:latin typeface="+mj-lt"/>
              </a:rPr>
              <a:t>a) Decisão que denegar a apelação</a:t>
            </a:r>
            <a:r>
              <a:rPr lang="pt-BR" sz="1800" b="1" i="0" u="none" strike="noStrike" baseline="0" dirty="0">
                <a:solidFill>
                  <a:srgbClr val="B6121B"/>
                </a:solidFill>
                <a:latin typeface="+mj-lt"/>
              </a:rPr>
              <a:t>: </a:t>
            </a:r>
            <a:r>
              <a:rPr lang="pt-BR" sz="1800" b="0" i="0" u="none" strike="noStrike" baseline="0" dirty="0">
                <a:solidFill>
                  <a:srgbClr val="000000"/>
                </a:solidFill>
                <a:latin typeface="+mj-lt"/>
              </a:rPr>
              <a:t>nesse caso, o juiz </a:t>
            </a:r>
            <a:r>
              <a:rPr lang="pt-BR" sz="1800" b="0" i="1" u="none" strike="noStrike" baseline="0" dirty="0">
                <a:solidFill>
                  <a:srgbClr val="000000"/>
                </a:solidFill>
                <a:latin typeface="+mj-lt"/>
              </a:rPr>
              <a:t>a quo </a:t>
            </a:r>
            <a:r>
              <a:rPr lang="pt-BR" sz="1800" b="0" i="0" u="none" strike="noStrike" baseline="0" dirty="0">
                <a:solidFill>
                  <a:srgbClr val="000000"/>
                </a:solidFill>
                <a:latin typeface="+mj-lt"/>
              </a:rPr>
              <a:t>não permitiu que a apelação subisse para o tribunal, ou seja, no juízo de admissibilidade feito em primeiro grau, entendeu o juiz ser a apelação descabida, inadequada, intempestiva, haver ilegitimidade da parte recorrente ou inexistir gravame.</a:t>
            </a:r>
            <a:endParaRPr lang="pt-BR" dirty="0">
              <a:latin typeface="+mj-lt"/>
            </a:endParaRPr>
          </a:p>
        </p:txBody>
      </p:sp>
    </p:spTree>
    <p:extLst>
      <p:ext uri="{BB962C8B-B14F-4D97-AF65-F5344CB8AC3E}">
        <p14:creationId xmlns:p14="http://schemas.microsoft.com/office/powerpoint/2010/main" val="27887865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7A8D2D8-DE67-4041-8C8F-A42B8CBDF30F}"/>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1243B8C0-736D-438B-9E68-CAF8807EE122}"/>
              </a:ext>
            </a:extLst>
          </p:cNvPr>
          <p:cNvSpPr>
            <a:spLocks noGrp="1"/>
          </p:cNvSpPr>
          <p:nvPr>
            <p:ph idx="1"/>
          </p:nvPr>
        </p:nvSpPr>
        <p:spPr/>
        <p:txBody>
          <a:bodyPr>
            <a:normAutofit fontScale="92500" lnSpcReduction="10000"/>
          </a:bodyPr>
          <a:lstStyle/>
          <a:p>
            <a:pPr algn="l"/>
            <a:r>
              <a:rPr lang="pt-BR" sz="1800" b="1" i="0" u="none" strike="noStrike" baseline="0" dirty="0">
                <a:solidFill>
                  <a:srgbClr val="0070C0"/>
                </a:solidFill>
                <a:latin typeface="LiberationSerif-Bold"/>
              </a:rPr>
              <a:t>b) Decisão que julgar deserta a apelação</a:t>
            </a:r>
            <a:r>
              <a:rPr lang="pt-BR" sz="1800" b="1" i="0" u="none" strike="noStrike" baseline="0" dirty="0">
                <a:solidFill>
                  <a:srgbClr val="B6121B"/>
                </a:solidFill>
                <a:latin typeface="LiberationSerif-Bold"/>
              </a:rPr>
              <a:t>: </a:t>
            </a:r>
            <a:r>
              <a:rPr lang="pt-BR" sz="1800" b="0" i="0" u="none" strike="noStrike" baseline="0" dirty="0">
                <a:solidFill>
                  <a:srgbClr val="000000"/>
                </a:solidFill>
                <a:latin typeface="LiberationSerif"/>
              </a:rPr>
              <a:t>com a revogação do art. 595 do CPP, a deserção ficou restrita a ausência de preparo (pagamento das custas recursais).</a:t>
            </a:r>
          </a:p>
          <a:p>
            <a:pPr algn="l"/>
            <a:r>
              <a:rPr lang="pt-BR" sz="1800" b="0" i="0" u="none" strike="noStrike" baseline="0" dirty="0">
                <a:solidFill>
                  <a:srgbClr val="0070C0"/>
                </a:solidFill>
                <a:latin typeface="LiberationSans"/>
              </a:rPr>
              <a:t>XVI – que ordenar a suspensão do processo, em virtude de questão prejudicial;</a:t>
            </a:r>
          </a:p>
          <a:p>
            <a:pPr algn="just"/>
            <a:r>
              <a:rPr lang="pt-BR" sz="1900" b="0" i="0" dirty="0">
                <a:solidFill>
                  <a:srgbClr val="000000"/>
                </a:solidFill>
                <a:effectLst/>
                <a:latin typeface="+mj-lt"/>
              </a:rPr>
              <a:t>Art. 92.  Se a decisão sobre a existência da infração depender da solução de controvérsia, que o juiz repute séria e fundada, sobre o estado civil das pessoas, o curso da ação penal ficará suspenso até que no juízo cível seja a controvérsia dirimida por sentença passada em julgado, sem prejuízo, entretanto, da inquirição das testemunhas e de outras provas de natureza urgente.</a:t>
            </a:r>
            <a:endParaRPr lang="pt-BR" sz="1900" dirty="0">
              <a:latin typeface="+mj-lt"/>
            </a:endParaRPr>
          </a:p>
          <a:p>
            <a:pPr algn="l"/>
            <a:r>
              <a:rPr lang="pt-BR" sz="1900" b="0" i="0" dirty="0">
                <a:solidFill>
                  <a:srgbClr val="000000"/>
                </a:solidFill>
                <a:effectLst/>
                <a:latin typeface="+mj-lt"/>
              </a:rPr>
              <a:t>Parágrafo único.  Se for o crime de ação pública, o Ministério Público, quando necessário, promoverá a ação civil ou prosseguirá na que tiver sido iniciada, com a citação dos interessados.</a:t>
            </a:r>
          </a:p>
          <a:p>
            <a:pPr algn="l"/>
            <a:r>
              <a:rPr lang="pt-BR" sz="1800" b="0" i="0" dirty="0">
                <a:solidFill>
                  <a:srgbClr val="000000"/>
                </a:solidFill>
                <a:effectLst/>
                <a:latin typeface="+mj-lt"/>
              </a:rPr>
              <a:t>Art. 93.  Se o reconhecimento da existência da infração penal depender de decisão sobre questão diversa da prevista no artigo anterior, da competência do juízo cível, e se neste houver sido proposta ação para resolvê-la, o juiz criminal poderá, desde que essa questão seja de difícil solução e não verse sobre direito cuja prova a lei civil limite, suspender o curso do processo, após a inquirição das testemunhas e realização das outras provas de natureza urgente.</a:t>
            </a:r>
            <a:endParaRPr lang="pt-BR" sz="1800" dirty="0">
              <a:latin typeface="+mj-lt"/>
            </a:endParaRPr>
          </a:p>
        </p:txBody>
      </p:sp>
    </p:spTree>
    <p:extLst>
      <p:ext uri="{BB962C8B-B14F-4D97-AF65-F5344CB8AC3E}">
        <p14:creationId xmlns:p14="http://schemas.microsoft.com/office/powerpoint/2010/main" val="28204865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5A284C2-B08D-4062-847E-140CFB217F9D}"/>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811C28B9-CC3A-4D54-870F-01D41BC7BE33}"/>
              </a:ext>
            </a:extLst>
          </p:cNvPr>
          <p:cNvSpPr>
            <a:spLocks noGrp="1"/>
          </p:cNvSpPr>
          <p:nvPr>
            <p:ph idx="1"/>
          </p:nvPr>
        </p:nvSpPr>
        <p:spPr/>
        <p:txBody>
          <a:bodyPr>
            <a:normAutofit/>
          </a:bodyPr>
          <a:lstStyle/>
          <a:p>
            <a:pPr algn="just"/>
            <a:r>
              <a:rPr lang="pt-BR" sz="1800" b="0" i="0" dirty="0">
                <a:solidFill>
                  <a:srgbClr val="000000"/>
                </a:solidFill>
                <a:effectLst/>
                <a:latin typeface="+mj-lt"/>
              </a:rPr>
              <a:t>§ 1</a:t>
            </a:r>
            <a:r>
              <a:rPr lang="pt-BR" sz="1800" b="0" i="0" u="sng" baseline="30000" dirty="0">
                <a:solidFill>
                  <a:srgbClr val="000000"/>
                </a:solidFill>
                <a:effectLst/>
                <a:latin typeface="+mj-lt"/>
              </a:rPr>
              <a:t>o</a:t>
            </a:r>
            <a:r>
              <a:rPr lang="pt-BR" sz="1800" b="0" i="0" dirty="0">
                <a:solidFill>
                  <a:srgbClr val="000000"/>
                </a:solidFill>
                <a:effectLst/>
                <a:latin typeface="+mj-lt"/>
              </a:rPr>
              <a:t>  O juiz marcará o prazo da suspensão, que poderá ser razoavelmente prorrogado, se a demora não for imputável à parte. Expirado o prazo, sem que o juiz cível tenha proferido decisão, o juiz criminal fará prosseguir o processo, retomando sua competência para resolver, de fato e de direito, toda a matéria da acusação ou da defesa.</a:t>
            </a:r>
          </a:p>
          <a:p>
            <a:pPr algn="just"/>
            <a:r>
              <a:rPr lang="pt-BR" sz="1800" b="0" i="0" dirty="0">
                <a:solidFill>
                  <a:srgbClr val="000000"/>
                </a:solidFill>
                <a:effectLst/>
                <a:latin typeface="+mj-lt"/>
              </a:rPr>
              <a:t>§ 2</a:t>
            </a:r>
            <a:r>
              <a:rPr lang="pt-BR" sz="1800" b="0" i="0" u="sng" baseline="30000" dirty="0">
                <a:solidFill>
                  <a:srgbClr val="000000"/>
                </a:solidFill>
                <a:effectLst/>
                <a:latin typeface="+mj-lt"/>
              </a:rPr>
              <a:t>o</a:t>
            </a:r>
            <a:r>
              <a:rPr lang="pt-BR" sz="1800" b="0" i="0" dirty="0">
                <a:solidFill>
                  <a:srgbClr val="000000"/>
                </a:solidFill>
                <a:effectLst/>
                <a:latin typeface="+mj-lt"/>
              </a:rPr>
              <a:t>  Do despacho que denegar a suspensão não caberá recurso.</a:t>
            </a:r>
          </a:p>
          <a:p>
            <a:pPr algn="just"/>
            <a:r>
              <a:rPr lang="pt-BR" sz="1800" b="0" i="0" dirty="0">
                <a:solidFill>
                  <a:srgbClr val="000000"/>
                </a:solidFill>
                <a:effectLst/>
                <a:latin typeface="+mj-lt"/>
              </a:rPr>
              <a:t>§ 3</a:t>
            </a:r>
            <a:r>
              <a:rPr lang="pt-BR" sz="1800" b="0" i="0" u="sng" baseline="30000" dirty="0">
                <a:solidFill>
                  <a:srgbClr val="000000"/>
                </a:solidFill>
                <a:effectLst/>
                <a:latin typeface="+mj-lt"/>
              </a:rPr>
              <a:t>o</a:t>
            </a:r>
            <a:r>
              <a:rPr lang="pt-BR" sz="1800" b="0" i="0" dirty="0">
                <a:solidFill>
                  <a:srgbClr val="000000"/>
                </a:solidFill>
                <a:effectLst/>
                <a:latin typeface="+mj-lt"/>
              </a:rPr>
              <a:t>  Suspenso o processo, e tratando-se de crime de ação pública, incumbirá ao Ministério Público intervir imediatamente na causa cível, para o fim de promover-lhe o rápido andamento.</a:t>
            </a:r>
            <a:endParaRPr lang="pt-BR" sz="1800" dirty="0">
              <a:solidFill>
                <a:srgbClr val="000000"/>
              </a:solidFill>
              <a:latin typeface="+mj-lt"/>
            </a:endParaRPr>
          </a:p>
          <a:p>
            <a:pPr algn="just"/>
            <a:r>
              <a:rPr lang="pt-BR" sz="1800" b="0" i="0" dirty="0">
                <a:solidFill>
                  <a:srgbClr val="000000"/>
                </a:solidFill>
                <a:effectLst/>
                <a:latin typeface="+mj-lt"/>
              </a:rPr>
              <a:t>Art. 94.  A suspensão do curso da ação penal, nos casos dos artigos anteriores, será decretada pelo juiz, de ofício ou a requerimento das partes.</a:t>
            </a:r>
            <a:endParaRPr lang="pt-BR" sz="1800" dirty="0">
              <a:latin typeface="+mj-lt"/>
            </a:endParaRPr>
          </a:p>
        </p:txBody>
      </p:sp>
    </p:spTree>
    <p:extLst>
      <p:ext uri="{BB962C8B-B14F-4D97-AF65-F5344CB8AC3E}">
        <p14:creationId xmlns:p14="http://schemas.microsoft.com/office/powerpoint/2010/main" val="25029223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46683EE-AF19-46C6-9842-6924BF32D5E6}"/>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048F33F9-501E-4710-AF7E-7194052BB97E}"/>
              </a:ext>
            </a:extLst>
          </p:cNvPr>
          <p:cNvSpPr>
            <a:spLocks noGrp="1"/>
          </p:cNvSpPr>
          <p:nvPr>
            <p:ph idx="1"/>
          </p:nvPr>
        </p:nvSpPr>
        <p:spPr/>
        <p:txBody>
          <a:bodyPr>
            <a:normAutofit/>
          </a:bodyPr>
          <a:lstStyle/>
          <a:p>
            <a:pPr algn="just"/>
            <a:r>
              <a:rPr lang="pt-BR" sz="2100" b="0" i="0" u="none" strike="noStrike" baseline="0" dirty="0">
                <a:solidFill>
                  <a:srgbClr val="0070C0"/>
                </a:solidFill>
                <a:latin typeface="+mj-lt"/>
              </a:rPr>
              <a:t>XVII – que decidir sobre a unificação de penas;</a:t>
            </a:r>
          </a:p>
          <a:p>
            <a:pPr algn="just"/>
            <a:r>
              <a:rPr lang="pt-BR" sz="2100" dirty="0">
                <a:latin typeface="+mj-lt"/>
              </a:rPr>
              <a:t>Substituído pelo agravo em execução; </a:t>
            </a:r>
          </a:p>
          <a:p>
            <a:pPr algn="just"/>
            <a:r>
              <a:rPr lang="pt-BR" sz="2100" b="0" i="0" u="none" strike="noStrike" baseline="0" dirty="0">
                <a:solidFill>
                  <a:srgbClr val="0070C0"/>
                </a:solidFill>
                <a:latin typeface="+mj-lt"/>
              </a:rPr>
              <a:t>XVIII – que decidir o incidente de falsidade;</a:t>
            </a:r>
          </a:p>
          <a:p>
            <a:pPr algn="just"/>
            <a:r>
              <a:rPr lang="pt-BR" sz="2100" b="0" i="0" dirty="0">
                <a:solidFill>
                  <a:srgbClr val="000000"/>
                </a:solidFill>
                <a:effectLst/>
                <a:latin typeface="+mj-lt"/>
              </a:rPr>
              <a:t>Art. 145.  </a:t>
            </a:r>
            <a:r>
              <a:rPr lang="pt-BR" sz="2100" b="0" i="0" dirty="0" err="1">
                <a:solidFill>
                  <a:srgbClr val="000000"/>
                </a:solidFill>
                <a:effectLst/>
                <a:latin typeface="+mj-lt"/>
              </a:rPr>
              <a:t>Argüida</a:t>
            </a:r>
            <a:r>
              <a:rPr lang="pt-BR" sz="2100" b="0" i="0" dirty="0">
                <a:solidFill>
                  <a:srgbClr val="000000"/>
                </a:solidFill>
                <a:effectLst/>
                <a:latin typeface="+mj-lt"/>
              </a:rPr>
              <a:t>, por escrito, a falsidade de documento constante dos autos, o juiz observará o seguinte processo:</a:t>
            </a:r>
          </a:p>
          <a:p>
            <a:pPr algn="just"/>
            <a:r>
              <a:rPr lang="pt-BR" sz="2100" b="0" i="0" dirty="0">
                <a:solidFill>
                  <a:srgbClr val="000000"/>
                </a:solidFill>
                <a:effectLst/>
                <a:latin typeface="+mj-lt"/>
              </a:rPr>
              <a:t>I - mandará autuar em apartado a impugnação, e em seguida ouvirá a parte contrária, que, no prazo de 48 horas, oferecerá resposta;</a:t>
            </a:r>
          </a:p>
          <a:p>
            <a:pPr algn="just"/>
            <a:r>
              <a:rPr lang="pt-BR" sz="2100" b="0" i="0" dirty="0">
                <a:solidFill>
                  <a:srgbClr val="000000"/>
                </a:solidFill>
                <a:effectLst/>
                <a:latin typeface="+mj-lt"/>
              </a:rPr>
              <a:t>II - assinará o prazo de três dias, sucessivamente, a cada uma das partes, para prova de suas alegações;</a:t>
            </a:r>
          </a:p>
          <a:p>
            <a:pPr algn="just"/>
            <a:r>
              <a:rPr lang="pt-BR" sz="2100" b="0" i="0" dirty="0">
                <a:solidFill>
                  <a:srgbClr val="000000"/>
                </a:solidFill>
                <a:effectLst/>
                <a:latin typeface="+mj-lt"/>
              </a:rPr>
              <a:t>III - conclusos os autos, poderá ordenar as diligências que entender necessárias;</a:t>
            </a:r>
          </a:p>
          <a:p>
            <a:endParaRPr lang="pt-BR" dirty="0"/>
          </a:p>
        </p:txBody>
      </p:sp>
    </p:spTree>
    <p:extLst>
      <p:ext uri="{BB962C8B-B14F-4D97-AF65-F5344CB8AC3E}">
        <p14:creationId xmlns:p14="http://schemas.microsoft.com/office/powerpoint/2010/main" val="41137221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699B6D7-8717-457B-A991-BC28F6B353FE}"/>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BC572D52-07EC-49D3-8473-56560E4D1FAA}"/>
              </a:ext>
            </a:extLst>
          </p:cNvPr>
          <p:cNvSpPr>
            <a:spLocks noGrp="1"/>
          </p:cNvSpPr>
          <p:nvPr>
            <p:ph idx="1"/>
          </p:nvPr>
        </p:nvSpPr>
        <p:spPr/>
        <p:txBody>
          <a:bodyPr>
            <a:normAutofit fontScale="92500" lnSpcReduction="10000"/>
          </a:bodyPr>
          <a:lstStyle/>
          <a:p>
            <a:pPr algn="just"/>
            <a:r>
              <a:rPr lang="pt-BR" sz="1900" b="0" i="0" dirty="0">
                <a:solidFill>
                  <a:srgbClr val="000000"/>
                </a:solidFill>
                <a:effectLst/>
                <a:latin typeface="+mj-lt"/>
              </a:rPr>
              <a:t>IV - se reconhecida a falsidade por decisão irrecorrível, mandará desentranhar o documento e remetê-lo, com os autos do processo incidente, ao Ministério Público.</a:t>
            </a:r>
          </a:p>
          <a:p>
            <a:pPr algn="just"/>
            <a:r>
              <a:rPr lang="pt-BR" sz="1900" b="0" i="0" dirty="0">
                <a:solidFill>
                  <a:srgbClr val="000000"/>
                </a:solidFill>
                <a:effectLst/>
                <a:latin typeface="+mj-lt"/>
              </a:rPr>
              <a:t>  Art. 146.  A </a:t>
            </a:r>
            <a:r>
              <a:rPr lang="pt-BR" sz="1900" b="0" i="0" dirty="0" err="1">
                <a:solidFill>
                  <a:srgbClr val="000000"/>
                </a:solidFill>
                <a:effectLst/>
                <a:latin typeface="+mj-lt"/>
              </a:rPr>
              <a:t>argüição</a:t>
            </a:r>
            <a:r>
              <a:rPr lang="pt-BR" sz="1900" b="0" i="0" dirty="0">
                <a:solidFill>
                  <a:srgbClr val="000000"/>
                </a:solidFill>
                <a:effectLst/>
                <a:latin typeface="+mj-lt"/>
              </a:rPr>
              <a:t> de falsidade, feita por procurador, exige poderes especiais.</a:t>
            </a:r>
          </a:p>
          <a:p>
            <a:pPr algn="just"/>
            <a:r>
              <a:rPr lang="pt-BR" sz="1900" b="0" i="0" dirty="0">
                <a:solidFill>
                  <a:srgbClr val="000000"/>
                </a:solidFill>
                <a:effectLst/>
                <a:latin typeface="+mj-lt"/>
              </a:rPr>
              <a:t>  Art. 147.  O juiz poderá, de ofício, proceder à verificação da falsidade.</a:t>
            </a:r>
          </a:p>
          <a:p>
            <a:pPr algn="just"/>
            <a:r>
              <a:rPr lang="pt-BR" sz="1900" b="0" i="0" dirty="0">
                <a:solidFill>
                  <a:srgbClr val="000000"/>
                </a:solidFill>
                <a:effectLst/>
                <a:latin typeface="+mj-lt"/>
              </a:rPr>
              <a:t>  Art. 148.  Qualquer que seja a decisão, não fará coisa julgada em prejuízo de ulterior processo penal ou civil.</a:t>
            </a:r>
          </a:p>
          <a:p>
            <a:pPr algn="l"/>
            <a:r>
              <a:rPr lang="pt-BR" sz="1800" b="0" i="0" u="none" strike="noStrike" baseline="0" dirty="0">
                <a:solidFill>
                  <a:srgbClr val="0070C0"/>
                </a:solidFill>
                <a:latin typeface="+mj-lt"/>
              </a:rPr>
              <a:t>XIX – que decretar medida de segurança, depois de transitar a sentença em julgado;</a:t>
            </a:r>
          </a:p>
          <a:p>
            <a:pPr algn="l"/>
            <a:r>
              <a:rPr lang="pt-BR" sz="1800" b="0" i="0" u="none" strike="noStrike" baseline="0" dirty="0">
                <a:solidFill>
                  <a:srgbClr val="0070C0"/>
                </a:solidFill>
                <a:latin typeface="+mj-lt"/>
              </a:rPr>
              <a:t>XX – que impuser medida de segurança por transgressão de outra;</a:t>
            </a:r>
          </a:p>
          <a:p>
            <a:pPr algn="l"/>
            <a:r>
              <a:rPr lang="pt-BR" sz="1800" b="0" i="0" u="none" strike="noStrike" baseline="0" dirty="0">
                <a:solidFill>
                  <a:srgbClr val="0070C0"/>
                </a:solidFill>
                <a:latin typeface="+mj-lt"/>
              </a:rPr>
              <a:t>XXI – que mantiver ou substituir a medida de segurança, nos casos</a:t>
            </a:r>
          </a:p>
          <a:p>
            <a:pPr algn="l"/>
            <a:r>
              <a:rPr lang="pt-BR" sz="1800" b="0" i="0" u="none" strike="noStrike" baseline="0" dirty="0">
                <a:solidFill>
                  <a:srgbClr val="0070C0"/>
                </a:solidFill>
                <a:latin typeface="+mj-lt"/>
              </a:rPr>
              <a:t>do art. 774;</a:t>
            </a:r>
          </a:p>
          <a:p>
            <a:pPr algn="l"/>
            <a:r>
              <a:rPr lang="pt-BR" sz="1800" b="0" i="0" u="none" strike="noStrike" baseline="0" dirty="0">
                <a:solidFill>
                  <a:srgbClr val="0070C0"/>
                </a:solidFill>
                <a:latin typeface="+mj-lt"/>
              </a:rPr>
              <a:t>XXII – que revogar a medida de segurança;</a:t>
            </a:r>
          </a:p>
          <a:p>
            <a:pPr algn="l"/>
            <a:r>
              <a:rPr lang="pt-BR" sz="1800" b="0" i="0" u="none" strike="noStrike" baseline="0" dirty="0">
                <a:solidFill>
                  <a:srgbClr val="0070C0"/>
                </a:solidFill>
                <a:latin typeface="+mj-lt"/>
              </a:rPr>
              <a:t>XXIII – que deixar de revogar a medida de segurança, nos casos em que a lei admita a revogação;</a:t>
            </a:r>
          </a:p>
          <a:p>
            <a:pPr algn="l"/>
            <a:r>
              <a:rPr lang="pt-BR" sz="1800" b="0" i="0" u="none" strike="noStrike" baseline="0" dirty="0">
                <a:solidFill>
                  <a:srgbClr val="0070C0"/>
                </a:solidFill>
                <a:latin typeface="+mj-lt"/>
              </a:rPr>
              <a:t>XXIV – que converter a multa em detenção ou em prisão simples.</a:t>
            </a:r>
          </a:p>
          <a:p>
            <a:r>
              <a:rPr lang="pt-BR" sz="1900" dirty="0">
                <a:latin typeface="+mj-lt"/>
              </a:rPr>
              <a:t>Substituídos pelo agravo em execução; </a:t>
            </a:r>
          </a:p>
          <a:p>
            <a:pPr algn="l"/>
            <a:endParaRPr lang="pt-BR" dirty="0"/>
          </a:p>
        </p:txBody>
      </p:sp>
    </p:spTree>
    <p:extLst>
      <p:ext uri="{BB962C8B-B14F-4D97-AF65-F5344CB8AC3E}">
        <p14:creationId xmlns:p14="http://schemas.microsoft.com/office/powerpoint/2010/main" val="18499368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A6E8C49-3AA0-4FD1-A7BC-2F11740B3536}"/>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85B028AA-3E25-4DC7-B00C-52E8BA3A3B3F}"/>
              </a:ext>
            </a:extLst>
          </p:cNvPr>
          <p:cNvSpPr>
            <a:spLocks noGrp="1"/>
          </p:cNvSpPr>
          <p:nvPr>
            <p:ph idx="1"/>
          </p:nvPr>
        </p:nvSpPr>
        <p:spPr/>
        <p:txBody>
          <a:bodyPr>
            <a:normAutofit fontScale="92500" lnSpcReduction="20000"/>
          </a:bodyPr>
          <a:lstStyle/>
          <a:p>
            <a:pPr algn="just"/>
            <a:r>
              <a:rPr lang="pt-BR" sz="1800" b="0" i="0" u="none" strike="noStrike" baseline="0" dirty="0">
                <a:solidFill>
                  <a:srgbClr val="0070C0"/>
                </a:solidFill>
                <a:latin typeface="+mj-lt"/>
              </a:rPr>
              <a:t>XXV – que recusar homologação à proposta de acordo de não persecução penal, previsto no art. 28-A.</a:t>
            </a:r>
          </a:p>
          <a:p>
            <a:pPr algn="just"/>
            <a:r>
              <a:rPr lang="pt-BR" sz="1800" b="0" i="0" u="none" strike="noStrike" baseline="0" dirty="0">
                <a:latin typeface="+mj-lt"/>
                <a:cs typeface="Calibri" panose="020F0502020204030204" pitchFamily="34" charset="0"/>
              </a:rPr>
              <a:t>A situação passível de recurso, tanto por parte do Ministério Público como também da defesa é aquele que recusa a homologação de um acordo de não persecução penal firmado pelas partes e submetida ao controle judicial de legalidade para homologação</a:t>
            </a:r>
            <a:r>
              <a:rPr lang="pt-BR" sz="1800" b="0" i="0" u="none" strike="noStrike" baseline="0" dirty="0">
                <a:latin typeface="+mj-lt"/>
              </a:rPr>
              <a:t>.</a:t>
            </a:r>
          </a:p>
          <a:p>
            <a:pPr algn="just"/>
            <a:endParaRPr lang="pt-BR" sz="1800" b="0" i="0" u="none" strike="noStrike" baseline="0" dirty="0">
              <a:latin typeface="+mj-lt"/>
            </a:endParaRPr>
          </a:p>
          <a:p>
            <a:pPr algn="just"/>
            <a:r>
              <a:rPr lang="pt-BR" sz="1900" b="0" i="0" u="none" strike="noStrike" baseline="0" dirty="0">
                <a:solidFill>
                  <a:srgbClr val="000000"/>
                </a:solidFill>
                <a:latin typeface="+mj-lt"/>
              </a:rPr>
              <a:t>Quanto ao requisito temporal, o recurso em sentido estrito deve observar</a:t>
            </a:r>
          </a:p>
          <a:p>
            <a:pPr algn="just"/>
            <a:r>
              <a:rPr lang="pt-BR" sz="1900" b="0" i="0" u="none" strike="noStrike" baseline="0" dirty="0">
                <a:solidFill>
                  <a:srgbClr val="000000"/>
                </a:solidFill>
                <a:latin typeface="+mj-lt"/>
              </a:rPr>
              <a:t>os seguintes prazos:</a:t>
            </a:r>
          </a:p>
          <a:p>
            <a:pPr algn="just"/>
            <a:r>
              <a:rPr lang="pt-BR" sz="1900" b="1" i="0" u="none" strike="noStrike" baseline="0" dirty="0">
                <a:solidFill>
                  <a:srgbClr val="0070C0"/>
                </a:solidFill>
                <a:latin typeface="+mj-lt"/>
              </a:rPr>
              <a:t>•</a:t>
            </a:r>
            <a:r>
              <a:rPr lang="pt-BR" sz="1900" b="1" i="0" u="none" strike="noStrike" baseline="0" dirty="0">
                <a:solidFill>
                  <a:srgbClr val="B6121B"/>
                </a:solidFill>
                <a:latin typeface="+mj-lt"/>
              </a:rPr>
              <a:t> </a:t>
            </a:r>
            <a:r>
              <a:rPr lang="pt-BR" sz="1900" b="0" i="0" u="none" strike="noStrike" baseline="0" dirty="0">
                <a:solidFill>
                  <a:srgbClr val="000000"/>
                </a:solidFill>
                <a:latin typeface="+mj-lt"/>
              </a:rPr>
              <a:t>cinco dias para interposição, art. 586 do CPP;</a:t>
            </a:r>
          </a:p>
          <a:p>
            <a:pPr algn="just"/>
            <a:r>
              <a:rPr lang="pt-BR" sz="1900" b="1" i="0" u="none" strike="noStrike" baseline="0" dirty="0">
                <a:solidFill>
                  <a:srgbClr val="0070C0"/>
                </a:solidFill>
                <a:latin typeface="+mj-lt"/>
              </a:rPr>
              <a:t>•</a:t>
            </a:r>
            <a:r>
              <a:rPr lang="pt-BR" sz="1900" b="1" i="0" u="none" strike="noStrike" baseline="0" dirty="0">
                <a:solidFill>
                  <a:srgbClr val="B6121B"/>
                </a:solidFill>
                <a:latin typeface="+mj-lt"/>
              </a:rPr>
              <a:t> </a:t>
            </a:r>
            <a:r>
              <a:rPr lang="pt-BR" sz="1900" b="0" i="0" u="none" strike="noStrike" baseline="0" dirty="0">
                <a:solidFill>
                  <a:srgbClr val="000000"/>
                </a:solidFill>
                <a:latin typeface="+mj-lt"/>
              </a:rPr>
              <a:t>dois dias para apresentação das razões, art. 588 do CPP.</a:t>
            </a:r>
          </a:p>
          <a:p>
            <a:pPr algn="just"/>
            <a:r>
              <a:rPr lang="pt-BR" sz="1900" b="0" i="0" u="none" strike="noStrike" baseline="0" dirty="0">
                <a:solidFill>
                  <a:srgbClr val="000000"/>
                </a:solidFill>
                <a:latin typeface="+mj-lt"/>
              </a:rPr>
              <a:t>A essa regra devem-se acrescentar duas exceções:</a:t>
            </a:r>
          </a:p>
          <a:p>
            <a:pPr algn="just"/>
            <a:r>
              <a:rPr lang="pt-BR" sz="1900" b="1" i="0" u="none" strike="noStrike" baseline="0" dirty="0">
                <a:solidFill>
                  <a:srgbClr val="0070C0"/>
                </a:solidFill>
                <a:latin typeface="+mj-lt"/>
              </a:rPr>
              <a:t>•</a:t>
            </a:r>
            <a:r>
              <a:rPr lang="pt-BR" sz="1900" b="1" i="0" u="none" strike="noStrike" baseline="0" dirty="0">
                <a:solidFill>
                  <a:srgbClr val="B6121B"/>
                </a:solidFill>
                <a:latin typeface="+mj-lt"/>
              </a:rPr>
              <a:t> </a:t>
            </a:r>
            <a:r>
              <a:rPr lang="pt-BR" sz="1900" b="0" i="0" u="none" strike="noStrike" baseline="0" dirty="0">
                <a:solidFill>
                  <a:srgbClr val="000000"/>
                </a:solidFill>
                <a:latin typeface="+mj-lt"/>
              </a:rPr>
              <a:t>20 dias para recorrer da decisão que incluir ou excluir jurado na lista</a:t>
            </a:r>
          </a:p>
          <a:p>
            <a:pPr algn="just"/>
            <a:r>
              <a:rPr lang="pt-BR" sz="1900" b="0" i="0" u="none" strike="noStrike" baseline="0" dirty="0">
                <a:solidFill>
                  <a:srgbClr val="000000"/>
                </a:solidFill>
                <a:latin typeface="+mj-lt"/>
              </a:rPr>
              <a:t>geral, art. 581, XIV, do CPP;</a:t>
            </a:r>
          </a:p>
          <a:p>
            <a:pPr algn="just"/>
            <a:r>
              <a:rPr lang="pt-BR" sz="1900" b="1" i="0" u="none" strike="noStrike" baseline="0" dirty="0">
                <a:solidFill>
                  <a:srgbClr val="0070C0"/>
                </a:solidFill>
                <a:latin typeface="+mj-lt"/>
              </a:rPr>
              <a:t>•</a:t>
            </a:r>
            <a:r>
              <a:rPr lang="pt-BR" sz="1900" b="1" i="0" u="none" strike="noStrike" baseline="0" dirty="0">
                <a:solidFill>
                  <a:srgbClr val="B6121B"/>
                </a:solidFill>
                <a:latin typeface="+mj-lt"/>
              </a:rPr>
              <a:t> </a:t>
            </a:r>
            <a:r>
              <a:rPr lang="pt-BR" sz="1900" b="0" i="0" u="none" strike="noStrike" baseline="0" dirty="0">
                <a:solidFill>
                  <a:srgbClr val="000000"/>
                </a:solidFill>
                <a:latin typeface="+mj-lt"/>
              </a:rPr>
              <a:t>15 dias para interposição (e 2 dias para razões), quando a impugnação é</a:t>
            </a:r>
          </a:p>
          <a:p>
            <a:pPr algn="just"/>
            <a:r>
              <a:rPr lang="pt-BR" sz="1900" b="0" i="0" u="none" strike="noStrike" baseline="0" dirty="0">
                <a:solidFill>
                  <a:srgbClr val="000000"/>
                </a:solidFill>
                <a:latin typeface="+mj-lt"/>
              </a:rPr>
              <a:t>feita pelo assistente da acusação não habilitado, </a:t>
            </a:r>
            <a:r>
              <a:rPr lang="pt-BR" sz="1900" b="0" i="0" u="none" strike="noStrike" baseline="0" dirty="0" err="1">
                <a:solidFill>
                  <a:srgbClr val="000000"/>
                </a:solidFill>
                <a:latin typeface="+mj-lt"/>
              </a:rPr>
              <a:t>arts</a:t>
            </a:r>
            <a:r>
              <a:rPr lang="pt-BR" sz="1900" b="0" i="0" u="none" strike="noStrike" baseline="0" dirty="0">
                <a:solidFill>
                  <a:srgbClr val="000000"/>
                </a:solidFill>
                <a:latin typeface="+mj-lt"/>
              </a:rPr>
              <a:t>. 584, § 1º, c/c 598,</a:t>
            </a:r>
          </a:p>
          <a:p>
            <a:pPr algn="just"/>
            <a:r>
              <a:rPr lang="pt-BR" sz="1900" b="0" i="0" u="none" strike="noStrike" baseline="0" dirty="0">
                <a:solidFill>
                  <a:srgbClr val="000000"/>
                </a:solidFill>
                <a:latin typeface="+mj-lt"/>
              </a:rPr>
              <a:t>parágrafo único, do CPP.</a:t>
            </a:r>
            <a:endParaRPr lang="pt-BR" sz="1900" dirty="0">
              <a:latin typeface="+mj-lt"/>
            </a:endParaRPr>
          </a:p>
        </p:txBody>
      </p:sp>
    </p:spTree>
    <p:extLst>
      <p:ext uri="{BB962C8B-B14F-4D97-AF65-F5344CB8AC3E}">
        <p14:creationId xmlns:p14="http://schemas.microsoft.com/office/powerpoint/2010/main" val="31245553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C3E7EA4-2E76-48EC-A3F4-5DEF0348DE14}"/>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AB79ECD8-A51B-49C5-A164-9862C8FA5764}"/>
              </a:ext>
            </a:extLst>
          </p:cNvPr>
          <p:cNvSpPr>
            <a:spLocks noGrp="1"/>
          </p:cNvSpPr>
          <p:nvPr>
            <p:ph idx="1"/>
          </p:nvPr>
        </p:nvSpPr>
        <p:spPr/>
        <p:txBody>
          <a:bodyPr>
            <a:normAutofit fontScale="92500" lnSpcReduction="20000"/>
          </a:bodyPr>
          <a:lstStyle/>
          <a:p>
            <a:pPr algn="just"/>
            <a:r>
              <a:rPr lang="pt-BR" sz="1800" b="0" i="0" u="none" strike="noStrike" baseline="0" dirty="0">
                <a:cs typeface="Calibri" panose="020F0502020204030204" pitchFamily="34" charset="0"/>
              </a:rPr>
              <a:t>Mas o assistente, habilitado ou não, somente poderá recorrer em sentido estrito da decisão que “decretar a prescrição ou julgar, por outro modo, extinta a punibilidade”, nos termos do art. 584, § 1º, c/c art. 581, VIII, do CPP, pois esta decisão impede a formação do título executivo que lhe move,</a:t>
            </a:r>
          </a:p>
          <a:p>
            <a:pPr algn="just"/>
            <a:r>
              <a:rPr lang="pt-BR" sz="1800" b="0" i="0" u="none" strike="noStrike" baseline="0" dirty="0"/>
              <a:t>No que diz respeito ao efeito devolutivo, o recurso em sentido estrito caracteriza-se por ser misto, ou seja, há efeito duplo, pois permite que o juiz </a:t>
            </a:r>
            <a:r>
              <a:rPr lang="pt-BR" sz="1800" b="0" i="1" u="none" strike="noStrike" baseline="0" dirty="0"/>
              <a:t>a quo </a:t>
            </a:r>
            <a:r>
              <a:rPr lang="pt-BR" sz="1800" b="0" i="0" u="none" strike="noStrike" baseline="0" dirty="0"/>
              <a:t>possa reexaminar sua própria decisão e, caso a mantenha, o recurso será remetido para o tribunal </a:t>
            </a:r>
            <a:r>
              <a:rPr lang="pt-BR" sz="1800" b="0" i="1" u="none" strike="noStrike" baseline="0" dirty="0"/>
              <a:t>ad quem</a:t>
            </a:r>
            <a:r>
              <a:rPr lang="pt-BR" sz="1800" b="0" i="0" u="none" strike="noStrike" baseline="0" dirty="0"/>
              <a:t>.</a:t>
            </a:r>
          </a:p>
          <a:p>
            <a:pPr algn="just"/>
            <a:r>
              <a:rPr lang="pt-BR" sz="1800" b="0" i="0" u="none" strike="noStrike" baseline="0" dirty="0"/>
              <a:t>Uma vez interposto (por petição ou termo nos autos), o recurso em sentido</a:t>
            </a:r>
          </a:p>
          <a:p>
            <a:pPr algn="just"/>
            <a:r>
              <a:rPr lang="pt-BR" sz="1800" b="0" i="0" u="none" strike="noStrike" baseline="0" dirty="0"/>
              <a:t>estrito poderá subir nos próprios autos ou por instrumento, conforme prevê o</a:t>
            </a:r>
          </a:p>
          <a:p>
            <a:pPr algn="just"/>
            <a:r>
              <a:rPr lang="pt-BR" sz="1800" b="0" i="0" u="none" strike="noStrike" baseline="0" dirty="0"/>
              <a:t>art. 583 do CPP:</a:t>
            </a:r>
          </a:p>
          <a:p>
            <a:pPr algn="just"/>
            <a:r>
              <a:rPr lang="pt-BR" sz="1800" b="0" i="0" u="none" strike="noStrike" baseline="0" dirty="0"/>
              <a:t>Art. 583. Subirão nos próprios autos os recursos:</a:t>
            </a:r>
          </a:p>
          <a:p>
            <a:pPr algn="just"/>
            <a:r>
              <a:rPr lang="pt-BR" sz="1800" b="0" i="0" u="none" strike="noStrike" baseline="0" dirty="0"/>
              <a:t>I – quando interpostos de ofício;</a:t>
            </a:r>
          </a:p>
          <a:p>
            <a:pPr algn="just"/>
            <a:r>
              <a:rPr lang="pt-BR" sz="1800" b="0" i="0" u="none" strike="noStrike" baseline="0" dirty="0"/>
              <a:t>II – nos casos do art. 581, I, III, IV, VI, VIII e X;</a:t>
            </a:r>
          </a:p>
          <a:p>
            <a:pPr algn="just"/>
            <a:r>
              <a:rPr lang="pt-BR" sz="1800" b="0" i="0" u="none" strike="noStrike" baseline="0" dirty="0"/>
              <a:t>III – quando o recurso não prejudicar o andamento do processo.</a:t>
            </a:r>
          </a:p>
          <a:p>
            <a:pPr algn="just"/>
            <a:r>
              <a:rPr lang="pt-BR" sz="1800" b="0" i="0" u="none" strike="noStrike" baseline="0" dirty="0"/>
              <a:t>Parágrafo único. O recurso da pronúncia subirá em traslado, quando, havendo dois ou mais réus, qualquer deles se conformar com a decisão ou todos não tiverem sido ainda intimados da</a:t>
            </a:r>
          </a:p>
          <a:p>
            <a:pPr algn="just"/>
            <a:r>
              <a:rPr lang="pt-BR" sz="1800" b="0" i="0" u="none" strike="noStrike" baseline="0" dirty="0"/>
              <a:t>pronúncia.</a:t>
            </a:r>
            <a:endParaRPr lang="pt-BR" dirty="0">
              <a:cs typeface="Calibri" panose="020F0502020204030204" pitchFamily="34" charset="0"/>
            </a:endParaRPr>
          </a:p>
        </p:txBody>
      </p:sp>
    </p:spTree>
    <p:extLst>
      <p:ext uri="{BB962C8B-B14F-4D97-AF65-F5344CB8AC3E}">
        <p14:creationId xmlns:p14="http://schemas.microsoft.com/office/powerpoint/2010/main" val="14905275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CEC9436-E135-4661-9DD9-F6C7A8DD5BBF}"/>
              </a:ext>
            </a:extLst>
          </p:cNvPr>
          <p:cNvSpPr>
            <a:spLocks noGrp="1"/>
          </p:cNvSpPr>
          <p:nvPr>
            <p:ph type="title"/>
          </p:nvPr>
        </p:nvSpPr>
        <p:spPr/>
        <p:txBody>
          <a:bodyPr>
            <a:normAutofit fontScale="90000"/>
          </a:bodyPr>
          <a:lstStyle/>
          <a:p>
            <a:r>
              <a:rPr lang="pt-BR" dirty="0"/>
              <a:t>Recursos no Processo Penal: Espécies</a:t>
            </a:r>
          </a:p>
        </p:txBody>
      </p:sp>
      <p:sp>
        <p:nvSpPr>
          <p:cNvPr id="3" name="Espaço Reservado para Conteúdo 2">
            <a:extLst>
              <a:ext uri="{FF2B5EF4-FFF2-40B4-BE49-F238E27FC236}">
                <a16:creationId xmlns:a16="http://schemas.microsoft.com/office/drawing/2014/main" id="{781565D9-D8C4-4A96-810D-BC87C38E5DA5}"/>
              </a:ext>
            </a:extLst>
          </p:cNvPr>
          <p:cNvSpPr>
            <a:spLocks noGrp="1"/>
          </p:cNvSpPr>
          <p:nvPr>
            <p:ph idx="1"/>
          </p:nvPr>
        </p:nvSpPr>
        <p:spPr/>
        <p:txBody>
          <a:bodyPr>
            <a:normAutofit/>
          </a:bodyPr>
          <a:lstStyle/>
          <a:p>
            <a:pPr algn="just"/>
            <a:r>
              <a:rPr lang="pt-BR" dirty="0"/>
              <a:t>Livros Base: </a:t>
            </a:r>
          </a:p>
          <a:p>
            <a:pPr algn="just"/>
            <a:r>
              <a:rPr lang="pt-BR" dirty="0"/>
              <a:t>“Direito Processual Penal”, Professor </a:t>
            </a:r>
            <a:r>
              <a:rPr lang="pt-BR" dirty="0" err="1"/>
              <a:t>Aury</a:t>
            </a:r>
            <a:r>
              <a:rPr lang="pt-BR" dirty="0"/>
              <a:t> Lopes Júnior; </a:t>
            </a:r>
          </a:p>
          <a:p>
            <a:pPr algn="just"/>
            <a:r>
              <a:rPr lang="pt-BR" dirty="0"/>
              <a:t>“Manual dos Recursos Penais”, Gustavo Badaró; </a:t>
            </a:r>
          </a:p>
          <a:p>
            <a:pPr algn="just"/>
            <a:r>
              <a:rPr lang="pt-BR" b="1" dirty="0">
                <a:effectLst>
                  <a:outerShdw blurRad="38100" dist="38100" dir="2700000" algn="tl">
                    <a:srgbClr val="000000">
                      <a:alpha val="43137"/>
                    </a:srgbClr>
                  </a:outerShdw>
                </a:effectLst>
              </a:rPr>
              <a:t>*Material extraído, com adaptações do Livro “Direito Processual Penal” do Professor </a:t>
            </a:r>
            <a:r>
              <a:rPr lang="pt-BR" b="1" dirty="0" err="1">
                <a:effectLst>
                  <a:outerShdw blurRad="38100" dist="38100" dir="2700000" algn="tl">
                    <a:srgbClr val="000000">
                      <a:alpha val="43137"/>
                    </a:srgbClr>
                  </a:outerShdw>
                </a:effectLst>
              </a:rPr>
              <a:t>Aury</a:t>
            </a:r>
            <a:r>
              <a:rPr lang="pt-BR" b="1" dirty="0">
                <a:effectLst>
                  <a:outerShdw blurRad="38100" dist="38100" dir="2700000" algn="tl">
                    <a:srgbClr val="000000">
                      <a:alpha val="43137"/>
                    </a:srgbClr>
                  </a:outerShdw>
                </a:effectLst>
              </a:rPr>
              <a:t> Lopes Júnior, </a:t>
            </a:r>
          </a:p>
        </p:txBody>
      </p:sp>
    </p:spTree>
    <p:extLst>
      <p:ext uri="{BB962C8B-B14F-4D97-AF65-F5344CB8AC3E}">
        <p14:creationId xmlns:p14="http://schemas.microsoft.com/office/powerpoint/2010/main" val="29186694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6608E36-2DF9-48D8-815C-FA97C3897934}"/>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4F2F8D1D-8A5E-4C03-A48F-8D16EB7D5617}"/>
              </a:ext>
            </a:extLst>
          </p:cNvPr>
          <p:cNvSpPr>
            <a:spLocks noGrp="1"/>
          </p:cNvSpPr>
          <p:nvPr>
            <p:ph idx="1"/>
          </p:nvPr>
        </p:nvSpPr>
        <p:spPr/>
        <p:txBody>
          <a:bodyPr>
            <a:noAutofit/>
          </a:bodyPr>
          <a:lstStyle/>
          <a:p>
            <a:pPr algn="just"/>
            <a:r>
              <a:rPr lang="pt-BR" sz="1800" b="0" i="0" u="none" strike="noStrike" baseline="0" dirty="0">
                <a:latin typeface="+mj-lt"/>
              </a:rPr>
              <a:t>O inciso II afirma que subirá nos próprios autos o recurso em sentido</a:t>
            </a:r>
          </a:p>
          <a:p>
            <a:pPr algn="just"/>
            <a:r>
              <a:rPr lang="pt-BR" sz="1800" b="0" i="0" u="none" strike="noStrike" baseline="0" dirty="0">
                <a:latin typeface="+mj-lt"/>
              </a:rPr>
              <a:t>estrito que impugnar as seguintes decisões:</a:t>
            </a:r>
          </a:p>
          <a:p>
            <a:pPr algn="just"/>
            <a:r>
              <a:rPr lang="pt-BR" sz="1800" b="0" i="0" u="none" strike="noStrike" baseline="0" dirty="0">
                <a:latin typeface="+mj-lt"/>
              </a:rPr>
              <a:t>a) que não receber a denúncia ou a queixa;</a:t>
            </a:r>
          </a:p>
          <a:p>
            <a:pPr algn="just"/>
            <a:r>
              <a:rPr lang="pt-BR" sz="1800" b="0" i="0" u="none" strike="noStrike" baseline="0" dirty="0">
                <a:latin typeface="+mj-lt"/>
              </a:rPr>
              <a:t>b) que julgar procedentes as exceções, salvo a de suspeição;</a:t>
            </a:r>
          </a:p>
          <a:p>
            <a:pPr algn="just"/>
            <a:r>
              <a:rPr lang="pt-BR" sz="1800" b="0" i="0" u="none" strike="noStrike" baseline="0" dirty="0">
                <a:latin typeface="+mj-lt"/>
              </a:rPr>
              <a:t>c) que pronunciar o réu, exceto se houver dois ou mais acusados e qualquer deles se conformar com a decisão, ou todos não tiverem sido intimados da pronúncia, casos em que subirá por instrumento para não prejudicar a tramitação do feito e até o julgamento pelo júri daquele(s) réu(s) que se conformar(em) com a pronúncia;</a:t>
            </a:r>
          </a:p>
          <a:p>
            <a:pPr algn="just"/>
            <a:r>
              <a:rPr lang="pt-BR" sz="1800" b="0" i="0" u="none" strike="noStrike" baseline="0" dirty="0">
                <a:latin typeface="+mj-lt"/>
              </a:rPr>
              <a:t>d) o inciso VI foi revogado pela Lei n. 11.689/2008, pois agora a sentença</a:t>
            </a:r>
          </a:p>
          <a:p>
            <a:pPr algn="just"/>
            <a:r>
              <a:rPr lang="pt-BR" sz="1800" b="0" i="0" u="none" strike="noStrike" baseline="0" dirty="0">
                <a:latin typeface="+mj-lt"/>
              </a:rPr>
              <a:t>de absolvição sumária é atacável pela apelação, e não mais pelo recurso</a:t>
            </a:r>
          </a:p>
          <a:p>
            <a:pPr algn="just"/>
            <a:r>
              <a:rPr lang="pt-BR" sz="1800" b="0" i="0" u="none" strike="noStrike" baseline="0" dirty="0">
                <a:latin typeface="+mj-lt"/>
              </a:rPr>
              <a:t>em sentido estrito;</a:t>
            </a:r>
          </a:p>
        </p:txBody>
      </p:sp>
    </p:spTree>
    <p:extLst>
      <p:ext uri="{BB962C8B-B14F-4D97-AF65-F5344CB8AC3E}">
        <p14:creationId xmlns:p14="http://schemas.microsoft.com/office/powerpoint/2010/main" val="40466588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F0915E1-4506-465D-BA27-26707CDB4137}"/>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A4C6FDB2-4B32-47F1-A04B-E2F66FB34339}"/>
              </a:ext>
            </a:extLst>
          </p:cNvPr>
          <p:cNvSpPr>
            <a:spLocks noGrp="1"/>
          </p:cNvSpPr>
          <p:nvPr>
            <p:ph idx="1"/>
          </p:nvPr>
        </p:nvSpPr>
        <p:spPr/>
        <p:txBody>
          <a:bodyPr>
            <a:normAutofit lnSpcReduction="10000"/>
          </a:bodyPr>
          <a:lstStyle/>
          <a:p>
            <a:pPr algn="l"/>
            <a:r>
              <a:rPr lang="pt-BR" sz="2300" b="0" i="0" u="none" strike="noStrike" baseline="0" dirty="0">
                <a:latin typeface="+mj-lt"/>
              </a:rPr>
              <a:t>e) que decretar a prescrição ou julgar, por outro modo, extinta a</a:t>
            </a:r>
          </a:p>
          <a:p>
            <a:pPr algn="l"/>
            <a:r>
              <a:rPr lang="pt-BR" sz="2300" b="0" i="0" u="none" strike="noStrike" baseline="0" dirty="0">
                <a:latin typeface="+mj-lt"/>
              </a:rPr>
              <a:t>punibilidade;</a:t>
            </a:r>
          </a:p>
          <a:p>
            <a:pPr algn="l"/>
            <a:r>
              <a:rPr lang="pt-BR" sz="2300" b="0" i="0" u="none" strike="noStrike" baseline="0" dirty="0">
                <a:latin typeface="+mj-lt"/>
              </a:rPr>
              <a:t>f) que conceder ou negar a ordem de </a:t>
            </a:r>
            <a:r>
              <a:rPr lang="pt-BR" sz="2300" b="0" i="1" u="none" strike="noStrike" baseline="0" dirty="0">
                <a:latin typeface="+mj-lt"/>
              </a:rPr>
              <a:t>habeas corpus.</a:t>
            </a:r>
          </a:p>
          <a:p>
            <a:pPr algn="l"/>
            <a:r>
              <a:rPr lang="pt-BR" sz="2300" b="0" i="0" u="none" strike="noStrike" baseline="0" dirty="0">
                <a:latin typeface="+mj-lt"/>
              </a:rPr>
              <a:t>O inciso III abre a possibilidade de que outras decisões impugnáveis pelo recurso em sentido estrito possam também subir nos próprios autos, desde que não prejudique o andamento do processo.</a:t>
            </a:r>
          </a:p>
          <a:p>
            <a:pPr algn="l"/>
            <a:r>
              <a:rPr lang="pt-BR" sz="2300" b="0" i="0" u="none" strike="noStrike" baseline="0" dirty="0">
                <a:latin typeface="+mj-lt"/>
              </a:rPr>
              <a:t>Nos demais casos, em que o recurso subirá por instrumento, deverá a parte recorrente indicar as peças do processo que pretenda traslado, ou seja, quais petições e decisões entende necessário fotocopiar para formar os autos que subirão ao tribunal com o recurso.</a:t>
            </a:r>
            <a:endParaRPr lang="pt-BR" sz="2300" dirty="0">
              <a:latin typeface="+mj-lt"/>
            </a:endParaRPr>
          </a:p>
          <a:p>
            <a:endParaRPr lang="pt-BR" dirty="0"/>
          </a:p>
        </p:txBody>
      </p:sp>
    </p:spTree>
    <p:extLst>
      <p:ext uri="{BB962C8B-B14F-4D97-AF65-F5344CB8AC3E}">
        <p14:creationId xmlns:p14="http://schemas.microsoft.com/office/powerpoint/2010/main" val="264105266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C2D2EE6-12AC-416A-8BB5-29D12561C862}"/>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2F209ED5-1777-4543-AF78-11208322CA18}"/>
              </a:ext>
            </a:extLst>
          </p:cNvPr>
          <p:cNvSpPr>
            <a:spLocks noGrp="1"/>
          </p:cNvSpPr>
          <p:nvPr>
            <p:ph idx="1"/>
          </p:nvPr>
        </p:nvSpPr>
        <p:spPr>
          <a:xfrm>
            <a:off x="251520" y="1438423"/>
            <a:ext cx="8229600" cy="4525963"/>
          </a:xfrm>
        </p:spPr>
        <p:txBody>
          <a:bodyPr/>
          <a:lstStyle/>
          <a:p>
            <a:pPr algn="l"/>
            <a:r>
              <a:rPr lang="pt-BR" sz="1800" b="0" i="0" u="none" strike="noStrike" baseline="0" dirty="0">
                <a:latin typeface="Calibri" panose="020F0502020204030204" pitchFamily="34" charset="0"/>
                <a:cs typeface="Calibri" panose="020F0502020204030204" pitchFamily="34" charset="0"/>
              </a:rPr>
              <a:t>Por fim, importante ainda, nesta temática, a Súmula 707 do STF, “constitui nulidade a falta de intimação do denunciado para oferecer contrarrazões ao recurso interposto da rejeição da denúncia, não a suprindo a nomeação de defensor dativo”.</a:t>
            </a:r>
          </a:p>
          <a:p>
            <a:pPr algn="l"/>
            <a:r>
              <a:rPr lang="pt-BR" sz="1800" b="0" i="0" u="none" strike="noStrike" baseline="0" dirty="0">
                <a:latin typeface="Calibri" panose="020F0502020204030204" pitchFamily="34" charset="0"/>
                <a:cs typeface="Calibri" panose="020F0502020204030204" pitchFamily="34" charset="0"/>
              </a:rPr>
              <a:t>Trata-se de exigência da maior importância, na medida em que somente assim irá se assegurar a eficácia do contraditório.</a:t>
            </a:r>
            <a:endParaRPr lang="pt-BR"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0647849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93533D9-92DD-4515-A270-899676427A6B}"/>
              </a:ext>
            </a:extLst>
          </p:cNvPr>
          <p:cNvSpPr>
            <a:spLocks noGrp="1"/>
          </p:cNvSpPr>
          <p:nvPr>
            <p:ph type="title"/>
          </p:nvPr>
        </p:nvSpPr>
        <p:spPr/>
        <p:txBody>
          <a:bodyPr/>
          <a:lstStyle/>
          <a:p>
            <a:r>
              <a:rPr lang="pt-BR" dirty="0">
                <a:solidFill>
                  <a:srgbClr val="0070C0"/>
                </a:solidFill>
              </a:rPr>
              <a:t>2- APELAÇÃO: </a:t>
            </a:r>
          </a:p>
        </p:txBody>
      </p:sp>
      <p:sp>
        <p:nvSpPr>
          <p:cNvPr id="3" name="Espaço Reservado para Conteúdo 2">
            <a:extLst>
              <a:ext uri="{FF2B5EF4-FFF2-40B4-BE49-F238E27FC236}">
                <a16:creationId xmlns:a16="http://schemas.microsoft.com/office/drawing/2014/main" id="{0889BE84-50E1-47E0-95D5-54731CE093A3}"/>
              </a:ext>
            </a:extLst>
          </p:cNvPr>
          <p:cNvSpPr>
            <a:spLocks noGrp="1"/>
          </p:cNvSpPr>
          <p:nvPr>
            <p:ph idx="1"/>
          </p:nvPr>
        </p:nvSpPr>
        <p:spPr/>
        <p:txBody>
          <a:bodyPr>
            <a:normAutofit/>
          </a:bodyPr>
          <a:lstStyle/>
          <a:p>
            <a:pPr algn="just"/>
            <a:r>
              <a:rPr lang="pt-BR" sz="1800" b="1" i="0" u="none" strike="noStrike" baseline="0" dirty="0">
                <a:effectLst>
                  <a:outerShdw blurRad="38100" dist="38100" dir="2700000" algn="tl">
                    <a:srgbClr val="000000">
                      <a:alpha val="43137"/>
                    </a:srgbClr>
                  </a:outerShdw>
                </a:effectLst>
                <a:latin typeface="+mj-lt"/>
              </a:rPr>
              <a:t>É um meio de impugnação ordinário por excelência (podendo ser total ou parcial), que autoriza um órgão jurisdicional de grau superior a revisar, de forma crítica, o julgamento realizado em primeiro grau.</a:t>
            </a:r>
          </a:p>
          <a:p>
            <a:pPr algn="just"/>
            <a:r>
              <a:rPr lang="pt-BR" sz="1800" b="0" i="0" u="none" strike="noStrike" baseline="0" dirty="0">
                <a:latin typeface="+mj-lt"/>
              </a:rPr>
              <a:t>O “revisar de forma crítica” deve ser compreendido na mesma perspectiva de CARNELUTTI, anteriormente referida, de que os recursos são “</a:t>
            </a:r>
            <a:r>
              <a:rPr lang="pt-BR" sz="1800" b="0" i="0" u="none" strike="noStrike" baseline="0" dirty="0" err="1">
                <a:latin typeface="+mj-lt"/>
              </a:rPr>
              <a:t>la</a:t>
            </a:r>
            <a:r>
              <a:rPr lang="pt-BR" sz="1800" b="0" i="0" u="none" strike="noStrike" baseline="0" dirty="0">
                <a:latin typeface="+mj-lt"/>
              </a:rPr>
              <a:t> crítica a </a:t>
            </a:r>
            <a:r>
              <a:rPr lang="pt-BR" sz="1800" b="0" i="0" u="none" strike="noStrike" baseline="0" dirty="0" err="1">
                <a:latin typeface="+mj-lt"/>
              </a:rPr>
              <a:t>la</a:t>
            </a:r>
            <a:r>
              <a:rPr lang="pt-BR" sz="1800" b="0" i="0" u="none" strike="noStrike" baseline="0" dirty="0">
                <a:latin typeface="+mj-lt"/>
              </a:rPr>
              <a:t> </a:t>
            </a:r>
            <a:r>
              <a:rPr lang="pt-BR" sz="1800" b="0" i="0" u="none" strike="noStrike" baseline="0" dirty="0" err="1">
                <a:latin typeface="+mj-lt"/>
              </a:rPr>
              <a:t>decisión</a:t>
            </a:r>
            <a:r>
              <a:rPr lang="pt-BR" sz="1800" b="0" i="0" u="none" strike="noStrike" baseline="0" dirty="0">
                <a:latin typeface="+mj-lt"/>
              </a:rPr>
              <a:t>”, posto que, etimologicamente, criticar não significa outra coisa que </a:t>
            </a:r>
            <a:r>
              <a:rPr lang="pt-BR" sz="1800" b="0" i="1" u="none" strike="noStrike" baseline="0" dirty="0">
                <a:latin typeface="+mj-lt"/>
              </a:rPr>
              <a:t>julgar, e o uso deste vocábulo tende a significar aquele juízo particular que tem por objeto outro juízo, isto é, o juízo sobre o juízo e, dessa maneira, um juízo elevado à segunda potência</a:t>
            </a:r>
            <a:r>
              <a:rPr lang="pt-BR" sz="1800" b="0" i="0" u="none" strike="noStrike" baseline="0" dirty="0">
                <a:latin typeface="+mj-lt"/>
              </a:rPr>
              <a:t>.</a:t>
            </a:r>
          </a:p>
          <a:p>
            <a:pPr algn="just"/>
            <a:r>
              <a:rPr lang="pt-BR" sz="1800" b="0" i="0" u="none" strike="noStrike" baseline="0" dirty="0">
                <a:latin typeface="LiberationSerif"/>
              </a:rPr>
              <a:t>Essa ideia de “</a:t>
            </a:r>
            <a:r>
              <a:rPr lang="pt-BR" sz="1800" b="0" i="1" u="none" strike="noStrike" baseline="0" dirty="0" err="1">
                <a:latin typeface="LiberationSerif-Italic"/>
              </a:rPr>
              <a:t>juicio</a:t>
            </a:r>
            <a:r>
              <a:rPr lang="pt-BR" sz="1800" b="0" i="1" u="none" strike="noStrike" baseline="0" dirty="0">
                <a:latin typeface="LiberationSerif-Italic"/>
              </a:rPr>
              <a:t> sobre </a:t>
            </a:r>
            <a:r>
              <a:rPr lang="pt-BR" sz="1800" b="0" i="1" u="none" strike="noStrike" baseline="0" dirty="0" err="1">
                <a:latin typeface="LiberationSerif-Italic"/>
              </a:rPr>
              <a:t>el</a:t>
            </a:r>
            <a:r>
              <a:rPr lang="pt-BR" sz="1800" b="0" i="1" u="none" strike="noStrike" baseline="0" dirty="0">
                <a:latin typeface="LiberationSerif-Italic"/>
              </a:rPr>
              <a:t> </a:t>
            </a:r>
            <a:r>
              <a:rPr lang="pt-BR" sz="1800" b="0" i="1" u="none" strike="noStrike" baseline="0" dirty="0" err="1">
                <a:latin typeface="LiberationSerif-Italic"/>
              </a:rPr>
              <a:t>juicio</a:t>
            </a:r>
            <a:r>
              <a:rPr lang="pt-BR" sz="1800" b="0" i="1" u="none" strike="noStrike" baseline="0" dirty="0">
                <a:latin typeface="LiberationSerif-Italic"/>
              </a:rPr>
              <a:t>” </a:t>
            </a:r>
            <a:r>
              <a:rPr lang="pt-BR" sz="1800" b="0" i="0" u="none" strike="noStrike" baseline="0" dirty="0">
                <a:latin typeface="LiberationSerif"/>
              </a:rPr>
              <a:t>é muito interessante, pois quando o autor emprega a expressão </a:t>
            </a:r>
            <a:r>
              <a:rPr lang="pt-BR" sz="1800" b="0" i="1" u="none" strike="noStrike" baseline="0" dirty="0">
                <a:latin typeface="LiberationSerif-Italic"/>
              </a:rPr>
              <a:t>juízo </a:t>
            </a:r>
            <a:r>
              <a:rPr lang="pt-BR" sz="1800" b="0" i="0" u="none" strike="noStrike" baseline="0" dirty="0">
                <a:latin typeface="LiberationSerif"/>
              </a:rPr>
              <a:t>(</a:t>
            </a:r>
            <a:r>
              <a:rPr lang="pt-BR" sz="1800" b="0" i="1" u="none" strike="noStrike" baseline="0" dirty="0" err="1">
                <a:latin typeface="LiberationSerif-Italic"/>
              </a:rPr>
              <a:t>juicio</a:t>
            </a:r>
            <a:r>
              <a:rPr lang="pt-BR" sz="1800" b="0" i="0" u="none" strike="noStrike" baseline="0" dirty="0">
                <a:latin typeface="LiberationSerif"/>
              </a:rPr>
              <a:t>) o faz no sentido amplo de julgamento, ou seja, do conjunto de atos que integram o processo e o julgamento (sentido estrito), e não apenas na dimensão deste último. Assim, juízo não significa ato decisório, senão toda a matéria trazida ao processo e que compõe o “julgamento”.</a:t>
            </a:r>
            <a:endParaRPr lang="pt-BR" dirty="0">
              <a:latin typeface="+mj-lt"/>
            </a:endParaRPr>
          </a:p>
        </p:txBody>
      </p:sp>
    </p:spTree>
    <p:extLst>
      <p:ext uri="{BB962C8B-B14F-4D97-AF65-F5344CB8AC3E}">
        <p14:creationId xmlns:p14="http://schemas.microsoft.com/office/powerpoint/2010/main" val="23598097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A733FCA-0F06-4A3C-B8F7-5326D0E09356}"/>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0872F28F-134E-43CE-855B-34D1AA5D05D0}"/>
              </a:ext>
            </a:extLst>
          </p:cNvPr>
          <p:cNvSpPr>
            <a:spLocks noGrp="1"/>
          </p:cNvSpPr>
          <p:nvPr>
            <p:ph idx="1"/>
          </p:nvPr>
        </p:nvSpPr>
        <p:spPr/>
        <p:txBody>
          <a:bodyPr>
            <a:normAutofit fontScale="92500"/>
          </a:bodyPr>
          <a:lstStyle/>
          <a:p>
            <a:r>
              <a:rPr lang="pt-BR" sz="1800" b="0" i="0" u="none" strike="noStrike" baseline="0" dirty="0">
                <a:solidFill>
                  <a:srgbClr val="0070C0"/>
                </a:solidFill>
              </a:rPr>
              <a:t>Art. 593. Caberá apelação no prazo de 5 (cinco) dias:</a:t>
            </a:r>
          </a:p>
          <a:p>
            <a:pPr algn="l"/>
            <a:r>
              <a:rPr lang="pt-BR" sz="1800" b="0" i="0" u="none" strike="noStrike" baseline="0" dirty="0">
                <a:solidFill>
                  <a:srgbClr val="0070C0"/>
                </a:solidFill>
              </a:rPr>
              <a:t>I – das sentenças definitivas de condenação ou absolvição proferidas por juiz singular;</a:t>
            </a:r>
          </a:p>
          <a:p>
            <a:pPr algn="just"/>
            <a:r>
              <a:rPr lang="pt-BR" sz="1800" b="0" i="0" u="none" strike="noStrike" baseline="0" dirty="0">
                <a:solidFill>
                  <a:srgbClr val="000000"/>
                </a:solidFill>
              </a:rPr>
              <a:t>COMENTÁRIO:</a:t>
            </a:r>
          </a:p>
          <a:p>
            <a:pPr algn="just"/>
            <a:r>
              <a:rPr lang="pt-BR" sz="1800" b="0" i="0" u="none" strike="noStrike" baseline="0" dirty="0">
                <a:solidFill>
                  <a:srgbClr val="000000"/>
                </a:solidFill>
              </a:rPr>
              <a:t>O recurso de apelação é uma forma de impugnação das decisões de primeiro grau, que poderão ser proferidas pelo juiz singular ou pelo juiz presidente do Tribunal do Júri. O inciso I dirige-se às sentenças de condenação, absolvição, absolvição imprópria (que absolve e aplica medida de segurança) e absolvição sumária do rito do Tribunal do Júri (art. 415 do CPP).</a:t>
            </a:r>
          </a:p>
          <a:p>
            <a:pPr algn="l"/>
            <a:r>
              <a:rPr lang="pt-BR" sz="1800" b="0" i="0" u="none" strike="noStrike" baseline="0" dirty="0">
                <a:solidFill>
                  <a:srgbClr val="0070C0"/>
                </a:solidFill>
              </a:rPr>
              <a:t>I – das decisões definitivas, ou com força de definitivas, proferidas por juiz singular nos casos não previstos no Capítulo anterior;</a:t>
            </a:r>
          </a:p>
          <a:p>
            <a:pPr algn="just"/>
            <a:r>
              <a:rPr lang="pt-BR" sz="1800" b="0" i="0" u="none" strike="noStrike" baseline="0" dirty="0"/>
              <a:t>Neste inciso II abre-se a cláusula geral da apelação, fazendo com que os casos de recurso em sentido estrito sejam taxativos, e, aquilo que lá não estiver previsto, encontra abrigo neste inciso II do art. 593. A peculiar estrutura legislativa brasileira fez com que a apelação acabasse se transformando num recurso residual em relação ao recurso em sentido estrito, na medida em que expressamente estabelece que caberá apelação “nos casos não previstos no Capítulo anterior”.</a:t>
            </a:r>
            <a:endParaRPr lang="pt-BR" sz="1800" b="0" i="0" u="none" strike="noStrike" baseline="0" dirty="0">
              <a:solidFill>
                <a:srgbClr val="000000"/>
              </a:solidFill>
            </a:endParaRPr>
          </a:p>
        </p:txBody>
      </p:sp>
    </p:spTree>
    <p:extLst>
      <p:ext uri="{BB962C8B-B14F-4D97-AF65-F5344CB8AC3E}">
        <p14:creationId xmlns:p14="http://schemas.microsoft.com/office/powerpoint/2010/main" val="141268394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E3395C0-589D-4A4A-9CF4-B93E64ACF9C7}"/>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CAF9D09E-B37B-4416-AE94-7D21B5160A61}"/>
              </a:ext>
            </a:extLst>
          </p:cNvPr>
          <p:cNvSpPr>
            <a:spLocks noGrp="1"/>
          </p:cNvSpPr>
          <p:nvPr>
            <p:ph idx="1"/>
          </p:nvPr>
        </p:nvSpPr>
        <p:spPr/>
        <p:txBody>
          <a:bodyPr>
            <a:normAutofit/>
          </a:bodyPr>
          <a:lstStyle/>
          <a:p>
            <a:pPr algn="just"/>
            <a:r>
              <a:rPr lang="pt-BR" sz="1800" b="0" i="0" u="none" strike="noStrike" baseline="0" dirty="0">
                <a:solidFill>
                  <a:srgbClr val="0070C0"/>
                </a:solidFill>
                <a:latin typeface="+mj-lt"/>
              </a:rPr>
              <a:t>III – das decisões do Tribunal do Júri, quando:</a:t>
            </a:r>
          </a:p>
          <a:p>
            <a:pPr algn="just"/>
            <a:r>
              <a:rPr lang="pt-BR" sz="1800" b="0" i="0" u="none" strike="noStrike" baseline="0" dirty="0">
                <a:latin typeface="+mj-lt"/>
              </a:rPr>
              <a:t>A apelação às decisões proferidas pelo Tribunal do Júri é “vinculada”, ou seja, deve a parte indicar, já na petição de interposição, qual é o fundamento legal do recurso, ou seja, em que alínea ou alíneas se funda o recurso. Esse critério também irá definir o efeito devolutivo da apelação, ou seja, o </a:t>
            </a:r>
            <a:r>
              <a:rPr lang="pt-BR" sz="1800" b="0" i="1" u="none" strike="noStrike" baseline="0" dirty="0">
                <a:latin typeface="+mj-lt"/>
              </a:rPr>
              <a:t>tantum </a:t>
            </a:r>
            <a:r>
              <a:rPr lang="pt-BR" sz="1800" b="0" i="1" u="none" strike="noStrike" baseline="0" dirty="0" err="1">
                <a:latin typeface="+mj-lt"/>
              </a:rPr>
              <a:t>devolutum</a:t>
            </a:r>
            <a:r>
              <a:rPr lang="pt-BR" sz="1800" b="0" i="1" u="none" strike="noStrike" baseline="0" dirty="0">
                <a:latin typeface="+mj-lt"/>
              </a:rPr>
              <a:t> quantum </a:t>
            </a:r>
            <a:r>
              <a:rPr lang="pt-BR" sz="1800" b="0" i="1" u="none" strike="noStrike" baseline="0" dirty="0" err="1">
                <a:latin typeface="+mj-lt"/>
              </a:rPr>
              <a:t>appellatum</a:t>
            </a:r>
            <a:r>
              <a:rPr lang="pt-BR" sz="1800" b="0" i="1" u="none" strike="noStrike" baseline="0" dirty="0">
                <a:latin typeface="+mj-lt"/>
              </a:rPr>
              <a:t>.</a:t>
            </a:r>
          </a:p>
          <a:p>
            <a:pPr algn="just"/>
            <a:r>
              <a:rPr lang="pt-BR" sz="1800" b="0" i="0" u="none" strike="noStrike" baseline="0" dirty="0">
                <a:latin typeface="+mj-lt"/>
              </a:rPr>
              <a:t>Nesse tema, é importante o disposto na Súmula 713 do STF”: </a:t>
            </a:r>
            <a:r>
              <a:rPr lang="pt-BR" sz="1800" b="0" i="1" u="none" strike="noStrike" baseline="0" dirty="0">
                <a:latin typeface="+mj-lt"/>
              </a:rPr>
              <a:t>O efeito devolutivo da apelação contra decisões do júri é adstrito aos fundamentos da sua interposição</a:t>
            </a:r>
            <a:r>
              <a:rPr lang="pt-BR" sz="1800" b="0" i="0" u="none" strike="noStrike" baseline="0" dirty="0">
                <a:latin typeface="+mj-lt"/>
              </a:rPr>
              <a:t>.”</a:t>
            </a:r>
          </a:p>
          <a:p>
            <a:pPr algn="just"/>
            <a:r>
              <a:rPr lang="pt-BR" sz="1800" b="0" i="0" u="none" strike="noStrike" baseline="0" dirty="0">
                <a:solidFill>
                  <a:srgbClr val="0070C0"/>
                </a:solidFill>
                <a:latin typeface="LiberationSans"/>
              </a:rPr>
              <a:t>a) ocorrer nulidade posterior à pronúncia;</a:t>
            </a:r>
            <a:endParaRPr lang="pt-BR" sz="1800" dirty="0">
              <a:solidFill>
                <a:srgbClr val="0070C0"/>
              </a:solidFill>
              <a:latin typeface="+mj-lt"/>
            </a:endParaRPr>
          </a:p>
          <a:p>
            <a:pPr algn="just"/>
            <a:r>
              <a:rPr lang="pt-BR" sz="1800" b="0" i="0" u="none" strike="noStrike" baseline="0" dirty="0">
                <a:latin typeface="Calibri" panose="020F0502020204030204" pitchFamily="34" charset="0"/>
                <a:cs typeface="Calibri" panose="020F0502020204030204" pitchFamily="34" charset="0"/>
              </a:rPr>
              <a:t>O apelo fundado nesta alínea “a” tem por base os atos defeituosos praticados após a preclusão da decisão de pronúncia e, mais comumente, em plenário. Considerando que a segunda fase se resume à preparação do julgamento e ao plenário, o principal campo de incidência das nulidades acaba sendo o momento do julgamento em plenário</a:t>
            </a:r>
            <a:r>
              <a:rPr lang="pt-BR" sz="1800" b="0" i="0" u="none" strike="noStrike" baseline="0" dirty="0">
                <a:latin typeface="LiberationSerif"/>
              </a:rPr>
              <a:t>.</a:t>
            </a:r>
            <a:endParaRPr lang="pt-BR" dirty="0">
              <a:latin typeface="+mj-lt"/>
            </a:endParaRPr>
          </a:p>
        </p:txBody>
      </p:sp>
    </p:spTree>
    <p:extLst>
      <p:ext uri="{BB962C8B-B14F-4D97-AF65-F5344CB8AC3E}">
        <p14:creationId xmlns:p14="http://schemas.microsoft.com/office/powerpoint/2010/main" val="30216473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D4F17B8-B223-4440-9F6D-C37D8BDB3D03}"/>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2C9DA9A9-ADAC-4C90-8AC5-498C21D12D1B}"/>
              </a:ext>
            </a:extLst>
          </p:cNvPr>
          <p:cNvSpPr>
            <a:spLocks noGrp="1"/>
          </p:cNvSpPr>
          <p:nvPr>
            <p:ph idx="1"/>
          </p:nvPr>
        </p:nvSpPr>
        <p:spPr/>
        <p:txBody>
          <a:bodyPr/>
          <a:lstStyle/>
          <a:p>
            <a:pPr algn="just"/>
            <a:r>
              <a:rPr lang="pt-BR" sz="1800" b="0" i="0" u="none" strike="noStrike" baseline="0" dirty="0">
                <a:solidFill>
                  <a:srgbClr val="0070C0"/>
                </a:solidFill>
                <a:latin typeface="LiberationSans"/>
              </a:rPr>
              <a:t>b) for a sentença do juiz-presidente contrária à lei expressa ou à decisão dos jurados;</a:t>
            </a:r>
          </a:p>
          <a:p>
            <a:pPr algn="just"/>
            <a:r>
              <a:rPr lang="pt-BR" sz="1800" b="0" i="0" u="none" strike="noStrike" baseline="0" dirty="0">
                <a:solidFill>
                  <a:srgbClr val="000000"/>
                </a:solidFill>
                <a:latin typeface="+mj-lt"/>
              </a:rPr>
              <a:t>Há que se compreender que no rito dos crimes de competência do Tribunal do Júri o julgamento é feito pelos jurados, que decidem o caso penal, cabendo ao juiz, apenas, realizar a dosimetria da pena em caso de condenação.</a:t>
            </a:r>
          </a:p>
          <a:p>
            <a:pPr algn="just"/>
            <a:r>
              <a:rPr lang="pt-BR" sz="1800" b="0" i="0" u="none" strike="noStrike" baseline="0" dirty="0">
                <a:solidFill>
                  <a:srgbClr val="000000"/>
                </a:solidFill>
                <a:latin typeface="+mj-lt"/>
              </a:rPr>
              <a:t>Neste momento, pode a sentença do juiz-presidente incorrer em dois tipos de </a:t>
            </a:r>
            <a:r>
              <a:rPr lang="pt-BR" sz="1800" b="0" i="1" u="none" strike="noStrike" baseline="0" dirty="0" err="1">
                <a:solidFill>
                  <a:srgbClr val="000000"/>
                </a:solidFill>
                <a:latin typeface="+mj-lt"/>
              </a:rPr>
              <a:t>error</a:t>
            </a:r>
            <a:r>
              <a:rPr lang="pt-BR" sz="1800" b="0" i="1" u="none" strike="noStrike" baseline="0" dirty="0">
                <a:solidFill>
                  <a:srgbClr val="000000"/>
                </a:solidFill>
                <a:latin typeface="+mj-lt"/>
              </a:rPr>
              <a:t> in </a:t>
            </a:r>
            <a:r>
              <a:rPr lang="pt-BR" sz="1800" b="0" i="1" u="none" strike="noStrike" baseline="0" dirty="0" err="1">
                <a:solidFill>
                  <a:srgbClr val="000000"/>
                </a:solidFill>
                <a:latin typeface="+mj-lt"/>
              </a:rPr>
              <a:t>judicando</a:t>
            </a:r>
            <a:r>
              <a:rPr lang="pt-BR" sz="1800" b="0" i="1" u="none" strike="noStrike" baseline="0" dirty="0">
                <a:solidFill>
                  <a:srgbClr val="000000"/>
                </a:solidFill>
                <a:latin typeface="+mj-lt"/>
              </a:rPr>
              <a:t>:</a:t>
            </a:r>
          </a:p>
          <a:p>
            <a:pPr algn="just"/>
            <a:r>
              <a:rPr lang="pt-BR" sz="1800" b="1" i="0" u="none" strike="noStrike" baseline="0" dirty="0">
                <a:solidFill>
                  <a:srgbClr val="B6121B"/>
                </a:solidFill>
                <a:latin typeface="+mj-lt"/>
              </a:rPr>
              <a:t>• </a:t>
            </a:r>
            <a:r>
              <a:rPr lang="pt-BR" sz="1800" b="0" i="0" u="none" strike="noStrike" baseline="0" dirty="0">
                <a:solidFill>
                  <a:srgbClr val="000000"/>
                </a:solidFill>
                <a:latin typeface="+mj-lt"/>
              </a:rPr>
              <a:t>decidir contra lei expressa;</a:t>
            </a:r>
          </a:p>
          <a:p>
            <a:pPr algn="just"/>
            <a:r>
              <a:rPr lang="pt-BR" sz="1800" b="1" i="0" u="none" strike="noStrike" baseline="0" dirty="0">
                <a:solidFill>
                  <a:srgbClr val="B6121B"/>
                </a:solidFill>
                <a:latin typeface="+mj-lt"/>
              </a:rPr>
              <a:t>• </a:t>
            </a:r>
            <a:r>
              <a:rPr lang="pt-BR" sz="1800" b="0" i="0" u="none" strike="noStrike" baseline="0" dirty="0">
                <a:solidFill>
                  <a:srgbClr val="000000"/>
                </a:solidFill>
                <a:latin typeface="+mj-lt"/>
              </a:rPr>
              <a:t>ou decidir de forma contrária à decisão dos jurados.</a:t>
            </a:r>
          </a:p>
          <a:p>
            <a:pPr algn="just"/>
            <a:r>
              <a:rPr lang="pt-BR" sz="1800" b="0" i="0" u="none" strike="noStrike" baseline="0" dirty="0">
                <a:latin typeface="+mj-lt"/>
              </a:rPr>
              <a:t>O </a:t>
            </a:r>
            <a:r>
              <a:rPr lang="pt-BR" sz="1800" b="0" i="1" u="none" strike="noStrike" baseline="0" dirty="0">
                <a:latin typeface="+mj-lt"/>
              </a:rPr>
              <a:t>decidir contra lei expressa </a:t>
            </a:r>
            <a:r>
              <a:rPr lang="pt-BR" sz="1800" b="0" i="0" u="none" strike="noStrike" baseline="0" dirty="0">
                <a:latin typeface="+mj-lt"/>
              </a:rPr>
              <a:t>deve ser compreendido numa dimensão, de erro grave e primário na aplicação da lei penal ou processual penal (nos casos de desclassificação) ao caso penal. Situa-se no campo do decisionismo ilegítimo, da decisão arbitrária</a:t>
            </a:r>
            <a:endParaRPr lang="pt-BR" dirty="0">
              <a:latin typeface="+mj-lt"/>
            </a:endParaRPr>
          </a:p>
        </p:txBody>
      </p:sp>
    </p:spTree>
    <p:extLst>
      <p:ext uri="{BB962C8B-B14F-4D97-AF65-F5344CB8AC3E}">
        <p14:creationId xmlns:p14="http://schemas.microsoft.com/office/powerpoint/2010/main" val="374729057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B73F5ED-5D91-41A6-9DCA-B1138A4764F8}"/>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F083FB18-7B9A-4B7A-8390-24723CCABE69}"/>
              </a:ext>
            </a:extLst>
          </p:cNvPr>
          <p:cNvSpPr>
            <a:spLocks noGrp="1"/>
          </p:cNvSpPr>
          <p:nvPr>
            <p:ph idx="1"/>
          </p:nvPr>
        </p:nvSpPr>
        <p:spPr/>
        <p:txBody>
          <a:bodyPr>
            <a:normAutofit lnSpcReduction="10000"/>
          </a:bodyPr>
          <a:lstStyle/>
          <a:p>
            <a:pPr algn="just"/>
            <a:r>
              <a:rPr lang="pt-BR" sz="1800" b="0" i="0" u="none" strike="noStrike" baseline="0" dirty="0">
                <a:latin typeface="+mj-lt"/>
                <a:cs typeface="Calibri" panose="020F0502020204030204" pitchFamily="34" charset="0"/>
              </a:rPr>
              <a:t>No segundo caso, a sentença do juiz-presidente está em conflito com a decisão proferida pelos jurados, ou seja, não observa os limites dados pela decisão dos jurados ao responderem os quesitos. É uma peculiar espécie de incongruência.</a:t>
            </a:r>
          </a:p>
          <a:p>
            <a:pPr algn="just"/>
            <a:r>
              <a:rPr lang="pt-BR" sz="1800" b="0" i="0" u="none" strike="noStrike" baseline="0" dirty="0">
                <a:latin typeface="+mj-lt"/>
                <a:cs typeface="Calibri" panose="020F0502020204030204" pitchFamily="34" charset="0"/>
              </a:rPr>
              <a:t>Situação completamente distinta sucede quando em plenário ocorre uma desclassificação própria, anteriormente explicada, em que os jurados negam a competência do júri para realizar o julgamento, passando todo o poder decisório para o juiz-presidente. Igual situação, ainda que com reflexos distintos em relação ao crime conexo, também se opera na desclassificação imprópria. Em ambos os casos, a decisão é proferida pelo juiz-presidente e o recurso cabível será a apelação do art. 593, I, e não a deste inciso III, pois estamos diante de uma sentença condenatória ou absolutória proferida por juiz singular.</a:t>
            </a:r>
          </a:p>
          <a:p>
            <a:pPr algn="l"/>
            <a:r>
              <a:rPr lang="pt-BR" sz="1800" b="0" i="0" u="none" strike="noStrike" baseline="0" dirty="0">
                <a:solidFill>
                  <a:srgbClr val="0070C0"/>
                </a:solidFill>
                <a:latin typeface="+mj-lt"/>
              </a:rPr>
              <a:t>c) houver erro ou injustiça no tocante à aplicação da pena ou da medida de segurança;</a:t>
            </a:r>
          </a:p>
          <a:p>
            <a:pPr algn="l"/>
            <a:r>
              <a:rPr lang="pt-BR" sz="1800" dirty="0">
                <a:latin typeface="+mj-lt"/>
              </a:rPr>
              <a:t>Ne</a:t>
            </a:r>
            <a:r>
              <a:rPr lang="pt-BR" sz="1800" b="0" i="0" u="none" strike="noStrike" baseline="0" dirty="0">
                <a:latin typeface="+mj-lt"/>
              </a:rPr>
              <a:t>sta alínea, o campo do apelo está circunscrito aos defeitos na aplicação da pena ou da medida de segurança. A sentença é congruente, mas existe um defeito na dosimetria da pena.</a:t>
            </a:r>
            <a:endParaRPr lang="pt-BR" dirty="0">
              <a:latin typeface="+mj-lt"/>
              <a:cs typeface="Calibri" panose="020F0502020204030204" pitchFamily="34" charset="0"/>
            </a:endParaRPr>
          </a:p>
        </p:txBody>
      </p:sp>
    </p:spTree>
    <p:extLst>
      <p:ext uri="{BB962C8B-B14F-4D97-AF65-F5344CB8AC3E}">
        <p14:creationId xmlns:p14="http://schemas.microsoft.com/office/powerpoint/2010/main" val="29819272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DB162EA-DC19-4FA7-A7ED-0D203753213A}"/>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C25C58D5-4C0F-4316-8380-20BA7058F282}"/>
              </a:ext>
            </a:extLst>
          </p:cNvPr>
          <p:cNvSpPr>
            <a:spLocks noGrp="1"/>
          </p:cNvSpPr>
          <p:nvPr>
            <p:ph idx="1"/>
          </p:nvPr>
        </p:nvSpPr>
        <p:spPr/>
        <p:txBody>
          <a:bodyPr>
            <a:normAutofit/>
          </a:bodyPr>
          <a:lstStyle/>
          <a:p>
            <a:pPr algn="l"/>
            <a:r>
              <a:rPr lang="pt-BR" sz="1800" b="0" i="0" u="none" strike="noStrike" baseline="0" dirty="0">
                <a:solidFill>
                  <a:srgbClr val="0070C0"/>
                </a:solidFill>
                <a:latin typeface="Calibri" panose="020F0502020204030204" pitchFamily="34" charset="0"/>
                <a:cs typeface="Calibri" panose="020F0502020204030204" pitchFamily="34" charset="0"/>
              </a:rPr>
              <a:t>d) for a decisão dos jurados manifestamente contrária à prova dos autos.</a:t>
            </a:r>
          </a:p>
          <a:p>
            <a:pPr algn="l"/>
            <a:r>
              <a:rPr lang="pt-BR" sz="1800" dirty="0">
                <a:latin typeface="Calibri" panose="020F0502020204030204" pitchFamily="34" charset="0"/>
                <a:cs typeface="Calibri" panose="020F0502020204030204" pitchFamily="34" charset="0"/>
              </a:rPr>
              <a:t>Revogação, para o caso de votação favorável ao quesito “O Jurado absolve o acusado?</a:t>
            </a:r>
          </a:p>
          <a:p>
            <a:pPr algn="just"/>
            <a:r>
              <a:rPr lang="pt-BR" sz="1800" b="0" i="0" u="none" strike="noStrike" baseline="0" dirty="0">
                <a:latin typeface="Calibri" panose="020F0502020204030204" pitchFamily="34" charset="0"/>
                <a:cs typeface="Calibri" panose="020F0502020204030204" pitchFamily="34" charset="0"/>
              </a:rPr>
              <a:t>Já há quem sustente a inaplicabilidade do art. 593, III, “d”, diante da nova sistemática do júri, sob o argumento de que esse quesito genérico permite que o jurado, mais do que antes, exerça uma plena e livre convicção no ato de julgar, podendo absolver por qualquer motivo, tal como piedade ou compaixão. Trata-se de permitir-lhe absolver por suas próprias razões, mesmo que elas não encontrem amparo na prova objetivamente produzida nos autos. </a:t>
            </a:r>
          </a:p>
          <a:p>
            <a:pPr algn="just"/>
            <a:r>
              <a:rPr lang="pt-BR" sz="1800" b="0" i="0" u="none" strike="noStrike" baseline="0" dirty="0">
                <a:latin typeface="Calibri" panose="020F0502020204030204" pitchFamily="34" charset="0"/>
                <a:cs typeface="Calibri" panose="020F0502020204030204" pitchFamily="34" charset="0"/>
              </a:rPr>
              <a:t>Isso porque, com a inserção do quesito genérico da absolvição, o réu pode ser legitimamente absolvido por qualquer motivo, inclusive </a:t>
            </a:r>
            <a:r>
              <a:rPr lang="pt-BR" sz="1800" b="0" i="0" u="none" strike="noStrike" baseline="0" dirty="0" err="1">
                <a:latin typeface="Calibri" panose="020F0502020204030204" pitchFamily="34" charset="0"/>
                <a:cs typeface="Calibri" panose="020F0502020204030204" pitchFamily="34" charset="0"/>
              </a:rPr>
              <a:t>metajurídico</a:t>
            </a:r>
            <a:r>
              <a:rPr lang="pt-BR" sz="1800" b="0" i="0" u="none" strike="noStrike" baseline="0" dirty="0">
                <a:latin typeface="Calibri" panose="020F0502020204030204" pitchFamily="34" charset="0"/>
                <a:cs typeface="Calibri" panose="020F0502020204030204" pitchFamily="34" charset="0"/>
              </a:rPr>
              <a:t>. Portanto, uma vez absolvido, não poderia ser conhecido o recurso do MP com base na letra “d”, na medida em que está autorizada a absolvição “manifestamente contra a prova dos autos”. Como dito, com o quesito genérico da absolvição, os jurados podem decidir com base em qualquer elemento ou critério.</a:t>
            </a:r>
            <a:endParaRPr lang="pt-BR"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03639970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4C0239C-961F-49BF-9B7B-286234A3EB01}"/>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BBC69163-2856-47DC-A9E7-FD2EA60CBA8A}"/>
              </a:ext>
            </a:extLst>
          </p:cNvPr>
          <p:cNvSpPr>
            <a:spLocks noGrp="1"/>
          </p:cNvSpPr>
          <p:nvPr>
            <p:ph idx="1"/>
          </p:nvPr>
        </p:nvSpPr>
        <p:spPr/>
        <p:txBody>
          <a:bodyPr/>
          <a:lstStyle/>
          <a:p>
            <a:pPr algn="just"/>
            <a:r>
              <a:rPr lang="pt-BR" sz="1800" b="0" i="0" u="none" strike="noStrike" baseline="0" dirty="0">
                <a:latin typeface="Calibri" panose="020F0502020204030204" pitchFamily="34" charset="0"/>
                <a:cs typeface="Calibri" panose="020F0502020204030204" pitchFamily="34" charset="0"/>
              </a:rPr>
              <a:t>Contudo, segue com plena aplicação o recurso fundado na letra “d” quando a sentença é condenatória. Isso porque não existe um “quesito genérico da condenação” (nem poderia existir, por elementar). Para condenar, estão os jurados adstritos e vinculados à prova dos autos, de modo que a condenação “manifestamente contrária à prova dos autos” pode e deve ser impugnada com base no art. 593, III, “d”. É regra elementar do devido processo penal. Sublinhe-se: o que a reforma de 2008 inseriu foi um quesito genérico para absolver por qualquer motivo, não para condenar. Portanto, a sentença condenatória somente pode ser admitida quando amparada pela prova.</a:t>
            </a:r>
          </a:p>
          <a:p>
            <a:pPr algn="just"/>
            <a:r>
              <a:rPr lang="pt-BR" sz="1800" dirty="0">
                <a:latin typeface="Calibri" panose="020F0502020204030204" pitchFamily="34" charset="0"/>
                <a:cs typeface="Calibri" panose="020F0502020204030204" pitchFamily="34" charset="0"/>
              </a:rPr>
              <a:t>Outros aspectos;</a:t>
            </a:r>
          </a:p>
          <a:p>
            <a:pPr algn="l"/>
            <a:r>
              <a:rPr lang="pt-BR" sz="1800" b="0" i="0" u="none" strike="noStrike" baseline="0" dirty="0">
                <a:latin typeface="Calibri" panose="020F0502020204030204" pitchFamily="34" charset="0"/>
                <a:cs typeface="Calibri" panose="020F0502020204030204" pitchFamily="34" charset="0"/>
              </a:rPr>
              <a:t>Trata-se do fundamento que permite a impugnação das decisões absolutórias do Tribunal do Júri, estabelecendo a discussão sobre a (in)adequação da decisão em relação ao contexto probatório.</a:t>
            </a:r>
            <a:endParaRPr lang="pt-BR"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649612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880E049-299A-4E89-AE50-E5FF71C49D50}"/>
              </a:ext>
            </a:extLst>
          </p:cNvPr>
          <p:cNvSpPr>
            <a:spLocks noGrp="1"/>
          </p:cNvSpPr>
          <p:nvPr>
            <p:ph type="title"/>
          </p:nvPr>
        </p:nvSpPr>
        <p:spPr/>
        <p:txBody>
          <a:bodyPr/>
          <a:lstStyle/>
          <a:p>
            <a:r>
              <a:rPr lang="pt-BR" dirty="0">
                <a:solidFill>
                  <a:srgbClr val="0070C0"/>
                </a:solidFill>
              </a:rPr>
              <a:t>1- Recurso em sentido estrito: </a:t>
            </a:r>
          </a:p>
        </p:txBody>
      </p:sp>
      <p:sp>
        <p:nvSpPr>
          <p:cNvPr id="3" name="Espaço Reservado para Conteúdo 2">
            <a:extLst>
              <a:ext uri="{FF2B5EF4-FFF2-40B4-BE49-F238E27FC236}">
                <a16:creationId xmlns:a16="http://schemas.microsoft.com/office/drawing/2014/main" id="{F62476B8-7A8B-4D88-9DFA-8ED72E10AB78}"/>
              </a:ext>
            </a:extLst>
          </p:cNvPr>
          <p:cNvSpPr>
            <a:spLocks noGrp="1"/>
          </p:cNvSpPr>
          <p:nvPr>
            <p:ph idx="1"/>
          </p:nvPr>
        </p:nvSpPr>
        <p:spPr/>
        <p:txBody>
          <a:bodyPr>
            <a:normAutofit/>
          </a:bodyPr>
          <a:lstStyle/>
          <a:p>
            <a:pPr algn="just"/>
            <a:r>
              <a:rPr lang="pt-BR" sz="2000" b="0" i="0" u="none" strike="noStrike" baseline="0" dirty="0"/>
              <a:t>O recurso em sentido estrito está destinado a impugnar determinadas decisões interlocutórias proferidas ao longo do processo penal, sendo uma figura desconhecida no direito comparado especialmente no que tange à peculiar designação. Inclusive, se aprovado o Projeto de Lei n. 4.206/2001, o recurso em sentido estrito será substituído pela figura do agravo, que poderá ser retido ou de instrumento.</a:t>
            </a:r>
            <a:endParaRPr lang="pt-BR" sz="2000" b="0" i="0" dirty="0">
              <a:solidFill>
                <a:srgbClr val="000000"/>
              </a:solidFill>
              <a:effectLst/>
            </a:endParaRPr>
          </a:p>
          <a:p>
            <a:pPr algn="just"/>
            <a:r>
              <a:rPr lang="pt-BR" sz="1800" b="0" i="0" u="none" strike="noStrike" baseline="0" dirty="0"/>
              <a:t>Quanto à adequação, vista como a compatibilidade entre a decisão proferida e a impugnação eleita pela parte, </a:t>
            </a:r>
            <a:r>
              <a:rPr lang="pt-BR" sz="1800" b="1" i="0" u="none" strike="noStrike" baseline="0" dirty="0">
                <a:effectLst>
                  <a:outerShdw blurRad="38100" dist="38100" dir="2700000" algn="tl">
                    <a:srgbClr val="000000">
                      <a:alpha val="43137"/>
                    </a:srgbClr>
                  </a:outerShdw>
                </a:effectLst>
              </a:rPr>
              <a:t>o recurso em sentido estrito somente pode ser interposto nos casos taxativamente previstos no art. 581 do CPP, ou, excepcionalmente, em leis especiais</a:t>
            </a:r>
            <a:r>
              <a:rPr lang="pt-BR" sz="1800" b="0" i="0" u="none" strike="noStrike" baseline="0" dirty="0"/>
              <a:t>. Na sistemática do CPP, o recurso em sentido estrito está limitado à impugnação das decisões previstas no art. 581, não se admitindo em outros casos, </a:t>
            </a:r>
            <a:r>
              <a:rPr lang="pt-BR" sz="1800" b="1" i="0" u="none" strike="noStrike" baseline="0" dirty="0">
                <a:effectLst>
                  <a:outerShdw blurRad="38100" dist="38100" dir="2700000" algn="tl">
                    <a:srgbClr val="000000">
                      <a:alpha val="43137"/>
                    </a:srgbClr>
                  </a:outerShdw>
                </a:effectLst>
              </a:rPr>
              <a:t>até porque a apelação do art. 593, II, é residual ao prever que caberá apelação das “decisões definitivas, ou com força de definitivas, proferidas por juiz singular nos casos não previstos no Capítulo anterior”, ou seja, nos casos em que não couber recurso em sentido estrito.</a:t>
            </a:r>
            <a:endParaRPr lang="pt-BR"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6205481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778AA95-D19C-4034-8E40-BB2012A84F7A}"/>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3A9F5338-3999-4D85-8AF4-A9C8D13CA03F}"/>
              </a:ext>
            </a:extLst>
          </p:cNvPr>
          <p:cNvSpPr>
            <a:spLocks noGrp="1"/>
          </p:cNvSpPr>
          <p:nvPr>
            <p:ph idx="1"/>
          </p:nvPr>
        </p:nvSpPr>
        <p:spPr/>
        <p:txBody>
          <a:bodyPr>
            <a:normAutofit fontScale="92500" lnSpcReduction="20000"/>
          </a:bodyPr>
          <a:lstStyle/>
          <a:p>
            <a:pPr algn="just"/>
            <a:r>
              <a:rPr lang="pt-BR" sz="1800" b="0" i="0" u="none" strike="noStrike" baseline="0" dirty="0">
                <a:latin typeface="+mj-lt"/>
              </a:rPr>
              <a:t>Mas um novo problema surge: o dogma da soberania das decisões do júri. Isso faz com que o espaço decisório do tribunal </a:t>
            </a:r>
            <a:r>
              <a:rPr lang="pt-BR" sz="1800" b="0" i="1" u="none" strike="noStrike" baseline="0" dirty="0">
                <a:latin typeface="+mj-lt"/>
              </a:rPr>
              <a:t>ad quem </a:t>
            </a:r>
            <a:r>
              <a:rPr lang="pt-BR" sz="1800" b="0" i="0" u="none" strike="noStrike" baseline="0" dirty="0">
                <a:latin typeface="+mj-lt"/>
              </a:rPr>
              <a:t>seja reduzido, a ponto de a jurisprudência brasileira pautar-se pela manutenção do resultado do julgamento, somente acolhendo o apelo quando a decisão for absolutamente dissociada da prova, sem a menor base probatória.</a:t>
            </a:r>
          </a:p>
          <a:p>
            <a:pPr algn="just"/>
            <a:r>
              <a:rPr lang="pt-BR" sz="1800" b="0" i="0" u="none" strike="noStrike" baseline="0" dirty="0">
                <a:latin typeface="LiberationSerif"/>
              </a:rPr>
              <a:t>Pode-se argumentar, ainda, que o legislador empregou a expressão (decisão) </a:t>
            </a:r>
            <a:r>
              <a:rPr lang="pt-BR" sz="1800" b="0" i="1" u="none" strike="noStrike" baseline="0" dirty="0">
                <a:latin typeface="+mj-lt"/>
              </a:rPr>
              <a:t>manifestamente </a:t>
            </a:r>
            <a:r>
              <a:rPr lang="pt-BR" sz="1800" b="0" i="0" u="none" strike="noStrike" baseline="0" dirty="0">
                <a:latin typeface="+mj-lt"/>
              </a:rPr>
              <a:t>contrária à prova dos autos para definir o nível de ilegitimidade exigido para que a decisão do júri seja desconstituída. Não basta que a decisão seja “apenas” contrária à prova dos autos; ela deve ser, evidentemente, inequivocamente contrária à prova.</a:t>
            </a:r>
          </a:p>
          <a:p>
            <a:pPr algn="just"/>
            <a:r>
              <a:rPr lang="pt-BR" sz="1900" b="0" i="0" u="none" strike="noStrike" baseline="0" dirty="0">
                <a:solidFill>
                  <a:srgbClr val="0070C0"/>
                </a:solidFill>
              </a:rPr>
              <a:t>Mas se o recurso interposto com base na letra “d” for provido, qual será a consequência</a:t>
            </a:r>
            <a:r>
              <a:rPr lang="pt-BR" sz="1900" b="0" i="0" u="none" strike="noStrike" baseline="0" dirty="0">
                <a:solidFill>
                  <a:srgbClr val="B6121B"/>
                </a:solidFill>
              </a:rPr>
              <a:t>? </a:t>
            </a:r>
            <a:r>
              <a:rPr lang="pt-BR" sz="1900" b="0" i="0" u="none" strike="noStrike" baseline="0" dirty="0">
                <a:solidFill>
                  <a:srgbClr val="000000"/>
                </a:solidFill>
              </a:rPr>
              <a:t>A resposta vem dada pelo art. 593, § 3º, do CPP</a:t>
            </a:r>
            <a:r>
              <a:rPr lang="pt-BR" sz="1900" b="1" dirty="0">
                <a:solidFill>
                  <a:srgbClr val="FF0000"/>
                </a:solidFill>
              </a:rPr>
              <a:t>. </a:t>
            </a:r>
            <a:r>
              <a:rPr lang="pt-BR" sz="1900" b="0" i="0" u="none" strike="noStrike" baseline="0" dirty="0">
                <a:solidFill>
                  <a:srgbClr val="000000"/>
                </a:solidFill>
              </a:rPr>
              <a:t>Portanto, provido o recurso com esse fundamento, será desconstituída a decisão, determinando-se a realização de um novo julgamento pelo Tribunal do Júri, com outros jurados, é óbvio. Neste sentido, é acertado o enunciado contido na Súmula 206 do STF: É nulo o julgamento ulterior pelo júri com a participação de jurado que funcionou em julgamento anterior do mesmo processo. Nesse novo júri, nenhum dos jurados anteriores poderá novamente compor o conselho de sentença, pois se pretende a máxima originalidade do julgamento e imparcialidade dos julgadores.</a:t>
            </a:r>
            <a:endParaRPr lang="pt-BR" sz="1900" dirty="0"/>
          </a:p>
        </p:txBody>
      </p:sp>
    </p:spTree>
    <p:extLst>
      <p:ext uri="{BB962C8B-B14F-4D97-AF65-F5344CB8AC3E}">
        <p14:creationId xmlns:p14="http://schemas.microsoft.com/office/powerpoint/2010/main" val="303009745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D5192D1-7AE0-4A26-8B62-9AE92CD8FEEB}"/>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39D208E7-5355-4C58-8C73-E887D5FD339A}"/>
              </a:ext>
            </a:extLst>
          </p:cNvPr>
          <p:cNvSpPr>
            <a:spLocks noGrp="1"/>
          </p:cNvSpPr>
          <p:nvPr>
            <p:ph idx="1"/>
          </p:nvPr>
        </p:nvSpPr>
        <p:spPr/>
        <p:txBody>
          <a:bodyPr/>
          <a:lstStyle/>
          <a:p>
            <a:pPr algn="just"/>
            <a:r>
              <a:rPr lang="pt-BR" sz="1800" b="0" i="0" u="none" strike="noStrike" baseline="0" dirty="0">
                <a:latin typeface="Calibri" panose="020F0502020204030204" pitchFamily="34" charset="0"/>
                <a:cs typeface="Calibri" panose="020F0502020204030204" pitchFamily="34" charset="0"/>
              </a:rPr>
              <a:t>O prazo para interposição da apelação é de 5 dias, sem esquecer a Lei n. 7.871/89, que concede prazo em dobro para os membros da Defensoria Pública dos Estados.</a:t>
            </a:r>
          </a:p>
          <a:p>
            <a:pPr algn="just"/>
            <a:r>
              <a:rPr lang="pt-BR" sz="1800" b="0" i="0" u="none" strike="noStrike" baseline="0" dirty="0">
                <a:solidFill>
                  <a:srgbClr val="000000"/>
                </a:solidFill>
                <a:latin typeface="+mj-lt"/>
              </a:rPr>
              <a:t>Recordemos, ainda, a figura do assistente da acusação, cuja legitimidade para recorrer está consagrada no art. 598 do CPP, que pode ser:</a:t>
            </a:r>
          </a:p>
          <a:p>
            <a:pPr algn="just"/>
            <a:r>
              <a:rPr lang="pt-BR" sz="1800" b="1" i="0" u="none" strike="noStrike" baseline="0" dirty="0">
                <a:solidFill>
                  <a:srgbClr val="0070C0"/>
                </a:solidFill>
                <a:latin typeface="+mj-lt"/>
              </a:rPr>
              <a:t>•</a:t>
            </a:r>
            <a:r>
              <a:rPr lang="pt-BR" sz="1800" b="1" i="0" u="none" strike="noStrike" baseline="0" dirty="0">
                <a:solidFill>
                  <a:srgbClr val="B6121B"/>
                </a:solidFill>
                <a:latin typeface="+mj-lt"/>
              </a:rPr>
              <a:t> </a:t>
            </a:r>
            <a:r>
              <a:rPr lang="pt-BR" sz="1800" b="0" i="0" u="none" strike="noStrike" baseline="0" dirty="0">
                <a:solidFill>
                  <a:srgbClr val="000000"/>
                </a:solidFill>
                <a:latin typeface="+mj-lt"/>
              </a:rPr>
              <a:t>habilitado nos autos: quando então será intimado de todos os atos e</a:t>
            </a:r>
          </a:p>
          <a:p>
            <a:pPr algn="just"/>
            <a:r>
              <a:rPr lang="pt-BR" sz="1800" b="0" i="0" u="none" strike="noStrike" baseline="0" dirty="0">
                <a:solidFill>
                  <a:srgbClr val="000000"/>
                </a:solidFill>
                <a:latin typeface="+mj-lt"/>
              </a:rPr>
              <a:t>poderá recorrer, caso não o faça o Ministério Público, no prazo de 5 dias;</a:t>
            </a:r>
          </a:p>
          <a:p>
            <a:pPr algn="just"/>
            <a:r>
              <a:rPr lang="pt-BR" sz="1800" b="1" i="0" u="none" strike="noStrike" baseline="0" dirty="0">
                <a:solidFill>
                  <a:srgbClr val="0070C0"/>
                </a:solidFill>
                <a:latin typeface="+mj-lt"/>
              </a:rPr>
              <a:t>•</a:t>
            </a:r>
            <a:r>
              <a:rPr lang="pt-BR" sz="1800" b="1" i="0" u="none" strike="noStrike" baseline="0" dirty="0">
                <a:solidFill>
                  <a:srgbClr val="B6121B"/>
                </a:solidFill>
                <a:latin typeface="+mj-lt"/>
              </a:rPr>
              <a:t> </a:t>
            </a:r>
            <a:r>
              <a:rPr lang="pt-BR" sz="1800" b="0" i="0" u="none" strike="noStrike" baseline="0" dirty="0">
                <a:solidFill>
                  <a:srgbClr val="000000"/>
                </a:solidFill>
                <a:latin typeface="+mj-lt"/>
              </a:rPr>
              <a:t>não habilitado: situação em que, por não participar do processo, não será</a:t>
            </a:r>
          </a:p>
          <a:p>
            <a:pPr algn="just"/>
            <a:r>
              <a:rPr lang="pt-BR" sz="1800" b="0" i="0" u="none" strike="noStrike" baseline="0" dirty="0">
                <a:solidFill>
                  <a:srgbClr val="000000"/>
                </a:solidFill>
                <a:latin typeface="+mj-lt"/>
              </a:rPr>
              <a:t>intimado das decisões, tendo por isso o prazo de 15 dias para apelar (art. 598, parágrafo único, do CPP).</a:t>
            </a:r>
          </a:p>
          <a:p>
            <a:pPr algn="just"/>
            <a:r>
              <a:rPr lang="pt-BR" sz="1800" b="0" i="0" u="none" strike="noStrike" baseline="0" dirty="0">
                <a:solidFill>
                  <a:srgbClr val="000000"/>
                </a:solidFill>
                <a:latin typeface="+mj-lt"/>
              </a:rPr>
              <a:t>E como se faz a contagem desse prazo do assistente?</a:t>
            </a:r>
          </a:p>
          <a:p>
            <a:pPr algn="just"/>
            <a:r>
              <a:rPr lang="pt-BR" sz="1800" b="0" i="0" u="none" strike="noStrike" baseline="0" dirty="0">
                <a:solidFill>
                  <a:srgbClr val="000000"/>
                </a:solidFill>
                <a:latin typeface="+mj-lt"/>
              </a:rPr>
              <a:t>Nos termos da Súmula 448 do STF, que determina o seguinte: </a:t>
            </a:r>
            <a:r>
              <a:rPr lang="pt-BR" sz="1800" b="0" i="1" u="none" strike="noStrike" baseline="0" dirty="0">
                <a:solidFill>
                  <a:srgbClr val="000000"/>
                </a:solidFill>
                <a:latin typeface="+mj-lt"/>
              </a:rPr>
              <a:t>o prazo</a:t>
            </a:r>
          </a:p>
          <a:p>
            <a:pPr algn="just"/>
            <a:r>
              <a:rPr lang="pt-BR" sz="1800" b="0" i="1" u="none" strike="noStrike" baseline="0" dirty="0">
                <a:solidFill>
                  <a:srgbClr val="000000"/>
                </a:solidFill>
                <a:latin typeface="+mj-lt"/>
              </a:rPr>
              <a:t>para o assistente recorrer, supletivamente, começa a correr imediatamente</a:t>
            </a:r>
          </a:p>
          <a:p>
            <a:pPr algn="just"/>
            <a:r>
              <a:rPr lang="pt-BR" sz="1800" b="0" i="1" u="none" strike="noStrike" baseline="0" dirty="0">
                <a:solidFill>
                  <a:srgbClr val="000000"/>
                </a:solidFill>
                <a:latin typeface="+mj-lt"/>
              </a:rPr>
              <a:t>após o transcurso do prazo do Ministério Público</a:t>
            </a:r>
            <a:r>
              <a:rPr lang="pt-BR" sz="1800" b="0" i="0" u="none" strike="noStrike" baseline="0" dirty="0">
                <a:solidFill>
                  <a:srgbClr val="000000"/>
                </a:solidFill>
                <a:latin typeface="+mj-lt"/>
              </a:rPr>
              <a:t>.</a:t>
            </a:r>
            <a:endParaRPr lang="pt-BR" dirty="0">
              <a:latin typeface="+mj-lt"/>
              <a:cs typeface="Calibri" panose="020F0502020204030204" pitchFamily="34" charset="0"/>
            </a:endParaRPr>
          </a:p>
        </p:txBody>
      </p:sp>
    </p:spTree>
    <p:extLst>
      <p:ext uri="{BB962C8B-B14F-4D97-AF65-F5344CB8AC3E}">
        <p14:creationId xmlns:p14="http://schemas.microsoft.com/office/powerpoint/2010/main" val="267652524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49B25DF-FA41-422E-A7D2-063AE7BE667D}"/>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C0165357-89B0-46DE-A35C-D2C070242E64}"/>
              </a:ext>
            </a:extLst>
          </p:cNvPr>
          <p:cNvSpPr>
            <a:spLocks noGrp="1"/>
          </p:cNvSpPr>
          <p:nvPr>
            <p:ph idx="1"/>
          </p:nvPr>
        </p:nvSpPr>
        <p:spPr>
          <a:xfrm>
            <a:off x="457200" y="1556792"/>
            <a:ext cx="8229600" cy="4525963"/>
          </a:xfrm>
        </p:spPr>
        <p:txBody>
          <a:bodyPr>
            <a:normAutofit/>
          </a:bodyPr>
          <a:lstStyle/>
          <a:p>
            <a:r>
              <a:rPr lang="pt-BR" sz="1800" b="0" i="0" dirty="0">
                <a:solidFill>
                  <a:srgbClr val="000000"/>
                </a:solidFill>
                <a:effectLst/>
                <a:latin typeface="+mj-lt"/>
              </a:rPr>
              <a:t>Art. 600.  Assinado o termo de apelação, o apelante e, depois dele, o apelado terão o prazo de oito dias cada um para oferecer razões, salvo nos processos de contravenção, em que o prazo será de três dias.</a:t>
            </a:r>
          </a:p>
          <a:p>
            <a:r>
              <a:rPr lang="pt-BR" sz="1800" b="0" i="0" dirty="0">
                <a:solidFill>
                  <a:srgbClr val="000000"/>
                </a:solidFill>
                <a:effectLst/>
                <a:latin typeface="+mj-lt"/>
              </a:rPr>
              <a:t>§ 1</a:t>
            </a:r>
            <a:r>
              <a:rPr lang="pt-BR" sz="1800" b="0" i="0" u="sng" baseline="30000" dirty="0">
                <a:solidFill>
                  <a:srgbClr val="000000"/>
                </a:solidFill>
                <a:effectLst/>
                <a:latin typeface="+mj-lt"/>
              </a:rPr>
              <a:t>o</a:t>
            </a:r>
            <a:r>
              <a:rPr lang="pt-BR" sz="1800" b="0" i="0" dirty="0">
                <a:solidFill>
                  <a:srgbClr val="000000"/>
                </a:solidFill>
                <a:effectLst/>
                <a:latin typeface="+mj-lt"/>
              </a:rPr>
              <a:t>  Se houver assistente, este arrazoará, no prazo de três dias, após o Ministério Público.</a:t>
            </a:r>
          </a:p>
          <a:p>
            <a:r>
              <a:rPr lang="pt-BR" sz="1800" b="0" i="0" dirty="0">
                <a:solidFill>
                  <a:srgbClr val="000000"/>
                </a:solidFill>
                <a:effectLst/>
                <a:latin typeface="+mj-lt"/>
              </a:rPr>
              <a:t>§ 2</a:t>
            </a:r>
            <a:r>
              <a:rPr lang="pt-BR" sz="1800" b="0" i="0" u="sng" baseline="30000" dirty="0">
                <a:solidFill>
                  <a:srgbClr val="000000"/>
                </a:solidFill>
                <a:effectLst/>
                <a:latin typeface="+mj-lt"/>
              </a:rPr>
              <a:t>o</a:t>
            </a:r>
            <a:r>
              <a:rPr lang="pt-BR" sz="1800" b="0" i="0" dirty="0">
                <a:solidFill>
                  <a:srgbClr val="000000"/>
                </a:solidFill>
                <a:effectLst/>
                <a:latin typeface="+mj-lt"/>
              </a:rPr>
              <a:t>  Se a ação penal for movida pela parte ofendida, o Ministério Público terá vista dos autos, no prazo do parágrafo anterior.</a:t>
            </a:r>
            <a:endParaRPr lang="pt-BR" sz="1800" dirty="0">
              <a:solidFill>
                <a:srgbClr val="000000"/>
              </a:solidFill>
              <a:latin typeface="+mj-lt"/>
            </a:endParaRPr>
          </a:p>
          <a:p>
            <a:r>
              <a:rPr lang="pt-BR" sz="1800" b="0" i="0" dirty="0">
                <a:solidFill>
                  <a:srgbClr val="000000"/>
                </a:solidFill>
                <a:effectLst/>
                <a:latin typeface="+mj-lt"/>
              </a:rPr>
              <a:t>§ 3</a:t>
            </a:r>
            <a:r>
              <a:rPr lang="pt-BR" sz="1800" b="0" i="0" u="sng" baseline="30000" dirty="0">
                <a:solidFill>
                  <a:srgbClr val="000000"/>
                </a:solidFill>
                <a:effectLst/>
                <a:latin typeface="+mj-lt"/>
              </a:rPr>
              <a:t>o</a:t>
            </a:r>
            <a:r>
              <a:rPr lang="pt-BR" sz="1800" b="0" i="0" dirty="0">
                <a:solidFill>
                  <a:srgbClr val="000000"/>
                </a:solidFill>
                <a:effectLst/>
                <a:latin typeface="+mj-lt"/>
              </a:rPr>
              <a:t>  Quando forem dois ou mais os apelantes ou apelados, os prazos serão comuns.</a:t>
            </a:r>
          </a:p>
          <a:p>
            <a:r>
              <a:rPr lang="pt-BR" sz="1800" b="1" i="0" dirty="0">
                <a:solidFill>
                  <a:srgbClr val="000000"/>
                </a:solidFill>
                <a:effectLst>
                  <a:outerShdw blurRad="38100" dist="38100" dir="2700000" algn="tl">
                    <a:srgbClr val="000000">
                      <a:alpha val="43137"/>
                    </a:srgbClr>
                  </a:outerShdw>
                </a:effectLst>
                <a:latin typeface="+mj-lt"/>
              </a:rPr>
              <a:t>§ 4</a:t>
            </a:r>
            <a:r>
              <a:rPr lang="pt-BR" sz="1800" b="1" i="0" u="sng" baseline="30000" dirty="0">
                <a:solidFill>
                  <a:srgbClr val="000000"/>
                </a:solidFill>
                <a:effectLst>
                  <a:outerShdw blurRad="38100" dist="38100" dir="2700000" algn="tl">
                    <a:srgbClr val="000000">
                      <a:alpha val="43137"/>
                    </a:srgbClr>
                  </a:outerShdw>
                </a:effectLst>
                <a:latin typeface="+mj-lt"/>
              </a:rPr>
              <a:t>o</a:t>
            </a:r>
            <a:r>
              <a:rPr lang="pt-BR" sz="1800" b="1" i="0" dirty="0">
                <a:solidFill>
                  <a:srgbClr val="000000"/>
                </a:solidFill>
                <a:effectLst>
                  <a:outerShdw blurRad="38100" dist="38100" dir="2700000" algn="tl">
                    <a:srgbClr val="000000">
                      <a:alpha val="43137"/>
                    </a:srgbClr>
                  </a:outerShdw>
                </a:effectLst>
                <a:latin typeface="+mj-lt"/>
              </a:rPr>
              <a:t>  Se o apelante declarar, na petição ou no termo, ao interpor a apelação, que deseja arrazoar na superior instância serão os autos remetidos ao tribunal ad quem onde será aberta vista às partes, observados os prazos legais, notificadas as partes pela publicação oficial.  </a:t>
            </a:r>
            <a:r>
              <a:rPr lang="pt-BR" sz="1800" b="0" i="0" dirty="0">
                <a:solidFill>
                  <a:srgbClr val="000000"/>
                </a:solidFill>
                <a:effectLst/>
                <a:latin typeface="+mj-lt"/>
              </a:rPr>
              <a:t>         </a:t>
            </a:r>
            <a:endParaRPr lang="pt-BR" sz="1800" dirty="0">
              <a:latin typeface="+mj-lt"/>
            </a:endParaRPr>
          </a:p>
        </p:txBody>
      </p:sp>
    </p:spTree>
    <p:extLst>
      <p:ext uri="{BB962C8B-B14F-4D97-AF65-F5344CB8AC3E}">
        <p14:creationId xmlns:p14="http://schemas.microsoft.com/office/powerpoint/2010/main" val="66619129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B296F02-1DFD-49B6-AA1A-B9B7B4965BB1}"/>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4717067D-5304-4BF4-9A1B-3FF357B35F31}"/>
              </a:ext>
            </a:extLst>
          </p:cNvPr>
          <p:cNvSpPr>
            <a:spLocks noGrp="1"/>
          </p:cNvSpPr>
          <p:nvPr>
            <p:ph idx="1"/>
          </p:nvPr>
        </p:nvSpPr>
        <p:spPr/>
        <p:txBody>
          <a:bodyPr/>
          <a:lstStyle/>
          <a:p>
            <a:pPr algn="just"/>
            <a:r>
              <a:rPr lang="pt-BR" sz="1800" b="0" i="0" u="none" strike="noStrike" baseline="0" dirty="0">
                <a:solidFill>
                  <a:srgbClr val="000000"/>
                </a:solidFill>
                <a:latin typeface="LiberationSerif"/>
              </a:rPr>
              <a:t>Po</a:t>
            </a:r>
            <a:r>
              <a:rPr lang="pt-BR" sz="1800" b="0" i="0" u="none" strike="noStrike" baseline="0" dirty="0">
                <a:solidFill>
                  <a:srgbClr val="000000"/>
                </a:solidFill>
                <a:latin typeface="+mj-lt"/>
              </a:rPr>
              <a:t>r fim, uma dúvida que pode surgir é: </a:t>
            </a:r>
            <a:r>
              <a:rPr lang="pt-BR" sz="1800" b="0" i="0" u="none" strike="noStrike" baseline="0" dirty="0">
                <a:solidFill>
                  <a:srgbClr val="0070C0"/>
                </a:solidFill>
                <a:latin typeface="+mj-lt"/>
              </a:rPr>
              <a:t>podem ser juntados documentos</a:t>
            </a:r>
          </a:p>
          <a:p>
            <a:pPr algn="just"/>
            <a:r>
              <a:rPr lang="pt-BR" sz="1800" b="0" i="0" u="none" strike="noStrike" baseline="0" dirty="0">
                <a:solidFill>
                  <a:srgbClr val="0070C0"/>
                </a:solidFill>
                <a:latin typeface="+mj-lt"/>
              </a:rPr>
              <a:t>novos nas razões e/ou </a:t>
            </a:r>
            <a:r>
              <a:rPr lang="pt-BR" sz="1800" b="0" i="0" u="none" strike="noStrike" baseline="0" dirty="0" err="1">
                <a:solidFill>
                  <a:srgbClr val="0070C0"/>
                </a:solidFill>
                <a:latin typeface="+mj-lt"/>
              </a:rPr>
              <a:t>contrarazões</a:t>
            </a:r>
            <a:r>
              <a:rPr lang="pt-BR" sz="1800" b="0" i="0" u="none" strike="noStrike" baseline="0" dirty="0">
                <a:solidFill>
                  <a:srgbClr val="0070C0"/>
                </a:solidFill>
                <a:latin typeface="+mj-lt"/>
              </a:rPr>
              <a:t>?</a:t>
            </a:r>
          </a:p>
          <a:p>
            <a:pPr algn="just"/>
            <a:r>
              <a:rPr lang="pt-BR" sz="1800" b="0" i="0" u="none" strike="noStrike" baseline="0" dirty="0">
                <a:latin typeface="+mj-lt"/>
              </a:rPr>
              <a:t>Somos obrigados a concordar, até porque o art. 616 do CPP (infelizmente) permite alguns poderes instrutórios ao tribunal </a:t>
            </a:r>
            <a:r>
              <a:rPr lang="pt-BR" sz="1800" b="0" i="1" u="none" strike="noStrike" baseline="0" dirty="0">
                <a:latin typeface="+mj-lt"/>
              </a:rPr>
              <a:t>ad quem</a:t>
            </a:r>
            <a:r>
              <a:rPr lang="pt-BR" sz="1800" b="0" i="0" u="none" strike="noStrike" baseline="0" dirty="0">
                <a:latin typeface="+mj-lt"/>
              </a:rPr>
              <a:t>. Contudo, manifestamos a preocupação com a estrita observância do contraditório e advertimos para o grave risco de supressão de instância, pois é inegável que a juntada de novas provas após a sentença constitui uma subtração de elementos probatórios do juiz </a:t>
            </a:r>
            <a:r>
              <a:rPr lang="pt-BR" sz="1800" b="0" i="1" u="none" strike="noStrike" baseline="0" dirty="0">
                <a:latin typeface="+mj-lt"/>
              </a:rPr>
              <a:t>a quo</a:t>
            </a:r>
            <a:r>
              <a:rPr lang="pt-BR" sz="1800" b="0" i="0" u="none" strike="noStrike" baseline="0" dirty="0">
                <a:latin typeface="LiberationSerif"/>
              </a:rPr>
              <a:t>.</a:t>
            </a:r>
            <a:endParaRPr lang="pt-BR" dirty="0">
              <a:solidFill>
                <a:srgbClr val="0070C0"/>
              </a:solidFill>
            </a:endParaRPr>
          </a:p>
        </p:txBody>
      </p:sp>
    </p:spTree>
    <p:extLst>
      <p:ext uri="{BB962C8B-B14F-4D97-AF65-F5344CB8AC3E}">
        <p14:creationId xmlns:p14="http://schemas.microsoft.com/office/powerpoint/2010/main" val="178243764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506DBD3-51B4-4911-AEB5-5DB52D428E6D}"/>
              </a:ext>
            </a:extLst>
          </p:cNvPr>
          <p:cNvSpPr>
            <a:spLocks noGrp="1"/>
          </p:cNvSpPr>
          <p:nvPr>
            <p:ph type="title"/>
          </p:nvPr>
        </p:nvSpPr>
        <p:spPr/>
        <p:txBody>
          <a:bodyPr>
            <a:normAutofit fontScale="90000"/>
          </a:bodyPr>
          <a:lstStyle/>
          <a:p>
            <a:r>
              <a:rPr lang="pt-BR" dirty="0">
                <a:solidFill>
                  <a:srgbClr val="0070C0"/>
                </a:solidFill>
              </a:rPr>
              <a:t>3- EMBARGOS INFRIGENTES E DE NULIDADE</a:t>
            </a:r>
          </a:p>
        </p:txBody>
      </p:sp>
      <p:sp>
        <p:nvSpPr>
          <p:cNvPr id="3" name="Espaço Reservado para Conteúdo 2">
            <a:extLst>
              <a:ext uri="{FF2B5EF4-FFF2-40B4-BE49-F238E27FC236}">
                <a16:creationId xmlns:a16="http://schemas.microsoft.com/office/drawing/2014/main" id="{46BB344C-5619-4D11-9F6D-BCE151A03D5E}"/>
              </a:ext>
            </a:extLst>
          </p:cNvPr>
          <p:cNvSpPr>
            <a:spLocks noGrp="1"/>
          </p:cNvSpPr>
          <p:nvPr>
            <p:ph idx="1"/>
          </p:nvPr>
        </p:nvSpPr>
        <p:spPr/>
        <p:txBody>
          <a:bodyPr>
            <a:normAutofit fontScale="92500" lnSpcReduction="20000"/>
          </a:bodyPr>
          <a:lstStyle/>
          <a:p>
            <a:pPr algn="just"/>
            <a:r>
              <a:rPr lang="pt-BR" sz="1800" b="0" i="0" u="none" strike="noStrike" baseline="0" dirty="0">
                <a:solidFill>
                  <a:srgbClr val="0070C0"/>
                </a:solidFill>
                <a:latin typeface="+mj-lt"/>
                <a:cs typeface="Calibri" panose="020F0502020204030204" pitchFamily="34" charset="0"/>
              </a:rPr>
              <a:t>Embargos Infringentes</a:t>
            </a:r>
            <a:r>
              <a:rPr lang="pt-BR" sz="1800" b="0" i="0" u="none" strike="noStrike" baseline="0" dirty="0">
                <a:solidFill>
                  <a:srgbClr val="000000"/>
                </a:solidFill>
                <a:latin typeface="+mj-lt"/>
                <a:cs typeface="Calibri" panose="020F0502020204030204" pitchFamily="34" charset="0"/>
              </a:rPr>
              <a:t>: </a:t>
            </a:r>
            <a:r>
              <a:rPr lang="pt-BR" sz="1800" b="0" i="0" u="none" strike="noStrike" baseline="0" dirty="0">
                <a:latin typeface="+mj-lt"/>
              </a:rPr>
              <a:t> o voto vencido tem por objeto da divergência uma questão de fundo, de mérito, que poderá levar à absolvição, redução da pena, substituição por outra pena etc.;</a:t>
            </a:r>
          </a:p>
          <a:p>
            <a:pPr algn="just"/>
            <a:r>
              <a:rPr lang="pt-BR" sz="1800" b="0" i="0" u="none" strike="noStrike" baseline="0" dirty="0">
                <a:solidFill>
                  <a:srgbClr val="0070C0"/>
                </a:solidFill>
                <a:latin typeface="+mj-lt"/>
                <a:cs typeface="Calibri" panose="020F0502020204030204" pitchFamily="34" charset="0"/>
              </a:rPr>
              <a:t>Embargos de Nulidade</a:t>
            </a:r>
            <a:r>
              <a:rPr lang="pt-BR" sz="1800" b="0" i="0" u="none" strike="noStrike" baseline="0" dirty="0">
                <a:solidFill>
                  <a:srgbClr val="000000"/>
                </a:solidFill>
                <a:latin typeface="+mj-lt"/>
                <a:cs typeface="Calibri" panose="020F0502020204030204" pitchFamily="34" charset="0"/>
              </a:rPr>
              <a:t>: </a:t>
            </a:r>
            <a:r>
              <a:rPr lang="pt-BR" sz="1800" b="0" i="0" u="none" strike="noStrike" baseline="0" dirty="0">
                <a:latin typeface="+mj-lt"/>
              </a:rPr>
              <a:t>o voto vencido diverge em relação a questões exclusivamente processuais, ou seja, às condições da ação, ou mesmo às nulidades processuais, tendo como consequência, se acolhidos, a nulidade da sentença ou mesmo de todo o processo.</a:t>
            </a:r>
            <a:endParaRPr lang="pt-BR" sz="1800" b="0" i="0" u="none" strike="noStrike" baseline="0" dirty="0">
              <a:solidFill>
                <a:srgbClr val="000000"/>
              </a:solidFill>
              <a:latin typeface="+mj-lt"/>
              <a:cs typeface="Calibri" panose="020F0502020204030204" pitchFamily="34" charset="0"/>
            </a:endParaRPr>
          </a:p>
          <a:p>
            <a:pPr algn="l"/>
            <a:r>
              <a:rPr lang="pt-BR" sz="1800" b="0" i="0" u="none" strike="noStrike" baseline="0" dirty="0">
                <a:solidFill>
                  <a:srgbClr val="0070C0"/>
                </a:solidFill>
                <a:latin typeface="+mj-lt"/>
                <a:cs typeface="Calibri" panose="020F0502020204030204" pitchFamily="34" charset="0"/>
              </a:rPr>
              <a:t>3.1</a:t>
            </a:r>
            <a:r>
              <a:rPr lang="pt-BR" sz="1800" b="0" i="0" u="none" strike="noStrike" baseline="0" dirty="0">
                <a:solidFill>
                  <a:srgbClr val="B6121B"/>
                </a:solidFill>
                <a:latin typeface="+mj-lt"/>
                <a:cs typeface="Calibri" panose="020F0502020204030204" pitchFamily="34" charset="0"/>
              </a:rPr>
              <a:t>. </a:t>
            </a:r>
            <a:r>
              <a:rPr lang="pt-BR" sz="1800" b="0" i="0" u="none" strike="noStrike" baseline="0" dirty="0">
                <a:solidFill>
                  <a:srgbClr val="000000"/>
                </a:solidFill>
                <a:latin typeface="+mj-lt"/>
                <a:cs typeface="Calibri" panose="020F0502020204030204" pitchFamily="34" charset="0"/>
              </a:rPr>
              <a:t>REQUISITOS OBJETIVOS:</a:t>
            </a:r>
          </a:p>
          <a:p>
            <a:pPr algn="just"/>
            <a:r>
              <a:rPr lang="pt-BR" sz="1800" b="0" i="0" u="none" strike="noStrike" baseline="0" dirty="0">
                <a:solidFill>
                  <a:srgbClr val="000000"/>
                </a:solidFill>
                <a:latin typeface="+mj-lt"/>
                <a:cs typeface="Calibri" panose="020F0502020204030204" pitchFamily="34" charset="0"/>
              </a:rPr>
              <a:t>→ Cabimento: contra decisão não unânime proferida por tribunal no julgamento de </a:t>
            </a:r>
            <a:r>
              <a:rPr lang="pt-BR" sz="1800" b="1" i="0" u="none" strike="noStrike" baseline="0" dirty="0">
                <a:solidFill>
                  <a:srgbClr val="000000"/>
                </a:solidFill>
                <a:effectLst>
                  <a:outerShdw blurRad="38100" dist="38100" dir="2700000" algn="tl">
                    <a:srgbClr val="000000">
                      <a:alpha val="43137"/>
                    </a:srgbClr>
                  </a:outerShdw>
                </a:effectLst>
                <a:latin typeface="+mj-lt"/>
                <a:cs typeface="Calibri" panose="020F0502020204030204" pitchFamily="34" charset="0"/>
              </a:rPr>
              <a:t>apelação, RSE ou agravo em execução</a:t>
            </a:r>
            <a:r>
              <a:rPr lang="pt-BR" sz="1800" b="0" i="0" u="none" strike="noStrike" baseline="0" dirty="0">
                <a:solidFill>
                  <a:srgbClr val="000000"/>
                </a:solidFill>
                <a:latin typeface="+mj-lt"/>
                <a:cs typeface="Calibri" panose="020F0502020204030204" pitchFamily="34" charset="0"/>
              </a:rPr>
              <a:t>. </a:t>
            </a:r>
            <a:r>
              <a:rPr lang="pt-BR" sz="1800" b="1" i="0" u="none" strike="noStrike" baseline="0" dirty="0">
                <a:solidFill>
                  <a:srgbClr val="000000"/>
                </a:solidFill>
                <a:effectLst>
                  <a:outerShdw blurRad="38100" dist="38100" dir="2700000" algn="tl">
                    <a:srgbClr val="000000">
                      <a:alpha val="43137"/>
                    </a:srgbClr>
                  </a:outerShdw>
                </a:effectLst>
                <a:latin typeface="+mj-lt"/>
                <a:cs typeface="Calibri" panose="020F0502020204030204" pitchFamily="34" charset="0"/>
              </a:rPr>
              <a:t>É recurso exclusivo da defesa. </a:t>
            </a:r>
            <a:r>
              <a:rPr lang="pt-BR" sz="1800" b="0" i="0" u="none" strike="noStrike" baseline="0" dirty="0">
                <a:solidFill>
                  <a:srgbClr val="000000"/>
                </a:solidFill>
                <a:latin typeface="+mj-lt"/>
                <a:cs typeface="Calibri" panose="020F0502020204030204" pitchFamily="34" charset="0"/>
              </a:rPr>
              <a:t>Está limitado ao objeto da divergência, demarcado pelos limites do voto vencido.</a:t>
            </a:r>
          </a:p>
          <a:p>
            <a:pPr algn="just"/>
            <a:r>
              <a:rPr lang="pt-BR" sz="1800" b="0" i="0" u="none" strike="noStrike" baseline="0" dirty="0">
                <a:solidFill>
                  <a:srgbClr val="000000"/>
                </a:solidFill>
                <a:latin typeface="+mj-lt"/>
                <a:cs typeface="Calibri" panose="020F0502020204030204" pitchFamily="34" charset="0"/>
              </a:rPr>
              <a:t>→ Adequação: deve ser interposto por petição acompanhada das razões, circunscritas ao objeto da divergência.</a:t>
            </a:r>
          </a:p>
          <a:p>
            <a:pPr algn="just"/>
            <a:r>
              <a:rPr lang="pt-BR" sz="1800" b="0" i="0" u="none" strike="noStrike" baseline="0" dirty="0">
                <a:solidFill>
                  <a:srgbClr val="000000"/>
                </a:solidFill>
                <a:latin typeface="+mj-lt"/>
                <a:cs typeface="Calibri" panose="020F0502020204030204" pitchFamily="34" charset="0"/>
              </a:rPr>
              <a:t>→ Tempestividade: prazo de 10 dias, único para interposição e razões.</a:t>
            </a:r>
          </a:p>
          <a:p>
            <a:pPr algn="just"/>
            <a:r>
              <a:rPr lang="pt-BR" sz="1800" b="0" i="0" u="none" strike="noStrike" baseline="0" dirty="0">
                <a:solidFill>
                  <a:srgbClr val="000000"/>
                </a:solidFill>
                <a:latin typeface="+mj-lt"/>
                <a:cs typeface="Calibri" panose="020F0502020204030204" pitchFamily="34" charset="0"/>
              </a:rPr>
              <a:t>→ Preparo: predomina entendimento de que não é necessário, nem mesmo nas ações penais privadas, bastando o preparo feito para a apelação.</a:t>
            </a:r>
          </a:p>
          <a:p>
            <a:pPr algn="just"/>
            <a:r>
              <a:rPr lang="pt-BR" sz="1800" b="0" i="0" u="none" strike="noStrike" baseline="0" dirty="0">
                <a:solidFill>
                  <a:srgbClr val="0070C0"/>
                </a:solidFill>
                <a:latin typeface="+mj-lt"/>
                <a:cs typeface="Calibri" panose="020F0502020204030204" pitchFamily="34" charset="0"/>
              </a:rPr>
              <a:t>3.2. </a:t>
            </a:r>
            <a:r>
              <a:rPr lang="pt-BR" sz="1800" b="0" i="0" u="none" strike="noStrike" baseline="0" dirty="0">
                <a:solidFill>
                  <a:srgbClr val="000000"/>
                </a:solidFill>
                <a:latin typeface="+mj-lt"/>
                <a:cs typeface="Calibri" panose="020F0502020204030204" pitchFamily="34" charset="0"/>
              </a:rPr>
              <a:t>REQUISITOS SUBJETIVOS: é um recurso exclusivo da defesa. Quanto ao gravame, deve haver um voto divergente favorável à defesa que represente uma vantagem jurídica, se acolhido.</a:t>
            </a:r>
            <a:endParaRPr lang="pt-BR" dirty="0">
              <a:latin typeface="+mj-lt"/>
              <a:cs typeface="Calibri" panose="020F0502020204030204" pitchFamily="34" charset="0"/>
            </a:endParaRPr>
          </a:p>
        </p:txBody>
      </p:sp>
    </p:spTree>
    <p:extLst>
      <p:ext uri="{BB962C8B-B14F-4D97-AF65-F5344CB8AC3E}">
        <p14:creationId xmlns:p14="http://schemas.microsoft.com/office/powerpoint/2010/main" val="79084004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892E145-024C-4DFE-8276-89BFDEA7B9E0}"/>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ACA75655-5282-40A5-9ADD-D70544CE5286}"/>
              </a:ext>
            </a:extLst>
          </p:cNvPr>
          <p:cNvSpPr>
            <a:spLocks noGrp="1"/>
          </p:cNvSpPr>
          <p:nvPr>
            <p:ph idx="1"/>
          </p:nvPr>
        </p:nvSpPr>
        <p:spPr/>
        <p:txBody>
          <a:bodyPr/>
          <a:lstStyle/>
          <a:p>
            <a:pPr algn="just"/>
            <a:r>
              <a:rPr lang="pt-BR" sz="1800" b="0" i="0" u="none" strike="noStrike" baseline="0" dirty="0">
                <a:solidFill>
                  <a:srgbClr val="0070C0"/>
                </a:solidFill>
                <a:latin typeface="Calibri" panose="020F0502020204030204" pitchFamily="34" charset="0"/>
                <a:cs typeface="Calibri" panose="020F0502020204030204" pitchFamily="34" charset="0"/>
              </a:rPr>
              <a:t>3.3</a:t>
            </a:r>
            <a:r>
              <a:rPr lang="pt-BR" sz="1800" b="0" i="0" u="none" strike="noStrike" baseline="0" dirty="0">
                <a:solidFill>
                  <a:srgbClr val="B6121B"/>
                </a:solidFill>
                <a:latin typeface="Calibri" panose="020F0502020204030204" pitchFamily="34" charset="0"/>
                <a:cs typeface="Calibri" panose="020F0502020204030204" pitchFamily="34" charset="0"/>
              </a:rPr>
              <a:t>. </a:t>
            </a:r>
            <a:r>
              <a:rPr lang="pt-BR" sz="1800" b="0" i="0" u="none" strike="noStrike" baseline="0" dirty="0">
                <a:solidFill>
                  <a:srgbClr val="000000"/>
                </a:solidFill>
                <a:latin typeface="Calibri" panose="020F0502020204030204" pitchFamily="34" charset="0"/>
                <a:cs typeface="Calibri" panose="020F0502020204030204" pitchFamily="34" charset="0"/>
              </a:rPr>
              <a:t>EFEITOS:</a:t>
            </a:r>
          </a:p>
          <a:p>
            <a:pPr algn="just"/>
            <a:r>
              <a:rPr lang="pt-BR" sz="1800" b="0" i="0" u="none" strike="noStrike" baseline="0" dirty="0">
                <a:solidFill>
                  <a:srgbClr val="000000"/>
                </a:solidFill>
                <a:latin typeface="Calibri" panose="020F0502020204030204" pitchFamily="34" charset="0"/>
                <a:cs typeface="Calibri" panose="020F0502020204030204" pitchFamily="34" charset="0"/>
              </a:rPr>
              <a:t>→ Devolutivo: devolve a discussão nos limites do voto vencido.</a:t>
            </a:r>
          </a:p>
          <a:p>
            <a:pPr algn="just"/>
            <a:r>
              <a:rPr lang="pt-BR" sz="1800" b="0" i="0" u="none" strike="noStrike" baseline="0" dirty="0">
                <a:solidFill>
                  <a:srgbClr val="000000"/>
                </a:solidFill>
                <a:latin typeface="Calibri" panose="020F0502020204030204" pitchFamily="34" charset="0"/>
                <a:cs typeface="Calibri" panose="020F0502020204030204" pitchFamily="34" charset="0"/>
              </a:rPr>
              <a:t>→ Suspensivo: ainda que se aceite a execução antecipada da pena (HC 126.292 do STF, com o qual não concordamos), na pendência do julgamento dos embargos ainda não terá ocorrido o esgotamento da jurisdição de segundo grau, sendo inviável a decretação da prisão. </a:t>
            </a:r>
            <a:r>
              <a:rPr lang="pt-BR" sz="1800" b="1" i="0" u="none" strike="noStrike" baseline="0" dirty="0">
                <a:solidFill>
                  <a:srgbClr val="000000"/>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Em relação a outros recursos (</a:t>
            </a:r>
            <a:r>
              <a:rPr lang="pt-BR" sz="1800" b="1" i="0" u="none" strike="noStrike" baseline="0" dirty="0" err="1">
                <a:solidFill>
                  <a:srgbClr val="000000"/>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REsp</a:t>
            </a:r>
            <a:r>
              <a:rPr lang="pt-BR" sz="1800" b="1" i="0" u="none" strike="noStrike" baseline="0" dirty="0">
                <a:solidFill>
                  <a:srgbClr val="000000"/>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e </a:t>
            </a:r>
            <a:r>
              <a:rPr lang="pt-BR" sz="1800" b="1" i="0" u="none" strike="noStrike" baseline="0" dirty="0" err="1">
                <a:solidFill>
                  <a:srgbClr val="000000"/>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RExt</a:t>
            </a:r>
            <a:r>
              <a:rPr lang="pt-BR" sz="1800" b="1" i="0" u="none" strike="noStrike" baseline="0" dirty="0">
                <a:solidFill>
                  <a:srgbClr val="000000"/>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o mais recomendado é a interposição simultânea dos embargos infringentes e do </a:t>
            </a:r>
            <a:r>
              <a:rPr lang="pt-BR" sz="1800" b="1" i="0" u="none" strike="noStrike" baseline="0" dirty="0" err="1">
                <a:solidFill>
                  <a:srgbClr val="000000"/>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REsp</a:t>
            </a:r>
            <a:r>
              <a:rPr lang="pt-BR" sz="1800" b="1" i="0" u="none" strike="noStrike" baseline="0" dirty="0">
                <a:solidFill>
                  <a:srgbClr val="000000"/>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a:t>
            </a:r>
            <a:r>
              <a:rPr lang="pt-BR" sz="1800" b="1" i="0" u="none" strike="noStrike" baseline="0" dirty="0" err="1">
                <a:solidFill>
                  <a:srgbClr val="000000"/>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RExt</a:t>
            </a:r>
            <a:r>
              <a:rPr lang="pt-BR" sz="1800" b="1" i="0" u="none" strike="noStrike" baseline="0" dirty="0">
                <a:solidFill>
                  <a:srgbClr val="000000"/>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conforme o caso (ausência de efeito suspensivo ou interruptivo do prazo). Mas a matéria não é pacífica</a:t>
            </a:r>
            <a:r>
              <a:rPr lang="pt-BR" sz="1800" b="1" i="0" u="none" strike="noStrike" baseline="0" dirty="0">
                <a:solidFill>
                  <a:srgbClr val="000000"/>
                </a:solidFill>
                <a:effectLst>
                  <a:outerShdw blurRad="38100" dist="38100" dir="2700000" algn="tl">
                    <a:srgbClr val="000000">
                      <a:alpha val="43137"/>
                    </a:srgbClr>
                  </a:outerShdw>
                </a:effectLst>
                <a:latin typeface="LiberationSerif"/>
              </a:rPr>
              <a:t>.</a:t>
            </a:r>
            <a:endParaRPr lang="pt-BR"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65543913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C993241-6451-4E64-9028-67CEAAFBDB88}"/>
              </a:ext>
            </a:extLst>
          </p:cNvPr>
          <p:cNvSpPr>
            <a:spLocks noGrp="1"/>
          </p:cNvSpPr>
          <p:nvPr>
            <p:ph type="title"/>
          </p:nvPr>
        </p:nvSpPr>
        <p:spPr/>
        <p:txBody>
          <a:bodyPr/>
          <a:lstStyle/>
          <a:p>
            <a:r>
              <a:rPr lang="pt-BR" dirty="0">
                <a:solidFill>
                  <a:srgbClr val="0070C0"/>
                </a:solidFill>
              </a:rPr>
              <a:t>4- EMBARGOS DECLARATÓRIOS: </a:t>
            </a:r>
          </a:p>
        </p:txBody>
      </p:sp>
      <p:sp>
        <p:nvSpPr>
          <p:cNvPr id="3" name="Espaço Reservado para Conteúdo 2">
            <a:extLst>
              <a:ext uri="{FF2B5EF4-FFF2-40B4-BE49-F238E27FC236}">
                <a16:creationId xmlns:a16="http://schemas.microsoft.com/office/drawing/2014/main" id="{86CB589E-ABD4-4620-AAAC-7A7BA117F50E}"/>
              </a:ext>
            </a:extLst>
          </p:cNvPr>
          <p:cNvSpPr>
            <a:spLocks noGrp="1"/>
          </p:cNvSpPr>
          <p:nvPr>
            <p:ph idx="1"/>
          </p:nvPr>
        </p:nvSpPr>
        <p:spPr/>
        <p:txBody>
          <a:bodyPr>
            <a:normAutofit lnSpcReduction="10000"/>
          </a:bodyPr>
          <a:lstStyle/>
          <a:p>
            <a:pPr algn="just"/>
            <a:r>
              <a:rPr lang="pt-BR" sz="1800" b="0" i="0" u="none" strike="noStrike" baseline="0" dirty="0">
                <a:solidFill>
                  <a:srgbClr val="0070C0"/>
                </a:solidFill>
                <a:latin typeface="+mj-lt"/>
                <a:cs typeface="Calibri" panose="020F0502020204030204" pitchFamily="34" charset="0"/>
              </a:rPr>
              <a:t>4. EMBARGOS DECLARATÓRIOS:</a:t>
            </a:r>
          </a:p>
          <a:p>
            <a:pPr algn="just"/>
            <a:r>
              <a:rPr lang="pt-BR" sz="1800" b="0" i="0" u="none" strike="noStrike" baseline="0" dirty="0">
                <a:solidFill>
                  <a:srgbClr val="0070C0"/>
                </a:solidFill>
                <a:latin typeface="+mj-lt"/>
                <a:cs typeface="Calibri" panose="020F0502020204030204" pitchFamily="34" charset="0"/>
              </a:rPr>
              <a:t>4.1</a:t>
            </a:r>
            <a:r>
              <a:rPr lang="pt-BR" sz="1800" b="0" i="0" u="none" strike="noStrike" baseline="0" dirty="0">
                <a:solidFill>
                  <a:srgbClr val="B6121B"/>
                </a:solidFill>
                <a:latin typeface="+mj-lt"/>
                <a:cs typeface="Calibri" panose="020F0502020204030204" pitchFamily="34" charset="0"/>
              </a:rPr>
              <a:t>. </a:t>
            </a:r>
            <a:r>
              <a:rPr lang="pt-BR" sz="1800" b="0" i="0" u="none" strike="noStrike" baseline="0" dirty="0">
                <a:solidFill>
                  <a:srgbClr val="000000"/>
                </a:solidFill>
                <a:latin typeface="+mj-lt"/>
                <a:cs typeface="Calibri" panose="020F0502020204030204" pitchFamily="34" charset="0"/>
              </a:rPr>
              <a:t>REQUISITOS OBJETIVOS:</a:t>
            </a:r>
          </a:p>
          <a:p>
            <a:pPr algn="just"/>
            <a:r>
              <a:rPr lang="pt-BR" sz="1800" b="0" i="0" u="none" strike="noStrike" baseline="0" dirty="0">
                <a:solidFill>
                  <a:srgbClr val="000000"/>
                </a:solidFill>
                <a:latin typeface="+mj-lt"/>
                <a:cs typeface="Calibri" panose="020F0502020204030204" pitchFamily="34" charset="0"/>
              </a:rPr>
              <a:t>→ Cabimento: Podem ser utilizados em relação a qualquer decisão, inclusive interlocutória ou despacho, desde que contenha omissão, obscuridade, contradição ou ambiguidade. </a:t>
            </a:r>
            <a:r>
              <a:rPr lang="pt-BR" sz="1800" b="0" i="0" u="none" strike="noStrike" baseline="0" dirty="0" err="1">
                <a:solidFill>
                  <a:srgbClr val="000000"/>
                </a:solidFill>
                <a:latin typeface="+mj-lt"/>
                <a:cs typeface="Calibri" panose="020F0502020204030204" pitchFamily="34" charset="0"/>
              </a:rPr>
              <a:t>Arts</a:t>
            </a:r>
            <a:r>
              <a:rPr lang="pt-BR" sz="1800" b="0" i="0" u="none" strike="noStrike" baseline="0" dirty="0">
                <a:solidFill>
                  <a:srgbClr val="000000"/>
                </a:solidFill>
                <a:latin typeface="+mj-lt"/>
                <a:cs typeface="Calibri" panose="020F0502020204030204" pitchFamily="34" charset="0"/>
              </a:rPr>
              <a:t>. 382 (decisões de 1º grau), 619 e 620 (decisões de tribunais). Excepcionalmente podem ter efeitos modificativos e podem ser utilizados para fins de prequestionamento nos recursos especial e extraordinário.</a:t>
            </a:r>
          </a:p>
          <a:p>
            <a:pPr algn="just"/>
            <a:r>
              <a:rPr lang="pt-BR" sz="1800" b="0" i="0" u="none" strike="noStrike" baseline="0" dirty="0">
                <a:solidFill>
                  <a:srgbClr val="000000"/>
                </a:solidFill>
                <a:latin typeface="+mj-lt"/>
                <a:cs typeface="Calibri" panose="020F0502020204030204" pitchFamily="34" charset="0"/>
              </a:rPr>
              <a:t>→ Adequação: interpostos por petição contendo as razões.</a:t>
            </a:r>
          </a:p>
          <a:p>
            <a:pPr algn="just"/>
            <a:r>
              <a:rPr lang="pt-BR" sz="1800" b="0" i="0" u="none" strike="noStrike" baseline="0" dirty="0">
                <a:solidFill>
                  <a:srgbClr val="000000"/>
                </a:solidFill>
                <a:latin typeface="+mj-lt"/>
                <a:cs typeface="Calibri" panose="020F0502020204030204" pitchFamily="34" charset="0"/>
              </a:rPr>
              <a:t>→ Tempestividade: 2 dias. No </a:t>
            </a:r>
            <a:r>
              <a:rPr lang="pt-BR" sz="1800" b="0" i="0" u="none" strike="noStrike" baseline="0" dirty="0" err="1">
                <a:solidFill>
                  <a:srgbClr val="000000"/>
                </a:solidFill>
                <a:latin typeface="+mj-lt"/>
                <a:cs typeface="Calibri" panose="020F0502020204030204" pitchFamily="34" charset="0"/>
              </a:rPr>
              <a:t>JECrim</a:t>
            </a:r>
            <a:r>
              <a:rPr lang="pt-BR" sz="1800" b="0" i="0" u="none" strike="noStrike" baseline="0" dirty="0">
                <a:solidFill>
                  <a:srgbClr val="000000"/>
                </a:solidFill>
                <a:latin typeface="+mj-lt"/>
                <a:cs typeface="Calibri" panose="020F0502020204030204" pitchFamily="34" charset="0"/>
              </a:rPr>
              <a:t>: 5 dias (art. 83 da Lei n. 9.099/95).</a:t>
            </a:r>
          </a:p>
          <a:p>
            <a:pPr algn="just"/>
            <a:r>
              <a:rPr lang="pt-BR" sz="1800" b="0" i="0" u="none" strike="noStrike" baseline="0" dirty="0">
                <a:solidFill>
                  <a:srgbClr val="000000"/>
                </a:solidFill>
                <a:latin typeface="+mj-lt"/>
                <a:cs typeface="Calibri" panose="020F0502020204030204" pitchFamily="34" charset="0"/>
              </a:rPr>
              <a:t>→ Preparo: não se exige.</a:t>
            </a:r>
          </a:p>
          <a:p>
            <a:pPr algn="just"/>
            <a:r>
              <a:rPr lang="pt-BR" sz="1800" b="0" i="0" u="none" strike="noStrike" baseline="0" dirty="0">
                <a:solidFill>
                  <a:srgbClr val="0070C0"/>
                </a:solidFill>
                <a:latin typeface="+mj-lt"/>
              </a:rPr>
              <a:t>4.2. </a:t>
            </a:r>
            <a:r>
              <a:rPr lang="pt-BR" sz="1800" b="0" i="0" u="none" strike="noStrike" baseline="0" dirty="0">
                <a:solidFill>
                  <a:srgbClr val="000000"/>
                </a:solidFill>
                <a:latin typeface="+mj-lt"/>
              </a:rPr>
              <a:t>REQUISITOS SUBJETIVOS: estão legitimadas as partes ativa, passiva e assistente da acusação. O interesse recursal vincula-se à (in)eficácia da garantia da motivação das decisões.</a:t>
            </a:r>
          </a:p>
          <a:p>
            <a:pPr algn="just"/>
            <a:r>
              <a:rPr lang="pt-BR" sz="1800" b="0" i="0" u="none" strike="noStrike" baseline="0" dirty="0">
                <a:solidFill>
                  <a:srgbClr val="0070C0"/>
                </a:solidFill>
                <a:latin typeface="+mj-lt"/>
              </a:rPr>
              <a:t>4.3</a:t>
            </a:r>
            <a:r>
              <a:rPr lang="pt-BR" sz="1800" b="0" i="0" u="none" strike="noStrike" baseline="0" dirty="0">
                <a:solidFill>
                  <a:srgbClr val="B6121B"/>
                </a:solidFill>
                <a:latin typeface="+mj-lt"/>
              </a:rPr>
              <a:t>. </a:t>
            </a:r>
            <a:r>
              <a:rPr lang="pt-BR" sz="1800" b="0" i="0" u="none" strike="noStrike" baseline="0" dirty="0">
                <a:solidFill>
                  <a:srgbClr val="000000"/>
                </a:solidFill>
                <a:latin typeface="+mj-lt"/>
              </a:rPr>
              <a:t>EFEITOS: possuem efeito regressivo (devolvendo para o mesmo órgão prolator). Excepcionalmente poderão ter efeitos modificativos ou </a:t>
            </a:r>
            <a:r>
              <a:rPr lang="pt-BR" sz="1900" b="0" i="0" u="none" strike="noStrike" baseline="0" dirty="0">
                <a:latin typeface="Calibri" panose="020F0502020204030204" pitchFamily="34" charset="0"/>
                <a:cs typeface="Calibri" panose="020F0502020204030204" pitchFamily="34" charset="0"/>
              </a:rPr>
              <a:t>infringentes.</a:t>
            </a:r>
          </a:p>
          <a:p>
            <a:pPr algn="just"/>
            <a:endParaRPr lang="pt-BR" dirty="0">
              <a:latin typeface="+mj-lt"/>
              <a:cs typeface="Calibri" panose="020F0502020204030204" pitchFamily="34" charset="0"/>
            </a:endParaRPr>
          </a:p>
        </p:txBody>
      </p:sp>
    </p:spTree>
    <p:extLst>
      <p:ext uri="{BB962C8B-B14F-4D97-AF65-F5344CB8AC3E}">
        <p14:creationId xmlns:p14="http://schemas.microsoft.com/office/powerpoint/2010/main" val="231491937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609470F-0255-4BC1-B2E3-B3621FD375FF}"/>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995F0B8B-77FB-43F7-A114-7BBC78800395}"/>
              </a:ext>
            </a:extLst>
          </p:cNvPr>
          <p:cNvSpPr>
            <a:spLocks noGrp="1"/>
          </p:cNvSpPr>
          <p:nvPr>
            <p:ph idx="1"/>
          </p:nvPr>
        </p:nvSpPr>
        <p:spPr/>
        <p:txBody>
          <a:bodyPr>
            <a:normAutofit/>
          </a:bodyPr>
          <a:lstStyle/>
          <a:p>
            <a:pPr algn="just"/>
            <a:r>
              <a:rPr lang="pt-BR" sz="1800" b="0" i="0" u="none" strike="noStrike" baseline="0" dirty="0">
                <a:latin typeface="Calibri" panose="020F0502020204030204" pitchFamily="34" charset="0"/>
                <a:cs typeface="Calibri" panose="020F0502020204030204" pitchFamily="34" charset="0"/>
              </a:rPr>
              <a:t>Como regra, interrompem o prazo para interposição de outros recursos (art. 1.026 do CPC). Advertência: </a:t>
            </a:r>
            <a:r>
              <a:rPr lang="pt-BR" sz="1800" b="0" i="0" u="none" strike="noStrike" baseline="0" dirty="0" err="1">
                <a:latin typeface="Calibri" panose="020F0502020204030204" pitchFamily="34" charset="0"/>
                <a:cs typeface="Calibri" panose="020F0502020204030204" pitchFamily="34" charset="0"/>
              </a:rPr>
              <a:t>JECrim</a:t>
            </a:r>
            <a:r>
              <a:rPr lang="pt-BR" sz="1800" b="0" i="0" u="none" strike="noStrike" baseline="0" dirty="0">
                <a:latin typeface="Calibri" panose="020F0502020204030204" pitchFamily="34" charset="0"/>
                <a:cs typeface="Calibri" panose="020F0502020204030204" pitchFamily="34" charset="0"/>
              </a:rPr>
              <a:t>, ver art. 1.066 do novo CPC. Assim: conforme ‘determina o CPC, há interrupção do prazo para novos recursos.</a:t>
            </a:r>
          </a:p>
          <a:p>
            <a:pPr algn="just"/>
            <a:r>
              <a:rPr lang="pt-BR" sz="1800" b="0" i="0" u="none" strike="noStrike" baseline="0" dirty="0">
                <a:latin typeface="LiberationSerif"/>
              </a:rPr>
              <a:t>Destacamos que a Lei n. 13.964/2019 alterou a redação do art. 116 do CP, que disciplina as causas impeditivas da prescrição. Portanto, a prescrição não corre na pendência de embargos de declaração ou de recursos aos tribunais superiores (recurso especial, extraordinário, respectivos agravos, agravo regimental, embargos de divergência, etc.), “quando inadmissíveis”</a:t>
            </a:r>
            <a:endParaRPr lang="pt-BR"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73924178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CF326C8-3282-4E0A-A934-1E5FEE95FA5E}"/>
              </a:ext>
            </a:extLst>
          </p:cNvPr>
          <p:cNvSpPr>
            <a:spLocks noGrp="1"/>
          </p:cNvSpPr>
          <p:nvPr>
            <p:ph type="title"/>
          </p:nvPr>
        </p:nvSpPr>
        <p:spPr/>
        <p:txBody>
          <a:bodyPr/>
          <a:lstStyle/>
          <a:p>
            <a:r>
              <a:rPr lang="pt-BR" dirty="0">
                <a:solidFill>
                  <a:srgbClr val="0070C0"/>
                </a:solidFill>
              </a:rPr>
              <a:t>5- AGRAVO EM EXECUÇÃO PENAL: </a:t>
            </a:r>
          </a:p>
        </p:txBody>
      </p:sp>
      <p:sp>
        <p:nvSpPr>
          <p:cNvPr id="3" name="Espaço Reservado para Conteúdo 2">
            <a:extLst>
              <a:ext uri="{FF2B5EF4-FFF2-40B4-BE49-F238E27FC236}">
                <a16:creationId xmlns:a16="http://schemas.microsoft.com/office/drawing/2014/main" id="{E77CE22A-56F1-4CE7-A9DD-8EBF602BA504}"/>
              </a:ext>
            </a:extLst>
          </p:cNvPr>
          <p:cNvSpPr>
            <a:spLocks noGrp="1"/>
          </p:cNvSpPr>
          <p:nvPr>
            <p:ph idx="1"/>
          </p:nvPr>
        </p:nvSpPr>
        <p:spPr/>
        <p:txBody>
          <a:bodyPr>
            <a:noAutofit/>
          </a:bodyPr>
          <a:lstStyle/>
          <a:p>
            <a:pPr algn="just"/>
            <a:r>
              <a:rPr lang="pt-BR" sz="1800" b="0" i="0" dirty="0">
                <a:solidFill>
                  <a:srgbClr val="000000"/>
                </a:solidFill>
                <a:effectLst/>
                <a:latin typeface="+mj-lt"/>
              </a:rPr>
              <a:t>“</a:t>
            </a:r>
            <a:r>
              <a:rPr lang="pt-BR" sz="1800" b="0" i="1" dirty="0">
                <a:solidFill>
                  <a:srgbClr val="000000"/>
                </a:solidFill>
                <a:effectLst/>
                <a:latin typeface="+mj-lt"/>
              </a:rPr>
              <a:t>Art. 197. Das decisões proferidas pelo Juiz caberá recurso de agravo, sem efeito suspensivo.”</a:t>
            </a:r>
            <a:endParaRPr lang="pt-BR" sz="1800" b="0" i="1" u="none" strike="noStrike" baseline="0" dirty="0">
              <a:solidFill>
                <a:srgbClr val="000000"/>
              </a:solidFill>
              <a:latin typeface="+mj-lt"/>
            </a:endParaRPr>
          </a:p>
          <a:p>
            <a:pPr algn="just"/>
            <a:r>
              <a:rPr lang="pt-BR" sz="1800" b="0" i="0" u="none" strike="noStrike" baseline="0" dirty="0">
                <a:solidFill>
                  <a:srgbClr val="000000"/>
                </a:solidFill>
                <a:latin typeface="+mj-lt"/>
              </a:rPr>
              <a:t>Segue o mesmo procedimento e requisitos do RSE.</a:t>
            </a:r>
          </a:p>
          <a:p>
            <a:pPr algn="just"/>
            <a:r>
              <a:rPr lang="pt-BR" sz="1800" b="0" i="0" u="none" strike="noStrike" baseline="0" dirty="0">
                <a:solidFill>
                  <a:srgbClr val="0070C0"/>
                </a:solidFill>
                <a:latin typeface="+mj-lt"/>
              </a:rPr>
              <a:t>5.1. </a:t>
            </a:r>
            <a:r>
              <a:rPr lang="pt-BR" sz="1800" b="0" i="0" u="none" strike="noStrike" baseline="0" dirty="0">
                <a:solidFill>
                  <a:srgbClr val="000000"/>
                </a:solidFill>
                <a:latin typeface="+mj-lt"/>
              </a:rPr>
              <a:t>REQUISITOS OBJETIVOS:</a:t>
            </a:r>
          </a:p>
          <a:p>
            <a:pPr algn="just"/>
            <a:r>
              <a:rPr lang="pt-BR" sz="1800" b="0" i="0" u="none" strike="noStrike" baseline="0" dirty="0">
                <a:solidFill>
                  <a:srgbClr val="000000"/>
                </a:solidFill>
                <a:latin typeface="+mj-lt"/>
              </a:rPr>
              <a:t>→ Cabimento: decisões interlocutórias tomadas no curso da execução criminal.</a:t>
            </a:r>
          </a:p>
          <a:p>
            <a:pPr algn="just"/>
            <a:r>
              <a:rPr lang="pt-BR" sz="1800" b="0" i="0" u="none" strike="noStrike" baseline="0" dirty="0">
                <a:solidFill>
                  <a:srgbClr val="000000"/>
                </a:solidFill>
                <a:latin typeface="+mj-lt"/>
              </a:rPr>
              <a:t>→ Adequação: pode ser interposto por petição ou termo nos autos.</a:t>
            </a:r>
          </a:p>
          <a:p>
            <a:pPr algn="just"/>
            <a:r>
              <a:rPr lang="pt-BR" sz="1800" b="0" i="0" u="none" strike="noStrike" baseline="0" dirty="0">
                <a:solidFill>
                  <a:srgbClr val="000000"/>
                </a:solidFill>
                <a:latin typeface="+mj-lt"/>
              </a:rPr>
              <a:t>→ Tempestividade: 5 dias para interposição e 2 dias para razões.</a:t>
            </a:r>
          </a:p>
          <a:p>
            <a:pPr algn="just"/>
            <a:r>
              <a:rPr lang="pt-BR" sz="1800" b="0" i="0" u="none" strike="noStrike" baseline="0" dirty="0">
                <a:solidFill>
                  <a:srgbClr val="000000"/>
                </a:solidFill>
                <a:latin typeface="+mj-lt"/>
              </a:rPr>
              <a:t>→ Preparo: não se exige.</a:t>
            </a:r>
          </a:p>
          <a:p>
            <a:pPr algn="just"/>
            <a:r>
              <a:rPr lang="pt-BR" sz="1800" b="0" i="0" u="none" strike="noStrike" baseline="0" dirty="0">
                <a:solidFill>
                  <a:srgbClr val="0070C0"/>
                </a:solidFill>
                <a:latin typeface="+mj-lt"/>
              </a:rPr>
              <a:t>5.2. </a:t>
            </a:r>
            <a:r>
              <a:rPr lang="pt-BR" sz="1800" b="0" i="0" u="none" strike="noStrike" baseline="0" dirty="0">
                <a:solidFill>
                  <a:srgbClr val="000000"/>
                </a:solidFill>
                <a:latin typeface="+mj-lt"/>
              </a:rPr>
              <a:t>REQUISITOS SUBJETIVOS: estão legitimados o MP, defensor ou réu. O gravame decorre do prejuízo pela concessão ou denegação do pedido feito na execução penal.</a:t>
            </a:r>
          </a:p>
          <a:p>
            <a:pPr algn="just"/>
            <a:r>
              <a:rPr lang="pt-BR" sz="1800" b="0" i="0" u="none" strike="noStrike" baseline="0" dirty="0">
                <a:solidFill>
                  <a:srgbClr val="0070C0"/>
                </a:solidFill>
                <a:latin typeface="+mj-lt"/>
              </a:rPr>
              <a:t>5.3</a:t>
            </a:r>
            <a:r>
              <a:rPr lang="pt-BR" sz="1800" b="0" i="0" u="none" strike="noStrike" baseline="0" dirty="0">
                <a:solidFill>
                  <a:srgbClr val="B6121B"/>
                </a:solidFill>
                <a:latin typeface="+mj-lt"/>
              </a:rPr>
              <a:t>. </a:t>
            </a:r>
            <a:r>
              <a:rPr lang="pt-BR" sz="1800" b="0" i="0" u="none" strike="noStrike" baseline="0" dirty="0">
                <a:solidFill>
                  <a:srgbClr val="000000"/>
                </a:solidFill>
                <a:latin typeface="+mj-lt"/>
              </a:rPr>
              <a:t>EFEITOS: efeito devolutivo misto (regressivo e depois reiterativo ou</a:t>
            </a:r>
          </a:p>
          <a:p>
            <a:pPr algn="just"/>
            <a:r>
              <a:rPr lang="pt-BR" sz="1800" b="0" i="0" u="none" strike="noStrike" baseline="0" dirty="0">
                <a:solidFill>
                  <a:srgbClr val="000000"/>
                </a:solidFill>
                <a:latin typeface="+mj-lt"/>
              </a:rPr>
              <a:t>devolutivo propriamente dito). Não possui efeito suspensivo.</a:t>
            </a:r>
            <a:endParaRPr lang="pt-BR" sz="1800" dirty="0">
              <a:latin typeface="+mj-lt"/>
            </a:endParaRPr>
          </a:p>
        </p:txBody>
      </p:sp>
    </p:spTree>
    <p:extLst>
      <p:ext uri="{BB962C8B-B14F-4D97-AF65-F5344CB8AC3E}">
        <p14:creationId xmlns:p14="http://schemas.microsoft.com/office/powerpoint/2010/main" val="55563461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22C5979-91A9-47D0-BF17-08A5B1EE3FE6}"/>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496C8B87-B3DC-40F7-A804-3A93D5528154}"/>
              </a:ext>
            </a:extLst>
          </p:cNvPr>
          <p:cNvSpPr>
            <a:spLocks noGrp="1"/>
          </p:cNvSpPr>
          <p:nvPr>
            <p:ph idx="1"/>
          </p:nvPr>
        </p:nvSpPr>
        <p:spPr/>
        <p:txBody>
          <a:bodyPr>
            <a:normAutofit lnSpcReduction="10000"/>
          </a:bodyPr>
          <a:lstStyle/>
          <a:p>
            <a:pPr algn="just"/>
            <a:r>
              <a:rPr lang="pt-BR" sz="1800" b="0" u="sng" strike="noStrike" baseline="0" dirty="0">
                <a:effectLst>
                  <a:outerShdw blurRad="38100" dist="38100" dir="2700000" algn="tl">
                    <a:srgbClr val="000000">
                      <a:alpha val="43137"/>
                    </a:srgbClr>
                  </a:outerShdw>
                </a:effectLst>
              </a:rPr>
              <a:t>O fato de o agravo não ter efeito suspensivo faz com que, muitas vezes, seja interposto habeas corpus, para evitar ou sanar a grave coação ilegal que o apenado sofre ou pode vir a sofrer. Isso porque, em geral, os incidentes da execução giram em torno da possibilidade ou não de progressão, regressão, livramento condicional, obtenção de indulto, comutação, unificação de penas etc., ou seja, questões diretamente ligadas ao estado de liberdade (ou ausência de) do apenado, cuja urgência não é compatível com um recurso despido de efeito suspensivo.</a:t>
            </a:r>
          </a:p>
          <a:p>
            <a:pPr algn="just"/>
            <a:r>
              <a:rPr lang="pt-BR" sz="1800" b="0" i="0" u="none" strike="noStrike" baseline="0" dirty="0"/>
              <a:t>Mas alguns tribunais, muitas vezes alheios à realidade medieval do sistema carcerário brasileiro, adotando uma postura formalista e burocrática, não conhecem do </a:t>
            </a:r>
            <a:r>
              <a:rPr lang="pt-BR" sz="1800" b="0" i="1" u="none" strike="noStrike" baseline="0" dirty="0"/>
              <a:t>habeas corpus </a:t>
            </a:r>
            <a:r>
              <a:rPr lang="pt-BR" sz="1800" b="0" i="0" u="none" strike="noStrike" baseline="0" dirty="0"/>
              <a:t>diante da existência de recurso específico (agravo). Daí por que especialmente a defesa se vê compelida a lançar mão dos dois instrumentos, de forma simultânea: </a:t>
            </a:r>
            <a:r>
              <a:rPr lang="pt-BR" sz="1800" b="0" i="1" u="none" strike="noStrike" baseline="0" dirty="0"/>
              <a:t>habeas corpus </a:t>
            </a:r>
            <a:r>
              <a:rPr lang="pt-BR" sz="1800" b="0" i="0" u="none" strike="noStrike" baseline="0" dirty="0"/>
              <a:t>e agravo em execução. Se o primeiro for conhecido, e quem sabe até a liminar concedida, esvazia o objeto do segundo. Do contrário, em não sendo conhecido o </a:t>
            </a:r>
            <a:r>
              <a:rPr lang="pt-BR" sz="1800" b="0" i="1" u="none" strike="noStrike" baseline="0" dirty="0"/>
              <a:t>writ</a:t>
            </a:r>
            <a:r>
              <a:rPr lang="pt-BR" sz="1800" b="0" i="0" u="none" strike="noStrike" baseline="0" dirty="0"/>
              <a:t>, o agravo já está tramitando, diminuindo o tempo de espera do apenado por uma decisão.</a:t>
            </a:r>
            <a:endParaRPr lang="pt-BR" dirty="0"/>
          </a:p>
        </p:txBody>
      </p:sp>
    </p:spTree>
    <p:extLst>
      <p:ext uri="{BB962C8B-B14F-4D97-AF65-F5344CB8AC3E}">
        <p14:creationId xmlns:p14="http://schemas.microsoft.com/office/powerpoint/2010/main" val="209341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AC1F02B-7996-412E-913E-04D5D80AC2BB}"/>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CC8CE0D0-6788-4AD1-A4AB-E69FAAE936BD}"/>
              </a:ext>
            </a:extLst>
          </p:cNvPr>
          <p:cNvSpPr>
            <a:spLocks noGrp="1"/>
          </p:cNvSpPr>
          <p:nvPr>
            <p:ph idx="1"/>
          </p:nvPr>
        </p:nvSpPr>
        <p:spPr/>
        <p:txBody>
          <a:bodyPr/>
          <a:lstStyle/>
          <a:p>
            <a:pPr algn="just"/>
            <a:r>
              <a:rPr lang="pt-BR" sz="1800" b="0" i="0" u="none" strike="noStrike" baseline="0" dirty="0">
                <a:solidFill>
                  <a:srgbClr val="0070C0"/>
                </a:solidFill>
                <a:latin typeface="+mj-lt"/>
              </a:rPr>
              <a:t>Art. 581. Caberá recurso, no sentido estrito, da decisão, despacho ou sentença:</a:t>
            </a:r>
          </a:p>
          <a:p>
            <a:pPr algn="just"/>
            <a:r>
              <a:rPr lang="pt-BR" sz="1800" b="0" i="0" u="none" strike="noStrike" baseline="0" dirty="0">
                <a:solidFill>
                  <a:srgbClr val="000000"/>
                </a:solidFill>
                <a:latin typeface="+mj-lt"/>
              </a:rPr>
              <a:t>O recurso em sentido estrito é, por excelência, um meio de impugnação das decisões interlocutórias, ou seja, das “decisões”, cabendo excepcionalmente em relação às “sentenças” (como a que concede ou denega o </a:t>
            </a:r>
            <a:r>
              <a:rPr lang="pt-BR" sz="1800" b="0" i="1" u="none" strike="noStrike" baseline="0" dirty="0">
                <a:solidFill>
                  <a:srgbClr val="000000"/>
                </a:solidFill>
                <a:latin typeface="+mj-lt"/>
              </a:rPr>
              <a:t>habeas corpus</a:t>
            </a:r>
            <a:r>
              <a:rPr lang="pt-BR" sz="1800" b="0" i="0" u="none" strike="noStrike" baseline="0" dirty="0">
                <a:solidFill>
                  <a:srgbClr val="000000"/>
                </a:solidFill>
                <a:latin typeface="+mj-lt"/>
              </a:rPr>
              <a:t>). Contudo, é absolutamente inadequada a expressão </a:t>
            </a:r>
            <a:r>
              <a:rPr lang="pt-BR" sz="1800" b="0" i="1" u="none" strike="noStrike" baseline="0" dirty="0">
                <a:solidFill>
                  <a:srgbClr val="000000"/>
                </a:solidFill>
                <a:latin typeface="+mj-lt"/>
              </a:rPr>
              <a:t>despacho</a:t>
            </a:r>
            <a:r>
              <a:rPr lang="pt-BR" sz="1800" b="0" i="0" u="none" strike="noStrike" baseline="0" dirty="0">
                <a:solidFill>
                  <a:srgbClr val="000000"/>
                </a:solidFill>
                <a:latin typeface="+mj-lt"/>
              </a:rPr>
              <a:t>, contida no </a:t>
            </a:r>
            <a:r>
              <a:rPr lang="pt-BR" sz="1800" b="0" i="1" u="none" strike="noStrike" baseline="0" dirty="0">
                <a:solidFill>
                  <a:srgbClr val="000000"/>
                </a:solidFill>
                <a:latin typeface="+mj-lt"/>
              </a:rPr>
              <a:t>caput </a:t>
            </a:r>
            <a:r>
              <a:rPr lang="pt-BR" sz="1800" b="0" i="0" u="none" strike="noStrike" baseline="0" dirty="0">
                <a:solidFill>
                  <a:srgbClr val="000000"/>
                </a:solidFill>
                <a:latin typeface="+mj-lt"/>
              </a:rPr>
              <a:t>do art. 581, na medida em que os despachos são irrecorríveis.</a:t>
            </a:r>
          </a:p>
          <a:p>
            <a:pPr algn="just"/>
            <a:endParaRPr lang="pt-BR" sz="1800" b="0" i="0" u="none" strike="noStrike" baseline="0" dirty="0">
              <a:solidFill>
                <a:srgbClr val="FF0000"/>
              </a:solidFill>
              <a:latin typeface="+mj-lt"/>
            </a:endParaRPr>
          </a:p>
          <a:p>
            <a:pPr algn="just"/>
            <a:r>
              <a:rPr lang="pt-BR" sz="1800" b="0" i="0" u="none" strike="noStrike" baseline="0" dirty="0">
                <a:solidFill>
                  <a:srgbClr val="0070C0"/>
                </a:solidFill>
                <a:latin typeface="+mj-lt"/>
              </a:rPr>
              <a:t>I – que não receber a denúncia ou a queixa;</a:t>
            </a:r>
          </a:p>
          <a:p>
            <a:pPr algn="just"/>
            <a:r>
              <a:rPr lang="pt-BR" sz="1800" b="0" i="0" u="none" strike="noStrike" baseline="0" dirty="0">
                <a:latin typeface="LiberationSerif"/>
              </a:rPr>
              <a:t>A decisão que recebe a denúncia ou queixa é, como regra, irrecorrível (mas cabe </a:t>
            </a:r>
            <a:r>
              <a:rPr lang="pt-BR" sz="1800" b="0" i="1" u="none" strike="noStrike" baseline="0" dirty="0">
                <a:latin typeface="LiberationSerif-Italic"/>
              </a:rPr>
              <a:t>habeas corpus, </a:t>
            </a:r>
            <a:r>
              <a:rPr lang="pt-BR" sz="1800" b="0" i="0" u="none" strike="noStrike" baseline="0" dirty="0">
                <a:latin typeface="LiberationSerif"/>
              </a:rPr>
              <a:t>como se verá), mas diferente é a situação da decisão que “não receber” a denúncia ou queixa. Melhor teria andado o legislador se tivesse estabelecido a seguinte redação para esse inciso: “que rejeitar a denúncia ou queixa”; </a:t>
            </a:r>
            <a:endParaRPr lang="pt-BR" dirty="0">
              <a:solidFill>
                <a:srgbClr val="FF0000"/>
              </a:solidFill>
            </a:endParaRPr>
          </a:p>
        </p:txBody>
      </p:sp>
    </p:spTree>
    <p:extLst>
      <p:ext uri="{BB962C8B-B14F-4D97-AF65-F5344CB8AC3E}">
        <p14:creationId xmlns:p14="http://schemas.microsoft.com/office/powerpoint/2010/main" val="149526313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542FB98-9181-4264-A981-C0BA23D14A54}"/>
              </a:ext>
            </a:extLst>
          </p:cNvPr>
          <p:cNvSpPr>
            <a:spLocks noGrp="1"/>
          </p:cNvSpPr>
          <p:nvPr>
            <p:ph type="title"/>
          </p:nvPr>
        </p:nvSpPr>
        <p:spPr/>
        <p:txBody>
          <a:bodyPr/>
          <a:lstStyle/>
          <a:p>
            <a:r>
              <a:rPr lang="pt-BR" dirty="0">
                <a:solidFill>
                  <a:srgbClr val="0070C0"/>
                </a:solidFill>
              </a:rPr>
              <a:t>6- CARTA TESTEMUNHÁVEL: </a:t>
            </a:r>
          </a:p>
        </p:txBody>
      </p:sp>
      <p:sp>
        <p:nvSpPr>
          <p:cNvPr id="3" name="Espaço Reservado para Conteúdo 2">
            <a:extLst>
              <a:ext uri="{FF2B5EF4-FFF2-40B4-BE49-F238E27FC236}">
                <a16:creationId xmlns:a16="http://schemas.microsoft.com/office/drawing/2014/main" id="{00D6F450-FFBC-41A9-A5A6-25E610DBF01E}"/>
              </a:ext>
            </a:extLst>
          </p:cNvPr>
          <p:cNvSpPr>
            <a:spLocks noGrp="1"/>
          </p:cNvSpPr>
          <p:nvPr>
            <p:ph idx="1"/>
          </p:nvPr>
        </p:nvSpPr>
        <p:spPr/>
        <p:txBody>
          <a:bodyPr>
            <a:normAutofit fontScale="92500" lnSpcReduction="20000"/>
          </a:bodyPr>
          <a:lstStyle/>
          <a:p>
            <a:pPr algn="just"/>
            <a:r>
              <a:rPr lang="pt-BR" sz="1800" dirty="0">
                <a:latin typeface="Calibri" panose="020F0502020204030204" pitchFamily="34" charset="0"/>
                <a:cs typeface="Calibri" panose="020F0502020204030204" pitchFamily="34" charset="0"/>
              </a:rPr>
              <a:t>A </a:t>
            </a:r>
            <a:r>
              <a:rPr lang="pt-BR" sz="1800" b="0" i="0" u="none" strike="noStrike" baseline="0" dirty="0">
                <a:latin typeface="Calibri" panose="020F0502020204030204" pitchFamily="34" charset="0"/>
                <a:cs typeface="Calibri" panose="020F0502020204030204" pitchFamily="34" charset="0"/>
              </a:rPr>
              <a:t>carta testemunhável remonta ao tempo do Império e servia para evitar que os juízes se ocultassem para não receber os recursos ou determinassem ao escrivão que não lhes desse andamento. Nestes casos, o recorrente comparecia em cartório, acompanhado de duas testemunhas, “e relatava o que estava sucedendo ao escrivão, manifestando sua intenção de recorrer. Caso o escrivão admitisse a veracidade dos fatos narrados, fornecendo atestado a respeito, o problema ficava solucionado. Em caso de relutância do escrivão, o recorrente comparecia ao tribunal com as duas testemunhas”.</a:t>
            </a:r>
          </a:p>
          <a:p>
            <a:pPr algn="just"/>
            <a:endParaRPr lang="pt-BR" sz="1800" b="0" i="0" u="none" strike="noStrike" baseline="0" dirty="0">
              <a:latin typeface="Calibri" panose="020F0502020204030204" pitchFamily="34" charset="0"/>
              <a:cs typeface="Calibri" panose="020F0502020204030204" pitchFamily="34" charset="0"/>
            </a:endParaRPr>
          </a:p>
          <a:p>
            <a:pPr algn="just"/>
            <a:r>
              <a:rPr lang="pt-BR" sz="1800" b="0" i="0" u="none" strike="noStrike" baseline="0" dirty="0">
                <a:latin typeface="Calibri" panose="020F0502020204030204" pitchFamily="34" charset="0"/>
                <a:cs typeface="Calibri" panose="020F0502020204030204" pitchFamily="34" charset="0"/>
              </a:rPr>
              <a:t>→ Cabimento: </a:t>
            </a:r>
            <a:r>
              <a:rPr lang="pt-BR" sz="1800" b="1" i="0" u="none" strike="noStrike" baseline="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impugnar a decisão que denegou o prosseguimento a recurso em sentido estrito ou agravo em execução, ou obstaculizou sua subida</a:t>
            </a:r>
            <a:r>
              <a:rPr lang="pt-BR" sz="1800" b="0" i="0" u="none" strike="noStrike" baseline="0" dirty="0">
                <a:latin typeface="Calibri" panose="020F0502020204030204" pitchFamily="34" charset="0"/>
                <a:cs typeface="Calibri" panose="020F0502020204030204" pitchFamily="34" charset="0"/>
              </a:rPr>
              <a:t>. </a:t>
            </a:r>
          </a:p>
          <a:p>
            <a:pPr algn="just"/>
            <a:endParaRPr lang="pt-BR" sz="1800" b="0" i="0" u="none" strike="noStrike" baseline="0" dirty="0">
              <a:latin typeface="Calibri" panose="020F0502020204030204" pitchFamily="34" charset="0"/>
              <a:cs typeface="Calibri" panose="020F0502020204030204" pitchFamily="34" charset="0"/>
            </a:endParaRPr>
          </a:p>
          <a:p>
            <a:pPr algn="just"/>
            <a:r>
              <a:rPr lang="pt-BR" sz="1800" b="0" i="0" u="none" strike="noStrike" baseline="0" dirty="0">
                <a:latin typeface="Calibri" panose="020F0502020204030204" pitchFamily="34" charset="0"/>
                <a:cs typeface="Calibri" panose="020F0502020204030204" pitchFamily="34" charset="0"/>
              </a:rPr>
              <a:t>→ Adequação: recurso interposto por petição.</a:t>
            </a:r>
          </a:p>
          <a:p>
            <a:pPr algn="just"/>
            <a:r>
              <a:rPr lang="pt-BR" sz="1800" b="0" i="0" u="none" strike="noStrike" baseline="0" dirty="0">
                <a:latin typeface="Calibri" panose="020F0502020204030204" pitchFamily="34" charset="0"/>
                <a:cs typeface="Calibri" panose="020F0502020204030204" pitchFamily="34" charset="0"/>
              </a:rPr>
              <a:t>→ Tempestividade: 2 dias.</a:t>
            </a:r>
          </a:p>
          <a:p>
            <a:pPr algn="just"/>
            <a:r>
              <a:rPr lang="pt-BR" sz="1800" b="0" i="0" u="none" strike="noStrike" baseline="0" dirty="0">
                <a:solidFill>
                  <a:srgbClr val="000000"/>
                </a:solidFill>
                <a:latin typeface="Calibri" panose="020F0502020204030204" pitchFamily="34" charset="0"/>
                <a:cs typeface="Calibri" panose="020F0502020204030204" pitchFamily="34" charset="0"/>
              </a:rPr>
              <a:t>→ Preparo: não se exige.</a:t>
            </a:r>
          </a:p>
          <a:p>
            <a:pPr algn="just"/>
            <a:r>
              <a:rPr lang="pt-BR" sz="1800" b="0" i="0" u="none" strike="noStrike" baseline="0" dirty="0">
                <a:solidFill>
                  <a:srgbClr val="0070C0"/>
                </a:solidFill>
                <a:latin typeface="Calibri" panose="020F0502020204030204" pitchFamily="34" charset="0"/>
                <a:cs typeface="Calibri" panose="020F0502020204030204" pitchFamily="34" charset="0"/>
              </a:rPr>
              <a:t>6.2. </a:t>
            </a:r>
            <a:r>
              <a:rPr lang="pt-BR" sz="1800" b="0" i="0" u="none" strike="noStrike" baseline="0" dirty="0">
                <a:solidFill>
                  <a:srgbClr val="000000"/>
                </a:solidFill>
                <a:latin typeface="Calibri" panose="020F0502020204030204" pitchFamily="34" charset="0"/>
                <a:cs typeface="Calibri" panose="020F0502020204030204" pitchFamily="34" charset="0"/>
              </a:rPr>
              <a:t>REQUISITOS SUBJETIVOS: legitimidade vinculada àquela necessária para interposição do recurso originário a que foi denegado o prosseguimento. Interesse: gravame pelo não prosseguimento do recurso.</a:t>
            </a:r>
          </a:p>
          <a:p>
            <a:pPr algn="just"/>
            <a:r>
              <a:rPr lang="pt-BR" sz="1800" b="0" i="0" u="none" strike="noStrike" baseline="0" dirty="0">
                <a:solidFill>
                  <a:srgbClr val="0070C0"/>
                </a:solidFill>
                <a:latin typeface="Calibri" panose="020F0502020204030204" pitchFamily="34" charset="0"/>
                <a:cs typeface="Calibri" panose="020F0502020204030204" pitchFamily="34" charset="0"/>
              </a:rPr>
              <a:t>6.3. </a:t>
            </a:r>
            <a:r>
              <a:rPr lang="pt-BR" sz="1800" b="0" i="0" u="none" strike="noStrike" baseline="0" dirty="0">
                <a:solidFill>
                  <a:srgbClr val="000000"/>
                </a:solidFill>
                <a:latin typeface="Calibri" panose="020F0502020204030204" pitchFamily="34" charset="0"/>
                <a:cs typeface="Calibri" panose="020F0502020204030204" pitchFamily="34" charset="0"/>
              </a:rPr>
              <a:t>EFEITOS: devolutivo misto.</a:t>
            </a:r>
            <a:endParaRPr lang="pt-BR"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91258510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5525D0D-03EB-48C7-9E71-04C4FA726436}"/>
              </a:ext>
            </a:extLst>
          </p:cNvPr>
          <p:cNvSpPr>
            <a:spLocks noGrp="1"/>
          </p:cNvSpPr>
          <p:nvPr>
            <p:ph type="title"/>
          </p:nvPr>
        </p:nvSpPr>
        <p:spPr/>
        <p:txBody>
          <a:bodyPr/>
          <a:lstStyle/>
          <a:p>
            <a:r>
              <a:rPr lang="pt-BR" dirty="0">
                <a:solidFill>
                  <a:srgbClr val="0070C0"/>
                </a:solidFill>
              </a:rPr>
              <a:t>7- RECURSO ESPECIAL: </a:t>
            </a:r>
          </a:p>
        </p:txBody>
      </p:sp>
      <p:sp>
        <p:nvSpPr>
          <p:cNvPr id="3" name="Espaço Reservado para Conteúdo 2">
            <a:extLst>
              <a:ext uri="{FF2B5EF4-FFF2-40B4-BE49-F238E27FC236}">
                <a16:creationId xmlns:a16="http://schemas.microsoft.com/office/drawing/2014/main" id="{FC2F949E-BD4B-41A8-AF6B-19D3AF60429A}"/>
              </a:ext>
            </a:extLst>
          </p:cNvPr>
          <p:cNvSpPr>
            <a:spLocks noGrp="1"/>
          </p:cNvSpPr>
          <p:nvPr>
            <p:ph idx="1"/>
          </p:nvPr>
        </p:nvSpPr>
        <p:spPr/>
        <p:txBody>
          <a:bodyPr>
            <a:normAutofit fontScale="92500" lnSpcReduction="20000"/>
          </a:bodyPr>
          <a:lstStyle/>
          <a:p>
            <a:pPr algn="just"/>
            <a:r>
              <a:rPr lang="pt-BR" sz="1800" b="0" i="0" dirty="0">
                <a:solidFill>
                  <a:srgbClr val="000000"/>
                </a:solidFill>
                <a:effectLst/>
                <a:latin typeface="+mj-lt"/>
              </a:rPr>
              <a:t>“Art. 105. Compete ao Superior Tribunal de Justiça: </a:t>
            </a:r>
          </a:p>
          <a:p>
            <a:pPr algn="just"/>
            <a:r>
              <a:rPr lang="pt-BR" sz="1800" b="0" i="0" dirty="0">
                <a:solidFill>
                  <a:srgbClr val="000000"/>
                </a:solidFill>
                <a:effectLst/>
                <a:latin typeface="+mj-lt"/>
              </a:rPr>
              <a:t>III - julgar, em recurso especial, as causas decididas, em única ou última instância, </a:t>
            </a:r>
            <a:r>
              <a:rPr lang="pt-BR" sz="1800" b="0" i="1" dirty="0">
                <a:solidFill>
                  <a:srgbClr val="000000"/>
                </a:solidFill>
                <a:effectLst/>
                <a:latin typeface="+mj-lt"/>
              </a:rPr>
              <a:t>pelos Tribunais Regionais Federais ou pelos tribunais dos Estados, do Distrito Federal e Territórios, quando a decisão recorrida: </a:t>
            </a:r>
          </a:p>
          <a:p>
            <a:pPr algn="just"/>
            <a:r>
              <a:rPr lang="pt-BR" sz="1800" i="1" dirty="0">
                <a:latin typeface="+mj-lt"/>
              </a:rPr>
              <a:t>a) contrariar tratado ou lei federal, ou negar-lhes vigência;</a:t>
            </a:r>
          </a:p>
          <a:p>
            <a:pPr algn="just"/>
            <a:r>
              <a:rPr lang="pt-BR" sz="1800" b="0" i="1" dirty="0">
                <a:solidFill>
                  <a:srgbClr val="000000"/>
                </a:solidFill>
                <a:effectLst/>
                <a:latin typeface="+mj-lt"/>
              </a:rPr>
              <a:t>b) julgar válido ato de governo local contestado em face de lei federal;</a:t>
            </a:r>
          </a:p>
          <a:p>
            <a:pPr algn="just"/>
            <a:r>
              <a:rPr lang="pt-BR" sz="1800" b="0" i="1" dirty="0">
                <a:solidFill>
                  <a:srgbClr val="000000"/>
                </a:solidFill>
                <a:effectLst/>
                <a:latin typeface="+mj-lt"/>
              </a:rPr>
              <a:t>c) der a lei federal interpretação divergente da que lhe haja atribuído outro tribunal</a:t>
            </a:r>
            <a:r>
              <a:rPr lang="pt-BR" sz="1800" b="0" i="0" dirty="0">
                <a:solidFill>
                  <a:srgbClr val="000000"/>
                </a:solidFill>
                <a:effectLst/>
                <a:latin typeface="+mj-lt"/>
              </a:rPr>
              <a:t>.”</a:t>
            </a:r>
          </a:p>
          <a:p>
            <a:pPr algn="l"/>
            <a:r>
              <a:rPr lang="pt-BR" sz="1800" b="0" i="0" u="none" strike="noStrike" baseline="0" dirty="0">
                <a:latin typeface="LiberationSerif"/>
              </a:rPr>
              <a:t>Súmula 13 do STJ:” </a:t>
            </a:r>
            <a:r>
              <a:rPr lang="pt-BR" sz="1800" b="0" i="0" u="none" strike="noStrike" baseline="0" dirty="0">
                <a:latin typeface="LiberationSans"/>
              </a:rPr>
              <a:t>A divergência entre julgados do mesmo Tribunal não enseja</a:t>
            </a:r>
          </a:p>
          <a:p>
            <a:pPr algn="l"/>
            <a:r>
              <a:rPr lang="pt-BR" sz="1800" b="0" i="0" u="none" strike="noStrike" baseline="0" dirty="0">
                <a:latin typeface="LiberationSans"/>
              </a:rPr>
              <a:t>recurso especial.”</a:t>
            </a:r>
          </a:p>
          <a:p>
            <a:pPr algn="l"/>
            <a:r>
              <a:rPr lang="pt-BR" sz="1800" b="0" i="0" u="none" strike="noStrike" baseline="0" dirty="0">
                <a:latin typeface="LiberationSerif"/>
              </a:rPr>
              <a:t>Súmula 83 do STJ:” </a:t>
            </a:r>
            <a:r>
              <a:rPr lang="pt-BR" sz="1800" b="0" i="0" u="none" strike="noStrike" baseline="0" dirty="0">
                <a:latin typeface="LiberationSans"/>
              </a:rPr>
              <a:t>Não se conhece do recurso especial pela divergência quando a</a:t>
            </a:r>
          </a:p>
          <a:p>
            <a:pPr algn="l"/>
            <a:r>
              <a:rPr lang="pt-BR" sz="1800" b="0" i="0" u="none" strike="noStrike" baseline="0" dirty="0">
                <a:latin typeface="LiberationSans"/>
              </a:rPr>
              <a:t>orientação do Tribunal se firmou no mesmo sentido da decisão recorrida”.</a:t>
            </a:r>
            <a:endParaRPr lang="pt-BR" sz="1800" b="0" i="0" dirty="0">
              <a:solidFill>
                <a:srgbClr val="000000"/>
              </a:solidFill>
              <a:effectLst/>
              <a:latin typeface="+mj-lt"/>
            </a:endParaRPr>
          </a:p>
          <a:p>
            <a:pPr algn="l"/>
            <a:r>
              <a:rPr lang="pt-BR" sz="1800" b="0" i="0" u="none" strike="noStrike" baseline="0" dirty="0">
                <a:latin typeface="LiberationSerif"/>
              </a:rPr>
              <a:t>Objeto: </a:t>
            </a:r>
            <a:r>
              <a:rPr lang="pt-BR" sz="1800" b="0" i="0" u="sng" strike="noStrike" baseline="0" dirty="0">
                <a:effectLst>
                  <a:outerShdw blurRad="38100" dist="38100" dir="2700000" algn="tl">
                    <a:srgbClr val="000000">
                      <a:alpha val="43137"/>
                    </a:srgbClr>
                  </a:outerShdw>
                </a:effectLst>
                <a:latin typeface="LiberationSerif"/>
              </a:rPr>
              <a:t>Tutela da Legislação Infraconstitucional</a:t>
            </a:r>
            <a:r>
              <a:rPr lang="pt-BR" sz="1800" b="0" i="0" u="none" strike="noStrike" baseline="0" dirty="0">
                <a:latin typeface="LiberationSerif"/>
              </a:rPr>
              <a:t>.</a:t>
            </a:r>
          </a:p>
          <a:p>
            <a:pPr algn="l"/>
            <a:r>
              <a:rPr lang="pt-BR" sz="1800" b="0" i="0" u="none" strike="noStrike" baseline="0" dirty="0">
                <a:latin typeface="LiberationSerif"/>
              </a:rPr>
              <a:t>Disciplina Legal : </a:t>
            </a:r>
            <a:r>
              <a:rPr lang="pt-BR" sz="1800" b="0" i="0" u="none" strike="noStrike" baseline="0" dirty="0" err="1">
                <a:latin typeface="LiberationSerif"/>
              </a:rPr>
              <a:t>Arts</a:t>
            </a:r>
            <a:r>
              <a:rPr lang="pt-BR" sz="1800" b="0" i="0" u="none" strike="noStrike" baseline="0" dirty="0">
                <a:latin typeface="LiberationSerif"/>
              </a:rPr>
              <a:t>. 1.029 a 1.041 do CPC e Regimento Interno do Superior Tribunal de Justiça.</a:t>
            </a:r>
          </a:p>
          <a:p>
            <a:pPr algn="l"/>
            <a:r>
              <a:rPr lang="pt-BR" sz="1800" b="0" i="0" u="none" strike="noStrike" baseline="0" dirty="0">
                <a:latin typeface="LiberationSerif"/>
              </a:rPr>
              <a:t>Prazo de interposição 15 dias – art. 1.030 do CPC.</a:t>
            </a:r>
          </a:p>
          <a:p>
            <a:pPr algn="l"/>
            <a:r>
              <a:rPr lang="pt-BR" sz="1800" b="0" i="0" u="none" strike="noStrike" baseline="0" dirty="0">
                <a:latin typeface="LiberationSerif"/>
              </a:rPr>
              <a:t>Prequestionamento</a:t>
            </a:r>
          </a:p>
          <a:p>
            <a:pPr algn="l"/>
            <a:r>
              <a:rPr lang="pt-BR" sz="1800" b="0" i="0" u="none" strike="noStrike" baseline="0" dirty="0">
                <a:latin typeface="LiberationSerif"/>
              </a:rPr>
              <a:t>Há decisões aceitando o prequestionamento implícito. </a:t>
            </a:r>
            <a:endParaRPr lang="pt-BR" sz="1800" dirty="0">
              <a:latin typeface="+mj-lt"/>
            </a:endParaRPr>
          </a:p>
        </p:txBody>
      </p:sp>
    </p:spTree>
    <p:extLst>
      <p:ext uri="{BB962C8B-B14F-4D97-AF65-F5344CB8AC3E}">
        <p14:creationId xmlns:p14="http://schemas.microsoft.com/office/powerpoint/2010/main" val="124793268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8DCE3CF-AA1A-4A8C-9AA7-AD02AC302CEC}"/>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07B04741-D90A-42A9-AF73-5062D94C0916}"/>
              </a:ext>
            </a:extLst>
          </p:cNvPr>
          <p:cNvSpPr>
            <a:spLocks noGrp="1"/>
          </p:cNvSpPr>
          <p:nvPr>
            <p:ph idx="1"/>
          </p:nvPr>
        </p:nvSpPr>
        <p:spPr/>
        <p:txBody>
          <a:bodyPr>
            <a:normAutofit fontScale="92500" lnSpcReduction="10000"/>
          </a:bodyPr>
          <a:lstStyle/>
          <a:p>
            <a:pPr algn="just"/>
            <a:r>
              <a:rPr lang="pt-BR" sz="1800" b="0" i="0" dirty="0">
                <a:solidFill>
                  <a:srgbClr val="000000"/>
                </a:solidFill>
                <a:effectLst/>
                <a:latin typeface="+mj-lt"/>
              </a:rPr>
              <a:t>“</a:t>
            </a:r>
            <a:r>
              <a:rPr lang="pt-BR" sz="1800" b="0" i="1" dirty="0">
                <a:solidFill>
                  <a:srgbClr val="000000"/>
                </a:solidFill>
                <a:effectLst/>
                <a:latin typeface="+mj-lt"/>
              </a:rPr>
              <a:t>Art. 1.025. Consideram-se incluídos no acórdão os elementos que o embargante suscitou, para fins de pré-questionamento, ainda que os embargos de declaração sejam inadmitidos ou rejeitados, caso o tribunal superior considere existentes erro, omissão, contradição ou obscuridade.”</a:t>
            </a:r>
          </a:p>
          <a:p>
            <a:pPr algn="just"/>
            <a:r>
              <a:rPr lang="pt-BR" sz="1800" b="0" i="0" u="none" strike="noStrike" baseline="0" dirty="0">
                <a:latin typeface="+mj-lt"/>
              </a:rPr>
              <a:t>Repercussão Geral: não é exigida.</a:t>
            </a:r>
            <a:endParaRPr lang="pt-BR" sz="1800" u="none" strike="noStrike" baseline="0" dirty="0">
              <a:solidFill>
                <a:srgbClr val="000000"/>
              </a:solidFill>
              <a:latin typeface="+mj-lt"/>
            </a:endParaRPr>
          </a:p>
          <a:p>
            <a:pPr algn="just"/>
            <a:r>
              <a:rPr lang="pt-BR" sz="1800" b="0" i="0" u="none" strike="noStrike" baseline="0" dirty="0">
                <a:latin typeface="+mj-lt"/>
              </a:rPr>
              <a:t>Possibilidade de reexame de fato ou prova? Não é permitido. Súmula 7 do STJ. </a:t>
            </a:r>
            <a:r>
              <a:rPr lang="pt-BR" sz="1800" b="1" i="0" u="none" strike="noStrike" baseline="0" dirty="0">
                <a:effectLst>
                  <a:outerShdw blurRad="38100" dist="38100" dir="2700000" algn="tl">
                    <a:srgbClr val="000000">
                      <a:alpha val="43137"/>
                    </a:srgbClr>
                  </a:outerShdw>
                </a:effectLst>
                <a:latin typeface="+mj-lt"/>
              </a:rPr>
              <a:t>Problemática diferenciação entre questões de fato e de direito. </a:t>
            </a:r>
          </a:p>
          <a:p>
            <a:pPr algn="just"/>
            <a:r>
              <a:rPr lang="pt-BR" sz="1800" i="1" dirty="0">
                <a:latin typeface="+mj-lt"/>
              </a:rPr>
              <a:t>“A pretensão de simples reexame de de prova não enseja recurso especial.</a:t>
            </a:r>
            <a:r>
              <a:rPr lang="pt-BR" sz="1800" dirty="0">
                <a:latin typeface="+mj-lt"/>
              </a:rPr>
              <a:t>”</a:t>
            </a:r>
          </a:p>
          <a:p>
            <a:pPr algn="l"/>
            <a:r>
              <a:rPr lang="pt-BR" sz="1800" b="0" i="0" u="none" strike="noStrike" baseline="0" dirty="0">
                <a:latin typeface="+mj-lt"/>
              </a:rPr>
              <a:t>JECRIM: </a:t>
            </a:r>
            <a:r>
              <a:rPr lang="pt-BR" sz="1800" b="0" i="0" u="none" strike="noStrike" baseline="0" dirty="0">
                <a:latin typeface="LiberationSerif"/>
              </a:rPr>
              <a:t>Súmula 203 do STJ: </a:t>
            </a:r>
            <a:r>
              <a:rPr lang="pt-BR" sz="1800" b="0" i="1" u="none" strike="noStrike" baseline="0" dirty="0">
                <a:latin typeface="LiberationSerif-Italic"/>
              </a:rPr>
              <a:t>Não cabe recurso especial contra decisão proferida por órgão de segundo grau dos Juizados Especiais.”</a:t>
            </a:r>
            <a:endParaRPr lang="pt-BR" sz="1800" b="0" i="0" u="none" strike="noStrike" baseline="0" dirty="0">
              <a:latin typeface="+mj-lt"/>
            </a:endParaRPr>
          </a:p>
          <a:p>
            <a:pPr algn="just"/>
            <a:r>
              <a:rPr lang="pt-BR" sz="1800" b="0" i="0" u="none" strike="noStrike" baseline="0" dirty="0">
                <a:latin typeface="+mj-lt"/>
              </a:rPr>
              <a:t>Exaurimento da via recursal ordinária? Devem ser esgotados os recursos ordinários.</a:t>
            </a:r>
          </a:p>
          <a:p>
            <a:pPr algn="l"/>
            <a:r>
              <a:rPr lang="pt-BR" sz="1800" b="0" i="0" u="none" strike="noStrike" baseline="0" dirty="0">
                <a:latin typeface="LiberationSerif"/>
              </a:rPr>
              <a:t>Juízo de admissibilidade: Permanece o sistema de dupla filtragem, primeiramente no tribunal de origem (</a:t>
            </a:r>
            <a:r>
              <a:rPr lang="pt-BR" sz="1800" b="0" i="1" u="none" strike="noStrike" baseline="0" dirty="0">
                <a:latin typeface="LiberationSerif-Italic"/>
              </a:rPr>
              <a:t>a quo</a:t>
            </a:r>
            <a:r>
              <a:rPr lang="pt-BR" sz="1800" b="0" i="0" u="none" strike="noStrike" baseline="0" dirty="0">
                <a:latin typeface="LiberationSerif"/>
              </a:rPr>
              <a:t>) e, se admitido o recurso, novo exame é feito no STJ.</a:t>
            </a:r>
          </a:p>
          <a:p>
            <a:pPr algn="l"/>
            <a:r>
              <a:rPr lang="pt-BR" sz="1800" b="0" i="0" u="none" strike="noStrike" baseline="0" dirty="0">
                <a:latin typeface="LiberationSerif"/>
              </a:rPr>
              <a:t>Legitimidade Ministério Público, assistente da acusação, querelante e o réu.</a:t>
            </a:r>
          </a:p>
          <a:p>
            <a:pPr algn="l"/>
            <a:r>
              <a:rPr lang="pt-BR" sz="1800" b="0" i="0" u="none" strike="noStrike" baseline="0" dirty="0">
                <a:latin typeface="LiberationSerif"/>
              </a:rPr>
              <a:t>Preparo Exige-se preparo. Súmula 187 do STJ.</a:t>
            </a:r>
            <a:endParaRPr lang="pt-BR" sz="1800" dirty="0">
              <a:latin typeface="LiberationSerif"/>
            </a:endParaRPr>
          </a:p>
          <a:p>
            <a:pPr algn="l"/>
            <a:r>
              <a:rPr lang="pt-BR" sz="1800" dirty="0">
                <a:latin typeface="+mj-lt"/>
              </a:rPr>
              <a:t>“</a:t>
            </a:r>
            <a:r>
              <a:rPr lang="pt-BR" sz="1800" i="1" dirty="0">
                <a:latin typeface="+mj-lt"/>
              </a:rPr>
              <a:t>É deserto o recurso interposto para o Superior Tribunal de Justiça, quando o recorrente não recolhe, na origem, a importância das despesas de remessa e retorno dos autos.”</a:t>
            </a:r>
          </a:p>
        </p:txBody>
      </p:sp>
    </p:spTree>
    <p:extLst>
      <p:ext uri="{BB962C8B-B14F-4D97-AF65-F5344CB8AC3E}">
        <p14:creationId xmlns:p14="http://schemas.microsoft.com/office/powerpoint/2010/main" val="355173657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4628C44-1FA0-4C91-8985-C25F5CDB7595}"/>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D11A3914-DF04-41AA-B1CB-A26BD07E73B3}"/>
              </a:ext>
            </a:extLst>
          </p:cNvPr>
          <p:cNvSpPr>
            <a:spLocks noGrp="1"/>
          </p:cNvSpPr>
          <p:nvPr>
            <p:ph idx="1"/>
          </p:nvPr>
        </p:nvSpPr>
        <p:spPr/>
        <p:txBody>
          <a:bodyPr>
            <a:noAutofit/>
          </a:bodyPr>
          <a:lstStyle/>
          <a:p>
            <a:pPr algn="just"/>
            <a:r>
              <a:rPr lang="pt-BR" sz="1800" b="0" i="0" u="none" strike="noStrike" baseline="0" dirty="0">
                <a:cs typeface="Calibri" panose="020F0502020204030204" pitchFamily="34" charset="0"/>
              </a:rPr>
              <a:t>Efeitos: </a:t>
            </a:r>
            <a:r>
              <a:rPr lang="pt-BR" sz="1800" b="1" i="0" u="none" strike="noStrike" baseline="0" dirty="0">
                <a:effectLst>
                  <a:outerShdw blurRad="38100" dist="38100" dir="2700000" algn="tl">
                    <a:srgbClr val="000000">
                      <a:alpha val="43137"/>
                    </a:srgbClr>
                  </a:outerShdw>
                </a:effectLst>
                <a:cs typeface="Calibri" panose="020F0502020204030204" pitchFamily="34" charset="0"/>
              </a:rPr>
              <a:t>Devolutivo propriamente dito. Ausência de efeito suspensivo</a:t>
            </a:r>
            <a:r>
              <a:rPr lang="pt-BR" sz="1800" b="0" i="0" u="none" strike="noStrike" baseline="0" dirty="0">
                <a:cs typeface="Calibri" panose="020F0502020204030204" pitchFamily="34" charset="0"/>
              </a:rPr>
              <a:t>: </a:t>
            </a:r>
            <a:r>
              <a:rPr lang="pt-BR" sz="1800" b="0" i="0" u="none" strike="noStrike" baseline="0" dirty="0" err="1">
                <a:cs typeface="Calibri" panose="020F0502020204030204" pitchFamily="34" charset="0"/>
              </a:rPr>
              <a:t>Art</a:t>
            </a:r>
            <a:r>
              <a:rPr lang="pt-BR" sz="1800" b="0" i="0" u="none" strike="noStrike" baseline="0" dirty="0">
                <a:cs typeface="Calibri" panose="020F0502020204030204" pitchFamily="34" charset="0"/>
              </a:rPr>
              <a:t> 1.029 do CPC autoriza pedido de  concessão de efeito suspensivo por simples petição (pensamos que é cabível HC quando for para assegurar o direito de recorrer em liberdade).</a:t>
            </a:r>
          </a:p>
          <a:p>
            <a:pPr algn="just"/>
            <a:r>
              <a:rPr lang="pt-BR" sz="1800" b="0" i="1" dirty="0">
                <a:solidFill>
                  <a:srgbClr val="000000"/>
                </a:solidFill>
                <a:effectLst/>
              </a:rPr>
              <a:t>“Art. 1.029. O recurso extraordinário e o recurso especial, nos casos previstos na </a:t>
            </a:r>
            <a:r>
              <a:rPr lang="pt-BR" sz="1800" i="1" dirty="0"/>
              <a:t>Constituição Federal</a:t>
            </a:r>
            <a:r>
              <a:rPr lang="pt-BR" sz="1800" b="0" i="1" dirty="0">
                <a:solidFill>
                  <a:srgbClr val="000000"/>
                </a:solidFill>
                <a:effectLst/>
              </a:rPr>
              <a:t>, serão interpostos perante o presidente ou o vice-presidente do tribunal recorrido, em petições distintas que conterão:</a:t>
            </a:r>
          </a:p>
          <a:p>
            <a:pPr algn="just"/>
            <a:r>
              <a:rPr lang="pt-BR" sz="1800" b="1" i="1" dirty="0">
                <a:solidFill>
                  <a:srgbClr val="000000"/>
                </a:solidFill>
                <a:effectLst>
                  <a:outerShdw blurRad="38100" dist="38100" dir="2700000" algn="tl">
                    <a:srgbClr val="000000">
                      <a:alpha val="43137"/>
                    </a:srgbClr>
                  </a:outerShdw>
                </a:effectLst>
              </a:rPr>
              <a:t>§ 5º O pedido de concessão de efeito suspensivo a recurso extraordinário ou a recurso especial poderá ser formulado por requerimento dirigido:</a:t>
            </a:r>
          </a:p>
          <a:p>
            <a:pPr algn="just"/>
            <a:r>
              <a:rPr lang="pt-BR" sz="1800" b="0" i="1" dirty="0">
                <a:solidFill>
                  <a:srgbClr val="000000"/>
                </a:solidFill>
                <a:effectLst/>
              </a:rPr>
              <a:t>I – ao tribunal superior respectivo, no período compreendido entre a publicação da decisão de admissão do recurso e sua distribuição, ficando o relator designado para seu exame prevento para julgá-lo;</a:t>
            </a:r>
          </a:p>
          <a:p>
            <a:pPr algn="just"/>
            <a:r>
              <a:rPr lang="pt-BR" sz="1800" b="0" i="1" dirty="0">
                <a:solidFill>
                  <a:srgbClr val="000000"/>
                </a:solidFill>
                <a:effectLst/>
              </a:rPr>
              <a:t>II - ao relator, se já distribuído o recurso</a:t>
            </a:r>
            <a:r>
              <a:rPr lang="pt-BR" sz="1800" b="0" i="0" dirty="0">
                <a:solidFill>
                  <a:srgbClr val="000000"/>
                </a:solidFill>
                <a:effectLst/>
              </a:rPr>
              <a:t>;</a:t>
            </a:r>
            <a:endParaRPr lang="pt-BR" sz="1800" dirty="0">
              <a:solidFill>
                <a:srgbClr val="000000"/>
              </a:solidFill>
            </a:endParaRPr>
          </a:p>
          <a:p>
            <a:pPr algn="just"/>
            <a:r>
              <a:rPr lang="pt-BR" sz="1800" b="0" i="0" dirty="0">
                <a:solidFill>
                  <a:srgbClr val="000000"/>
                </a:solidFill>
                <a:effectLst/>
              </a:rPr>
              <a:t> </a:t>
            </a:r>
            <a:endParaRPr lang="pt-BR" sz="1800" dirty="0">
              <a:cs typeface="Calibri" panose="020F0502020204030204" pitchFamily="34" charset="0"/>
            </a:endParaRPr>
          </a:p>
        </p:txBody>
      </p:sp>
    </p:spTree>
    <p:extLst>
      <p:ext uri="{BB962C8B-B14F-4D97-AF65-F5344CB8AC3E}">
        <p14:creationId xmlns:p14="http://schemas.microsoft.com/office/powerpoint/2010/main" val="62519389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9EB7E26-0FB2-4BA9-B08B-5A96A3CAB226}"/>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01F99849-A380-4940-9229-1A1BCD7CD341}"/>
              </a:ext>
            </a:extLst>
          </p:cNvPr>
          <p:cNvSpPr>
            <a:spLocks noGrp="1"/>
          </p:cNvSpPr>
          <p:nvPr>
            <p:ph idx="1"/>
          </p:nvPr>
        </p:nvSpPr>
        <p:spPr/>
        <p:txBody>
          <a:bodyPr>
            <a:normAutofit/>
          </a:bodyPr>
          <a:lstStyle/>
          <a:p>
            <a:pPr algn="just"/>
            <a:r>
              <a:rPr lang="pt-BR" sz="1800" b="0" i="1" dirty="0">
                <a:solidFill>
                  <a:srgbClr val="000000"/>
                </a:solidFill>
                <a:effectLst/>
              </a:rPr>
              <a:t>II – ao presidente ou ao vice-presidente do tribunal recorrido, no período compreendido entre a interposição do recurso e a publicação da decisão de admissão do recurso, assim como no caso de o recurso ter sido sobrestado, nos termos do </a:t>
            </a:r>
            <a:r>
              <a:rPr lang="pt-BR" sz="1800" b="0" i="1" dirty="0">
                <a:effectLst/>
                <a:hlinkClick r:id="rId2">
                  <a:extLst>
                    <a:ext uri="{A12FA001-AC4F-418D-AE19-62706E023703}">
                      <ahyp:hlinkClr xmlns:ahyp="http://schemas.microsoft.com/office/drawing/2018/hyperlinkcolor" val="tx"/>
                    </a:ext>
                  </a:extLst>
                </a:hlinkClick>
              </a:rPr>
              <a:t>art. 1.037 </a:t>
            </a:r>
            <a:r>
              <a:rPr lang="pt-BR" sz="1800" b="0" i="1" dirty="0">
                <a:effectLst/>
              </a:rPr>
              <a:t>.”</a:t>
            </a:r>
          </a:p>
          <a:p>
            <a:pPr algn="l"/>
            <a:r>
              <a:rPr lang="pt-BR" sz="1800" b="0" i="0" u="none" strike="noStrike" baseline="0" dirty="0">
                <a:latin typeface="LiberationSerif"/>
              </a:rPr>
              <a:t>Recurso contra a decisão que nega seguimento: Agravo em Recurso Especial (</a:t>
            </a:r>
            <a:r>
              <a:rPr lang="pt-BR" sz="1800" b="0" i="0" u="none" strike="noStrike" baseline="0" dirty="0" err="1">
                <a:latin typeface="LiberationSerif"/>
              </a:rPr>
              <a:t>art</a:t>
            </a:r>
            <a:endParaRPr lang="pt-BR" sz="1800" b="0" i="0" u="none" strike="noStrike" baseline="0" dirty="0">
              <a:latin typeface="LiberationSerif"/>
            </a:endParaRPr>
          </a:p>
          <a:p>
            <a:pPr algn="l"/>
            <a:r>
              <a:rPr lang="pt-BR" sz="1800" b="0" i="0" u="none" strike="noStrike" baseline="0" dirty="0">
                <a:latin typeface="LiberationSerif"/>
              </a:rPr>
              <a:t>1.042 do CPC).</a:t>
            </a:r>
          </a:p>
          <a:p>
            <a:pPr algn="just"/>
            <a:r>
              <a:rPr lang="pt-BR" sz="1800" b="0" i="0" dirty="0">
                <a:solidFill>
                  <a:srgbClr val="000000"/>
                </a:solidFill>
                <a:effectLst/>
                <a:latin typeface="Arial" panose="020B0604020202020204" pitchFamily="34" charset="0"/>
              </a:rPr>
              <a:t> ”</a:t>
            </a:r>
            <a:r>
              <a:rPr lang="pt-BR" sz="1800" b="1" i="0" dirty="0">
                <a:solidFill>
                  <a:srgbClr val="000000"/>
                </a:solidFill>
                <a:effectLst>
                  <a:outerShdw blurRad="38100" dist="38100" dir="2700000" algn="tl">
                    <a:srgbClr val="000000">
                      <a:alpha val="43137"/>
                    </a:srgbClr>
                  </a:outerShdw>
                </a:effectLst>
                <a:latin typeface="+mj-lt"/>
              </a:rPr>
              <a:t>Art. 1.042. Cabe agravo contra decisão do presidente ou do vice-presidente do tribunal recorrido que inadmitir recurso extraordinário ou recurso especial, salvo quando fundada na aplicação de entendimento firmado em regime de repercussão geral ou em julgamento de recursos repetitivos.”</a:t>
            </a:r>
            <a:endParaRPr lang="pt-BR" sz="1800" b="0" i="0" u="none" strike="noStrike" baseline="0" dirty="0">
              <a:latin typeface="LiberationSerif"/>
            </a:endParaRPr>
          </a:p>
          <a:p>
            <a:pPr algn="l"/>
            <a:r>
              <a:rPr lang="pt-BR" sz="1800" b="0" i="0" u="none" strike="noStrike" baseline="0" dirty="0">
                <a:latin typeface="LiberationSerif"/>
              </a:rPr>
              <a:t>Prazo: 15 dias, sugestão: 5 dias até que a Súmula 699 (STF) seja revogada.</a:t>
            </a:r>
          </a:p>
          <a:p>
            <a:pPr algn="just" fontAlgn="t"/>
            <a:r>
              <a:rPr lang="pt-BR" sz="1600" b="1" i="0" dirty="0">
                <a:effectLst/>
                <a:latin typeface="Calibri" panose="020F0502020204030204" pitchFamily="34" charset="0"/>
                <a:cs typeface="Calibri" panose="020F0502020204030204" pitchFamily="34" charset="0"/>
              </a:rPr>
              <a:t>Súmula 699</a:t>
            </a:r>
          </a:p>
          <a:p>
            <a:pPr algn="just" fontAlgn="t"/>
            <a:r>
              <a:rPr lang="pt-BR" sz="1600" b="0" i="1" dirty="0">
                <a:effectLst/>
                <a:latin typeface="Calibri" panose="020F0502020204030204" pitchFamily="34" charset="0"/>
                <a:cs typeface="Calibri" panose="020F0502020204030204" pitchFamily="34" charset="0"/>
              </a:rPr>
              <a:t>“O prazo para interposição de agravo, em processo penal, </a:t>
            </a:r>
            <a:r>
              <a:rPr lang="pt-BR" sz="1600" b="1" i="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é de cinco dias</a:t>
            </a:r>
            <a:r>
              <a:rPr lang="pt-BR" sz="1600" b="0" i="1" dirty="0">
                <a:effectLst/>
                <a:latin typeface="Calibri" panose="020F0502020204030204" pitchFamily="34" charset="0"/>
                <a:cs typeface="Calibri" panose="020F0502020204030204" pitchFamily="34" charset="0"/>
              </a:rPr>
              <a:t>, de acordo com a Lei 8.038/1990, não se aplicando o disposto a respeito nas alterações da Lei 8.950/1994 ao Código de Processo Civil</a:t>
            </a:r>
            <a:r>
              <a:rPr lang="pt-BR" sz="1600" b="0" i="0" dirty="0">
                <a:effectLst/>
                <a:latin typeface="Calibri" panose="020F0502020204030204" pitchFamily="34" charset="0"/>
                <a:cs typeface="Calibri" panose="020F0502020204030204" pitchFamily="34" charset="0"/>
              </a:rPr>
              <a:t>.”</a:t>
            </a:r>
          </a:p>
          <a:p>
            <a:pPr algn="l"/>
            <a:endParaRPr lang="pt-BR" sz="1800" dirty="0"/>
          </a:p>
        </p:txBody>
      </p:sp>
    </p:spTree>
    <p:extLst>
      <p:ext uri="{BB962C8B-B14F-4D97-AF65-F5344CB8AC3E}">
        <p14:creationId xmlns:p14="http://schemas.microsoft.com/office/powerpoint/2010/main" val="308027305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7A8A6C6-72DB-423B-99CF-D2C1B495C3D5}"/>
              </a:ext>
            </a:extLst>
          </p:cNvPr>
          <p:cNvSpPr>
            <a:spLocks noGrp="1"/>
          </p:cNvSpPr>
          <p:nvPr>
            <p:ph type="title"/>
          </p:nvPr>
        </p:nvSpPr>
        <p:spPr/>
        <p:txBody>
          <a:bodyPr/>
          <a:lstStyle/>
          <a:p>
            <a:r>
              <a:rPr lang="pt-BR" dirty="0">
                <a:solidFill>
                  <a:srgbClr val="0070C0"/>
                </a:solidFill>
              </a:rPr>
              <a:t>7- Recurso Extraordinário: </a:t>
            </a:r>
          </a:p>
        </p:txBody>
      </p:sp>
      <p:sp>
        <p:nvSpPr>
          <p:cNvPr id="3" name="Espaço Reservado para Conteúdo 2">
            <a:extLst>
              <a:ext uri="{FF2B5EF4-FFF2-40B4-BE49-F238E27FC236}">
                <a16:creationId xmlns:a16="http://schemas.microsoft.com/office/drawing/2014/main" id="{810F8039-35FA-4AFC-9D2C-B2F93BDA8F4B}"/>
              </a:ext>
            </a:extLst>
          </p:cNvPr>
          <p:cNvSpPr>
            <a:spLocks noGrp="1"/>
          </p:cNvSpPr>
          <p:nvPr>
            <p:ph idx="1"/>
          </p:nvPr>
        </p:nvSpPr>
        <p:spPr/>
        <p:txBody>
          <a:bodyPr>
            <a:normAutofit fontScale="85000" lnSpcReduction="20000"/>
          </a:bodyPr>
          <a:lstStyle/>
          <a:p>
            <a:pPr algn="just"/>
            <a:r>
              <a:rPr lang="pt-BR" sz="2100" b="0" i="0" dirty="0">
                <a:solidFill>
                  <a:srgbClr val="000000"/>
                </a:solidFill>
                <a:effectLst/>
                <a:latin typeface="+mj-lt"/>
              </a:rPr>
              <a:t>“</a:t>
            </a:r>
            <a:r>
              <a:rPr lang="pt-BR" sz="2000" b="0" i="0" dirty="0">
                <a:solidFill>
                  <a:srgbClr val="000000"/>
                </a:solidFill>
                <a:effectLst/>
                <a:latin typeface="+mj-lt"/>
              </a:rPr>
              <a:t>Art. 102. Compete ao Supremo Tribunal Federal, precipuamente, a guarda da Constituição, cabendo-lhe: </a:t>
            </a:r>
          </a:p>
          <a:p>
            <a:pPr algn="just"/>
            <a:r>
              <a:rPr lang="pt-BR" sz="2000" b="0" i="1" dirty="0">
                <a:solidFill>
                  <a:srgbClr val="000000"/>
                </a:solidFill>
                <a:effectLst/>
                <a:latin typeface="+mj-lt"/>
              </a:rPr>
              <a:t>III - julgar, mediante recurso extraordinário, as causas decididas em única ou última instância, quando a decisão recorrida:</a:t>
            </a:r>
          </a:p>
          <a:p>
            <a:pPr algn="just"/>
            <a:r>
              <a:rPr lang="pt-BR" sz="2000" b="0" i="1" dirty="0">
                <a:solidFill>
                  <a:srgbClr val="000000"/>
                </a:solidFill>
                <a:effectLst/>
                <a:latin typeface="+mj-lt"/>
              </a:rPr>
              <a:t>a) contrariar dispositivo desta Constituição;</a:t>
            </a:r>
          </a:p>
          <a:p>
            <a:pPr algn="just"/>
            <a:r>
              <a:rPr lang="pt-BR" sz="2000" b="0" i="0" u="none" strike="noStrike" baseline="0" dirty="0">
                <a:solidFill>
                  <a:srgbClr val="000000"/>
                </a:solidFill>
                <a:latin typeface="+mj-lt"/>
              </a:rPr>
              <a:t>Um obstáculo ao conhecimento do recurso extraordinário é o fato de o Supremo Tribunal Federal ter posição firmada no sentido de que a contrariedade ao dispositivo constitucional deve ser clara, uma ofensa direta e frontal, não ensejando o recurso extraordinário uma contrariedade reflexa</a:t>
            </a:r>
            <a:r>
              <a:rPr lang="pt-BR" sz="2000" b="1" i="0" u="none" strike="noStrike" baseline="0" dirty="0">
                <a:solidFill>
                  <a:srgbClr val="FF0000"/>
                </a:solidFill>
                <a:latin typeface="+mj-lt"/>
              </a:rPr>
              <a:t>. </a:t>
            </a:r>
          </a:p>
          <a:p>
            <a:pPr algn="just"/>
            <a:r>
              <a:rPr lang="pt-BR" sz="2000" b="1" i="0" u="none" strike="noStrike" baseline="0" dirty="0">
                <a:effectLst>
                  <a:outerShdw blurRad="38100" dist="38100" dir="2700000" algn="tl">
                    <a:srgbClr val="000000">
                      <a:alpha val="43137"/>
                    </a:srgbClr>
                  </a:outerShdw>
                </a:effectLst>
                <a:latin typeface="+mj-lt"/>
              </a:rPr>
              <a:t>Se, antes de se violar uma norma constitucional, há o descumprimento direto de um dispositivo infraconstitucional, a tendência é a discussão encerrar-se em sede de recurso especial, principalmente quando a ofensa à Constituição é reflexa ou decorre da interpretação de princípio constitucional</a:t>
            </a:r>
            <a:r>
              <a:rPr lang="pt-BR" sz="2000" b="0" i="0" u="none" strike="noStrike" baseline="0" dirty="0">
                <a:latin typeface="+mj-lt"/>
              </a:rPr>
              <a:t>. Por esse motivo, muitos recursos extraordinários fundados na alegação de nulidade por violação de princípio constitucional (contraditório, ampla defesa etc.) sequer são conhecidos, pois antes da violação constitucional opera-se o descumprimento (ou não) de uma norma infraconstitucional, como o Código de Processo Penal, por exemplo. A discussão acaba por esgotar-se no âmbito do recurso especial, sem que sequer tenha seguimento o recurso extraordinário. Outro exemplo é a discussão sobre prova ilícita.</a:t>
            </a:r>
            <a:endParaRPr lang="pt-BR" sz="2000" b="0" i="1" dirty="0">
              <a:solidFill>
                <a:srgbClr val="000000"/>
              </a:solidFill>
              <a:effectLst/>
              <a:latin typeface="+mj-lt"/>
            </a:endParaRPr>
          </a:p>
          <a:p>
            <a:pPr algn="l"/>
            <a:endParaRPr lang="pt-BR" sz="1800" b="0" i="0" u="none" strike="noStrike" baseline="0" dirty="0">
              <a:latin typeface="LiberationSerif"/>
            </a:endParaRPr>
          </a:p>
          <a:p>
            <a:pPr algn="l"/>
            <a:endParaRPr lang="pt-BR" dirty="0">
              <a:latin typeface="+mj-lt"/>
            </a:endParaRPr>
          </a:p>
        </p:txBody>
      </p:sp>
    </p:spTree>
    <p:extLst>
      <p:ext uri="{BB962C8B-B14F-4D97-AF65-F5344CB8AC3E}">
        <p14:creationId xmlns:p14="http://schemas.microsoft.com/office/powerpoint/2010/main" val="194586922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91FB81F-1F95-4E84-87EF-9AF1DCBCB04B}"/>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BE2B6637-658D-480C-B5C1-345446423567}"/>
              </a:ext>
            </a:extLst>
          </p:cNvPr>
          <p:cNvSpPr>
            <a:spLocks noGrp="1"/>
          </p:cNvSpPr>
          <p:nvPr>
            <p:ph idx="1"/>
          </p:nvPr>
        </p:nvSpPr>
        <p:spPr/>
        <p:txBody>
          <a:bodyPr>
            <a:normAutofit/>
          </a:bodyPr>
          <a:lstStyle/>
          <a:p>
            <a:pPr algn="just"/>
            <a:r>
              <a:rPr lang="pt-BR" sz="1800" b="1" i="0" u="none" strike="noStrike" baseline="0" dirty="0">
                <a:effectLst>
                  <a:outerShdw blurRad="38100" dist="38100" dir="2700000" algn="tl">
                    <a:srgbClr val="000000">
                      <a:alpha val="43137"/>
                    </a:srgbClr>
                  </a:outerShdw>
                </a:effectLst>
                <a:latin typeface="+mj-lt"/>
              </a:rPr>
              <a:t>Mas o que é uma ofensa direta e frontal à Constituição? Quando uma decisão é contrária à Constituição?</a:t>
            </a:r>
          </a:p>
          <a:p>
            <a:pPr algn="just"/>
            <a:r>
              <a:rPr lang="pt-BR" sz="1800" b="0" i="0" u="none" strike="noStrike" baseline="0" dirty="0">
                <a:latin typeface="+mj-lt"/>
              </a:rPr>
              <a:t>Pode-se escrever um tratado de hermenêutica constitucional sobre essa questão, mas em se tratando de recurso extraordinário devemos ser mais pragmáticos (ou realistas, se preferirem). Quando há um Tribunal Constitucional, e a ele se pretende ascender pela via recursal, o que realmente importa são os “cases”, a jurisprudência construída por aquele tribunal na interpretação da Constituição e na definição de seus limites de incidência. Em última análise, conscientes do aparente reducionismo (e da tristeza) que isso possa conter, </a:t>
            </a:r>
            <a:r>
              <a:rPr lang="pt-BR" sz="1800" b="0" i="1" u="none" strike="noStrike" baseline="0" dirty="0">
                <a:latin typeface="+mj-lt"/>
              </a:rPr>
              <a:t>a Constituição diz o que o Supremo Tribunal Federal disser que ela diz</a:t>
            </a:r>
            <a:r>
              <a:rPr lang="pt-BR" sz="1800" b="0" i="0" u="none" strike="noStrike" baseline="0" dirty="0">
                <a:latin typeface="+mj-lt"/>
              </a:rPr>
              <a:t>...</a:t>
            </a:r>
          </a:p>
          <a:p>
            <a:pPr algn="just"/>
            <a:r>
              <a:rPr lang="pt-BR" sz="1800" b="0" i="0" u="none" strike="noStrike" baseline="0" dirty="0">
                <a:latin typeface="+mj-lt"/>
              </a:rPr>
              <a:t>Mas o novo CPC trouxe uma inovação importantíssima no seu art. 1.033: </a:t>
            </a:r>
            <a:r>
              <a:rPr lang="pt-BR" sz="1800" b="0" i="1" u="none" strike="noStrike" baseline="0" dirty="0">
                <a:latin typeface="+mj-lt"/>
              </a:rPr>
              <a:t>se o Supremo Tribunal Federal considerar como reflexa a ofensa à Constituição afirmada no recurso extraordinário, por pressupor a revisão da interpretação de lei federal ou de tratado, remetê-lo-á ao Superior Tribunal de Justiça para julgamento como recurso especial.</a:t>
            </a:r>
            <a:endParaRPr lang="pt-BR" dirty="0">
              <a:latin typeface="+mj-lt"/>
            </a:endParaRPr>
          </a:p>
        </p:txBody>
      </p:sp>
    </p:spTree>
    <p:extLst>
      <p:ext uri="{BB962C8B-B14F-4D97-AF65-F5344CB8AC3E}">
        <p14:creationId xmlns:p14="http://schemas.microsoft.com/office/powerpoint/2010/main" val="327935172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5A70938-F3CD-4C7F-8F35-E840172F2574}"/>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DC43DA0F-8725-4CBD-8FD3-13E009EBB88E}"/>
              </a:ext>
            </a:extLst>
          </p:cNvPr>
          <p:cNvSpPr>
            <a:spLocks noGrp="1"/>
          </p:cNvSpPr>
          <p:nvPr>
            <p:ph idx="1"/>
          </p:nvPr>
        </p:nvSpPr>
        <p:spPr/>
        <p:txBody>
          <a:bodyPr>
            <a:normAutofit lnSpcReduction="10000"/>
          </a:bodyPr>
          <a:lstStyle/>
          <a:p>
            <a:pPr algn="just"/>
            <a:r>
              <a:rPr lang="pt-BR" sz="1800" b="0" i="0" u="none" strike="noStrike" baseline="0" dirty="0">
                <a:latin typeface="+mj-lt"/>
              </a:rPr>
              <a:t>Por fim, aqui deve ser retomada a discussão sobre o recurso cabível em caso de decisão que viola tratado internacional de direitos humanos, especialmente a Convenção Americana de Direitos Humanos.</a:t>
            </a:r>
          </a:p>
          <a:p>
            <a:pPr algn="just"/>
            <a:r>
              <a:rPr lang="pt-BR" sz="1800" b="0" i="0" u="none" strike="noStrike" baseline="0" dirty="0">
                <a:latin typeface="+mj-lt"/>
              </a:rPr>
              <a:t>A decisão que viola a CADH deve ser impugnada pelo recurso extraordinário, e não pelo recurso especial, pois diante do disposto nos §§ 2º e 3º do art. 5º da Constituição tem natureza materialmente constitucional, embora formalmente suas normas não sejam constitucionais, por não terem sido aprovadas pelo </a:t>
            </a:r>
            <a:r>
              <a:rPr lang="pt-BR" sz="1800" b="0" i="1" u="none" strike="noStrike" baseline="0" dirty="0" err="1">
                <a:latin typeface="+mj-lt"/>
              </a:rPr>
              <a:t>quorum</a:t>
            </a:r>
            <a:r>
              <a:rPr lang="pt-BR" sz="1800" b="0" i="1" u="none" strike="noStrike" baseline="0" dirty="0">
                <a:latin typeface="+mj-lt"/>
              </a:rPr>
              <a:t> </a:t>
            </a:r>
            <a:r>
              <a:rPr lang="pt-BR" sz="1800" b="0" i="0" u="none" strike="noStrike" baseline="0" dirty="0">
                <a:latin typeface="+mj-lt"/>
              </a:rPr>
              <a:t>previsto para as emendas constitucionais. De qualquer forma, do ponto de vista do conflito de normas, é de se destacar que toda e qualquer norma infraconstitucional que está em confronto com a CADH será destituída de eficácia, posto que inconstitucional. Mesmo que se entenda que os tratados estão acima da legislação infraconstitucional, mas não gozam de </a:t>
            </a:r>
            <a:r>
              <a:rPr lang="pt-BR" sz="1800" b="0" i="1" u="none" strike="noStrike" baseline="0" dirty="0">
                <a:latin typeface="+mj-lt"/>
              </a:rPr>
              <a:t>status </a:t>
            </a:r>
            <a:r>
              <a:rPr lang="pt-BR" sz="1800" b="0" i="0" u="none" strike="noStrike" baseline="0" dirty="0">
                <a:latin typeface="+mj-lt"/>
              </a:rPr>
              <a:t>de norma constitucional (supralegal), parece evidente que o controle não pode mais ser feito pelo STJ através de recurso especial, mas apenas pelo Supremo Tribunal Federal.</a:t>
            </a:r>
          </a:p>
          <a:p>
            <a:pPr algn="just"/>
            <a:r>
              <a:rPr lang="pt-BR" sz="1800" b="0" i="0" u="none" strike="noStrike" baseline="0" dirty="0">
                <a:latin typeface="+mj-lt"/>
              </a:rPr>
              <a:t>Portanto, sustentamos que a decisão que viole normas e princípios contidos na Convenção Americana de Direitos Humanos deve ser impugnada através do recurso extraordinário.</a:t>
            </a:r>
            <a:endParaRPr lang="pt-BR" dirty="0">
              <a:latin typeface="+mj-lt"/>
            </a:endParaRPr>
          </a:p>
        </p:txBody>
      </p:sp>
    </p:spTree>
    <p:extLst>
      <p:ext uri="{BB962C8B-B14F-4D97-AF65-F5344CB8AC3E}">
        <p14:creationId xmlns:p14="http://schemas.microsoft.com/office/powerpoint/2010/main" val="78559284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928BF4C-1B26-4960-980B-09B75D8A9B1C}"/>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A52E6757-66DA-45C4-8F85-B91AD0B6BEAB}"/>
              </a:ext>
            </a:extLst>
          </p:cNvPr>
          <p:cNvSpPr>
            <a:spLocks noGrp="1"/>
          </p:cNvSpPr>
          <p:nvPr>
            <p:ph idx="1"/>
          </p:nvPr>
        </p:nvSpPr>
        <p:spPr/>
        <p:txBody>
          <a:bodyPr>
            <a:normAutofit fontScale="92500"/>
          </a:bodyPr>
          <a:lstStyle/>
          <a:p>
            <a:pPr algn="just"/>
            <a:r>
              <a:rPr lang="pt-BR" sz="2100" b="0" i="1" dirty="0">
                <a:solidFill>
                  <a:srgbClr val="000000"/>
                </a:solidFill>
                <a:effectLst/>
              </a:rPr>
              <a:t>b) declarar a inconstitucionalidade de tratado ou lei federal;</a:t>
            </a:r>
          </a:p>
          <a:p>
            <a:pPr algn="l"/>
            <a:r>
              <a:rPr lang="pt-BR" sz="1900" b="0" i="0" u="none" strike="noStrike" baseline="0" dirty="0"/>
              <a:t>havendo a declaração de inconstitucionalidade de lei ou tratado, pelos tribunais, nos termos do art. 97 da CF, caberá recurso extraordinário;</a:t>
            </a:r>
          </a:p>
          <a:p>
            <a:pPr algn="l"/>
            <a:r>
              <a:rPr lang="pt-BR" sz="1900" b="0" i="0" u="none" strike="noStrike" baseline="0" dirty="0"/>
              <a:t>quando um órgão fracionado negar vigência à lei federal, sem observar a reserva de plenário do art. 97 da CF, caberá </a:t>
            </a:r>
            <a:r>
              <a:rPr lang="pt-BR" sz="1900" b="0" i="1" u="none" strike="noStrike" baseline="0" dirty="0"/>
              <a:t>Reclamação, </a:t>
            </a:r>
            <a:r>
              <a:rPr lang="pt-BR" sz="1900" b="0" i="0" u="none" strike="noStrike" baseline="0" dirty="0"/>
              <a:t>art. 102, I, “l”, da Constituição, diretamente ao STF.</a:t>
            </a:r>
            <a:endParaRPr lang="pt-BR" sz="1900" b="0" i="1" dirty="0">
              <a:effectLst/>
            </a:endParaRPr>
          </a:p>
          <a:p>
            <a:pPr algn="just"/>
            <a:r>
              <a:rPr lang="pt-BR" sz="2100" b="0" i="1" dirty="0">
                <a:solidFill>
                  <a:srgbClr val="000000"/>
                </a:solidFill>
                <a:effectLst/>
              </a:rPr>
              <a:t>c) julgar válida lei ou ato de governo local contestado em face desta Constituição.</a:t>
            </a:r>
          </a:p>
          <a:p>
            <a:pPr algn="just"/>
            <a:r>
              <a:rPr lang="pt-BR" sz="2100" b="0" i="1" dirty="0">
                <a:solidFill>
                  <a:srgbClr val="000000"/>
                </a:solidFill>
                <a:effectLst/>
              </a:rPr>
              <a:t>d) julgar válida lei local contestada em face de lei federal</a:t>
            </a:r>
            <a:r>
              <a:rPr lang="pt-BR" sz="2100" b="0" i="0" dirty="0">
                <a:solidFill>
                  <a:srgbClr val="000000"/>
                </a:solidFill>
                <a:effectLst/>
              </a:rPr>
              <a:t>.”</a:t>
            </a:r>
          </a:p>
          <a:p>
            <a:pPr algn="just"/>
            <a:r>
              <a:rPr lang="pt-BR" sz="2100" b="0" i="0" u="none" strike="noStrike" baseline="0" dirty="0"/>
              <a:t>Objeto: Tutela da Constituição. Violação da CADH; </a:t>
            </a:r>
          </a:p>
          <a:p>
            <a:pPr algn="just"/>
            <a:r>
              <a:rPr lang="pt-BR" sz="2100" b="0" i="0" u="none" strike="noStrike" baseline="0" dirty="0"/>
              <a:t>Disciplina Legal</a:t>
            </a:r>
            <a:r>
              <a:rPr lang="pt-BR" sz="2100" dirty="0"/>
              <a:t>:  </a:t>
            </a:r>
            <a:r>
              <a:rPr lang="pt-BR" sz="2100" b="0" i="0" u="none" strike="noStrike" baseline="0" dirty="0" err="1"/>
              <a:t>Arts</a:t>
            </a:r>
            <a:r>
              <a:rPr lang="pt-BR" sz="2100" b="0" i="0" u="none" strike="noStrike" baseline="0" dirty="0"/>
              <a:t>. 1.029 a 1.041 do CPC e Regimento Interno do Superior</a:t>
            </a:r>
          </a:p>
          <a:p>
            <a:pPr algn="just"/>
            <a:r>
              <a:rPr lang="pt-BR" sz="2100" b="0" i="0" u="none" strike="noStrike" baseline="0" dirty="0"/>
              <a:t>Tribunal de Justiça.</a:t>
            </a:r>
          </a:p>
          <a:p>
            <a:pPr algn="just"/>
            <a:r>
              <a:rPr lang="pt-BR" sz="2100" b="0" i="0" u="none" strike="noStrike" baseline="0" dirty="0"/>
              <a:t>Prazo de interposição 15 dias – art. 1.030 do CPC</a:t>
            </a:r>
            <a:r>
              <a:rPr lang="pt-BR" sz="3200" b="0" i="0" u="none" strike="noStrike" baseline="0" dirty="0">
                <a:latin typeface="LiberationSerif"/>
              </a:rPr>
              <a:t>.</a:t>
            </a:r>
          </a:p>
          <a:p>
            <a:endParaRPr lang="pt-BR" dirty="0"/>
          </a:p>
        </p:txBody>
      </p:sp>
    </p:spTree>
    <p:extLst>
      <p:ext uri="{BB962C8B-B14F-4D97-AF65-F5344CB8AC3E}">
        <p14:creationId xmlns:p14="http://schemas.microsoft.com/office/powerpoint/2010/main" val="217553838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B77BCB8-692C-4F4B-82E8-6429D76F56FD}"/>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A39BF047-2414-4A48-B790-1B541ACA7318}"/>
              </a:ext>
            </a:extLst>
          </p:cNvPr>
          <p:cNvSpPr>
            <a:spLocks noGrp="1"/>
          </p:cNvSpPr>
          <p:nvPr>
            <p:ph idx="1"/>
          </p:nvPr>
        </p:nvSpPr>
        <p:spPr/>
        <p:txBody>
          <a:bodyPr>
            <a:noAutofit/>
          </a:bodyPr>
          <a:lstStyle/>
          <a:p>
            <a:pPr algn="just"/>
            <a:r>
              <a:rPr lang="pt-BR" sz="1700" b="0" i="0" u="none" strike="noStrike" baseline="0" dirty="0">
                <a:latin typeface="+mj-lt"/>
              </a:rPr>
              <a:t>Prequestionamento: É exigido prequestionamento explícito, como regra (Súmula</a:t>
            </a:r>
          </a:p>
          <a:p>
            <a:pPr algn="just"/>
            <a:r>
              <a:rPr lang="pt-BR" sz="1700" b="0" i="0" u="none" strike="noStrike" baseline="0" dirty="0">
                <a:latin typeface="+mj-lt"/>
              </a:rPr>
              <a:t>211, STJ). Ver </a:t>
            </a:r>
            <a:r>
              <a:rPr lang="pt-BR" sz="1700" b="0" i="0" u="none" strike="noStrike" baseline="0" dirty="0" err="1">
                <a:latin typeface="+mj-lt"/>
              </a:rPr>
              <a:t>art</a:t>
            </a:r>
            <a:r>
              <a:rPr lang="pt-BR" sz="1700" b="0" i="0" u="none" strike="noStrike" baseline="0" dirty="0">
                <a:latin typeface="+mj-lt"/>
              </a:rPr>
              <a:t> 1.025 do CPC.</a:t>
            </a:r>
          </a:p>
          <a:p>
            <a:pPr algn="just"/>
            <a:r>
              <a:rPr lang="pt-BR" sz="1700" dirty="0">
                <a:latin typeface="+mj-lt"/>
              </a:rPr>
              <a:t>“Inadmissível recurso especial quanto à questão que, a despeito da oposição de embargos declaratórios, não foi apreciada pelo Tribunal a quo.”</a:t>
            </a:r>
            <a:endParaRPr lang="pt-BR" sz="1700" b="0" i="0" u="none" strike="noStrike" baseline="0" dirty="0">
              <a:latin typeface="+mj-lt"/>
            </a:endParaRPr>
          </a:p>
          <a:p>
            <a:pPr algn="just"/>
            <a:r>
              <a:rPr lang="pt-BR" sz="1700" b="0" i="0" u="none" strike="noStrike" baseline="0" dirty="0">
                <a:latin typeface="+mj-lt"/>
              </a:rPr>
              <a:t>Repercussão Geral: É exigida a demonstração através de preliminar formal (art. 102, § 3º, da CB c/c </a:t>
            </a:r>
            <a:r>
              <a:rPr lang="pt-BR" sz="1700" b="0" i="0" u="none" strike="noStrike" baseline="0" dirty="0" err="1">
                <a:latin typeface="+mj-lt"/>
              </a:rPr>
              <a:t>art</a:t>
            </a:r>
            <a:r>
              <a:rPr lang="pt-BR" sz="1700" b="0" i="0" u="none" strike="noStrike" baseline="0" dirty="0">
                <a:latin typeface="+mj-lt"/>
              </a:rPr>
              <a:t> 1.035 do CPC).</a:t>
            </a:r>
          </a:p>
          <a:p>
            <a:pPr algn="just"/>
            <a:r>
              <a:rPr lang="pt-BR" sz="1700" dirty="0">
                <a:latin typeface="+mj-lt"/>
              </a:rPr>
              <a:t>“</a:t>
            </a:r>
            <a:r>
              <a:rPr lang="pt-BR" sz="1700" b="0" i="0" dirty="0">
                <a:solidFill>
                  <a:srgbClr val="000000"/>
                </a:solidFill>
                <a:effectLst/>
                <a:latin typeface="+mj-lt"/>
              </a:rPr>
              <a:t>§ 3º No recurso extraordinário o recorrente deverá demonstrar a repercussão geral das questões constitucionais discutidas no caso, nos termos da lei, a fim de que o Tribunal examine a admissão do recurso, somente podendo recusá-lo pela manifestação de dois terços de seus membros”</a:t>
            </a:r>
          </a:p>
          <a:p>
            <a:pPr algn="just"/>
            <a:r>
              <a:rPr lang="pt-BR" sz="1700" b="0" i="0" dirty="0">
                <a:solidFill>
                  <a:srgbClr val="000000"/>
                </a:solidFill>
                <a:effectLst/>
                <a:latin typeface="+mj-lt"/>
              </a:rPr>
              <a:t>“Art. 1.035. O Supremo Tribunal Federal, em decisão irrecorrível, não conhecerá do recurso extraordinário quando a questão constitucional nele versada não tiver repercussão geral, nos termos deste artigo.</a:t>
            </a:r>
          </a:p>
          <a:p>
            <a:pPr algn="just"/>
            <a:r>
              <a:rPr lang="pt-BR" sz="1700" b="1" i="0" u="sng" dirty="0">
                <a:solidFill>
                  <a:srgbClr val="000000"/>
                </a:solidFill>
                <a:effectLst>
                  <a:outerShdw blurRad="38100" dist="38100" dir="2700000" algn="tl">
                    <a:srgbClr val="000000">
                      <a:alpha val="43137"/>
                    </a:srgbClr>
                  </a:outerShdw>
                </a:effectLst>
                <a:latin typeface="+mj-lt"/>
              </a:rPr>
              <a:t>§ 1º </a:t>
            </a:r>
            <a:r>
              <a:rPr lang="pt-BR" sz="1700" b="1" i="0" dirty="0">
                <a:solidFill>
                  <a:srgbClr val="000000"/>
                </a:solidFill>
                <a:effectLst>
                  <a:outerShdw blurRad="38100" dist="38100" dir="2700000" algn="tl">
                    <a:srgbClr val="000000">
                      <a:alpha val="43137"/>
                    </a:srgbClr>
                  </a:outerShdw>
                </a:effectLst>
                <a:latin typeface="+mj-lt"/>
              </a:rPr>
              <a:t>Para efeito de repercussão geral, será considerada a existência ou não de questões relevantes do ponto de vista econômico, político, social ou jurídico que ultrapassem os interesses subjetivos do processo.</a:t>
            </a:r>
            <a:endParaRPr lang="pt-BR" sz="1700" b="1" dirty="0">
              <a:effectLst>
                <a:outerShdw blurRad="38100" dist="38100" dir="2700000" algn="tl">
                  <a:srgbClr val="000000">
                    <a:alpha val="43137"/>
                  </a:srgbClr>
                </a:outerShdw>
              </a:effectLst>
              <a:latin typeface="+mj-lt"/>
            </a:endParaRPr>
          </a:p>
        </p:txBody>
      </p:sp>
    </p:spTree>
    <p:extLst>
      <p:ext uri="{BB962C8B-B14F-4D97-AF65-F5344CB8AC3E}">
        <p14:creationId xmlns:p14="http://schemas.microsoft.com/office/powerpoint/2010/main" val="306058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B9BB7E7-41D5-4EC6-8DC0-0C1B9CDEE147}"/>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BB2E654C-F462-43F4-A4F0-32D2720041E7}"/>
              </a:ext>
            </a:extLst>
          </p:cNvPr>
          <p:cNvSpPr>
            <a:spLocks noGrp="1"/>
          </p:cNvSpPr>
          <p:nvPr>
            <p:ph idx="1"/>
          </p:nvPr>
        </p:nvSpPr>
        <p:spPr>
          <a:xfrm>
            <a:off x="457200" y="1556792"/>
            <a:ext cx="8229600" cy="4525963"/>
          </a:xfrm>
        </p:spPr>
        <p:txBody>
          <a:bodyPr>
            <a:normAutofit lnSpcReduction="10000"/>
          </a:bodyPr>
          <a:lstStyle/>
          <a:p>
            <a:pPr algn="just"/>
            <a:r>
              <a:rPr lang="pt-BR" sz="1800" b="0" i="0" u="none" strike="noStrike" baseline="0" dirty="0"/>
              <a:t>Assim, caberá recurso em sentido estrito da decisão que rejeitar a denúncia ou queixa, nos termos do art. 395 do CPP, ou seja, quando a denúncia ou queixa:</a:t>
            </a:r>
          </a:p>
          <a:p>
            <a:pPr algn="just"/>
            <a:r>
              <a:rPr lang="pt-BR" sz="1800" b="0" i="0" u="none" strike="noStrike" baseline="0" dirty="0"/>
              <a:t>I – for manifestamente inepta;</a:t>
            </a:r>
          </a:p>
          <a:p>
            <a:pPr algn="just"/>
            <a:r>
              <a:rPr lang="pt-BR" sz="1800" b="0" i="0" u="none" strike="noStrike" baseline="0" dirty="0"/>
              <a:t>II – faltar pressuposto processual ou condição para o exercício da ação</a:t>
            </a:r>
          </a:p>
          <a:p>
            <a:pPr algn="just"/>
            <a:r>
              <a:rPr lang="pt-BR" sz="1800" b="0" i="0" u="none" strike="noStrike" baseline="0" dirty="0"/>
              <a:t>penal; ou</a:t>
            </a:r>
          </a:p>
          <a:p>
            <a:pPr algn="just"/>
            <a:r>
              <a:rPr lang="pt-BR" sz="1800" b="0" i="0" u="none" strike="noStrike" baseline="0" dirty="0"/>
              <a:t>III – faltar justa causa para o exercício da ação penal.</a:t>
            </a:r>
          </a:p>
          <a:p>
            <a:pPr algn="just"/>
            <a:endParaRPr lang="pt-BR" sz="1800" dirty="0">
              <a:solidFill>
                <a:srgbClr val="0070C0"/>
              </a:solidFill>
            </a:endParaRPr>
          </a:p>
          <a:p>
            <a:pPr algn="just"/>
            <a:r>
              <a:rPr lang="pt-BR" sz="1800" b="0" i="0" u="none" strike="noStrike" baseline="0" dirty="0">
                <a:solidFill>
                  <a:srgbClr val="0070C0"/>
                </a:solidFill>
              </a:rPr>
              <a:t>II – que concluir pela incompetência do juízo;</a:t>
            </a:r>
          </a:p>
          <a:p>
            <a:pPr algn="just"/>
            <a:r>
              <a:rPr lang="pt-BR" sz="1800" b="0" i="0" u="none" strike="noStrike" baseline="0" dirty="0"/>
              <a:t>A decisão que concluir pela incompetência do juízo, proferida pelo próprio juiz, exceto nos autos da exceção de incompetência, ou mesmo a qualquer momento do procedimento, pelo juiz, de ofício ou a requerimento de qualquer das partes, será recorrível em sentido estrito (veja-se o disposto nos </a:t>
            </a:r>
            <a:r>
              <a:rPr lang="pt-BR" sz="1800" b="0" i="0" u="none" strike="noStrike" baseline="0" dirty="0" err="1"/>
              <a:t>arts</a:t>
            </a:r>
            <a:r>
              <a:rPr lang="pt-BR" sz="1800" b="0" i="0" u="none" strike="noStrike" baseline="0" dirty="0"/>
              <a:t>. 108 e 109 do CPP). Contudo, quando a decisão for proferida nos autos da exceção de incompetência, o fundamento legal do recurso em sentido estrito é o (próximo) inciso III, e não o presente.</a:t>
            </a:r>
            <a:endParaRPr lang="pt-BR" dirty="0"/>
          </a:p>
        </p:txBody>
      </p:sp>
    </p:spTree>
    <p:extLst>
      <p:ext uri="{BB962C8B-B14F-4D97-AF65-F5344CB8AC3E}">
        <p14:creationId xmlns:p14="http://schemas.microsoft.com/office/powerpoint/2010/main" val="98769604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E763607-1295-41E0-A5CD-7188B67C05B6}"/>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FC0EF982-89A4-461E-ADCF-EA14058FF8DB}"/>
              </a:ext>
            </a:extLst>
          </p:cNvPr>
          <p:cNvSpPr>
            <a:spLocks noGrp="1"/>
          </p:cNvSpPr>
          <p:nvPr>
            <p:ph idx="1"/>
          </p:nvPr>
        </p:nvSpPr>
        <p:spPr>
          <a:xfrm>
            <a:off x="430270" y="1556792"/>
            <a:ext cx="8229600" cy="4525963"/>
          </a:xfrm>
        </p:spPr>
        <p:txBody>
          <a:bodyPr>
            <a:normAutofit fontScale="92500" lnSpcReduction="10000"/>
          </a:bodyPr>
          <a:lstStyle/>
          <a:p>
            <a:pPr algn="just"/>
            <a:r>
              <a:rPr lang="pt-BR" sz="1800" b="0" i="1" dirty="0">
                <a:solidFill>
                  <a:srgbClr val="000000"/>
                </a:solidFill>
                <a:effectLst/>
                <a:latin typeface="+mj-lt"/>
              </a:rPr>
              <a:t>§ 2º O recorrente deverá demonstrar a existência de repercussão geral para apreciação exclusiva pelo Supremo Tribunal Federal.</a:t>
            </a:r>
            <a:endParaRPr lang="pt-BR" b="0" i="1" dirty="0">
              <a:solidFill>
                <a:srgbClr val="000000"/>
              </a:solidFill>
              <a:effectLst/>
              <a:latin typeface="+mj-lt"/>
            </a:endParaRPr>
          </a:p>
          <a:p>
            <a:pPr algn="just"/>
            <a:r>
              <a:rPr lang="pt-BR" sz="1800" b="0" i="1" dirty="0">
                <a:solidFill>
                  <a:srgbClr val="000000"/>
                </a:solidFill>
                <a:effectLst/>
                <a:latin typeface="+mj-lt"/>
              </a:rPr>
              <a:t>§ 3º Haverá repercussão geral sempre que o recurso impugnar acórdão que:</a:t>
            </a:r>
            <a:endParaRPr lang="pt-BR" b="0" i="1" dirty="0">
              <a:solidFill>
                <a:srgbClr val="000000"/>
              </a:solidFill>
              <a:effectLst/>
              <a:latin typeface="+mj-lt"/>
            </a:endParaRPr>
          </a:p>
          <a:p>
            <a:pPr algn="just"/>
            <a:r>
              <a:rPr lang="pt-BR" sz="1800" b="0" i="1" dirty="0">
                <a:solidFill>
                  <a:srgbClr val="000000"/>
                </a:solidFill>
                <a:effectLst/>
                <a:latin typeface="+mj-lt"/>
              </a:rPr>
              <a:t>I - contrarie súmula ou jurisprudência dominante do Supremo Tribunal Federal;</a:t>
            </a:r>
            <a:endParaRPr lang="pt-BR" b="0" i="1" dirty="0">
              <a:solidFill>
                <a:srgbClr val="000000"/>
              </a:solidFill>
              <a:effectLst/>
              <a:latin typeface="+mj-lt"/>
            </a:endParaRPr>
          </a:p>
          <a:p>
            <a:pPr algn="just"/>
            <a:r>
              <a:rPr lang="pt-BR" sz="1800" b="0" i="1" dirty="0">
                <a:effectLst/>
                <a:latin typeface="+mj-lt"/>
              </a:rPr>
              <a:t>III - tenha reconhecido a inconstitucionalidade de tratado ou de lei federal, nos termos do </a:t>
            </a:r>
            <a:r>
              <a:rPr lang="pt-BR" sz="1800" b="0" i="1" dirty="0">
                <a:effectLst/>
                <a:latin typeface="+mj-lt"/>
                <a:hlinkClick r:id="rId2">
                  <a:extLst>
                    <a:ext uri="{A12FA001-AC4F-418D-AE19-62706E023703}">
                      <ahyp:hlinkClr xmlns:ahyp="http://schemas.microsoft.com/office/drawing/2018/hyperlinkcolor" val="tx"/>
                    </a:ext>
                  </a:extLst>
                </a:hlinkClick>
              </a:rPr>
              <a:t>art. 97 da Constituição Federal </a:t>
            </a:r>
            <a:r>
              <a:rPr lang="pt-BR" sz="1800" b="0" i="0" dirty="0">
                <a:effectLst/>
                <a:latin typeface="+mj-lt"/>
              </a:rPr>
              <a:t>.”</a:t>
            </a:r>
          </a:p>
          <a:p>
            <a:pPr algn="l"/>
            <a:r>
              <a:rPr lang="pt-BR" sz="1800" b="0" i="0" u="none" strike="noStrike" baseline="0" dirty="0">
                <a:latin typeface="LiberationSerif"/>
              </a:rPr>
              <a:t>Possibilidade de reexame de fato ou prova? Não é permitido. Súmula 279 do STF: </a:t>
            </a:r>
            <a:r>
              <a:rPr lang="pt-BR" sz="1800" dirty="0">
                <a:latin typeface="+mj-lt"/>
              </a:rPr>
              <a:t>“</a:t>
            </a:r>
            <a:r>
              <a:rPr lang="pt-BR" sz="1800" b="0" i="0" dirty="0">
                <a:effectLst/>
                <a:latin typeface="+mj-lt"/>
              </a:rPr>
              <a:t>Para simples reexame de prova não cabe recurso extraordinário.</a:t>
            </a:r>
            <a:r>
              <a:rPr lang="pt-BR" sz="1800" dirty="0">
                <a:effectLst/>
                <a:latin typeface="+mj-lt"/>
              </a:rPr>
              <a:t>” </a:t>
            </a:r>
            <a:r>
              <a:rPr lang="pt-BR" sz="1800" b="1" dirty="0">
                <a:effectLst>
                  <a:outerShdw blurRad="38100" dist="38100" dir="2700000" algn="tl">
                    <a:srgbClr val="000000">
                      <a:alpha val="43137"/>
                    </a:srgbClr>
                  </a:outerShdw>
                </a:effectLst>
                <a:latin typeface="+mj-lt"/>
              </a:rPr>
              <a:t>Problemática diferenciação entre questões de fato e de direito. </a:t>
            </a:r>
          </a:p>
          <a:p>
            <a:pPr algn="l"/>
            <a:r>
              <a:rPr lang="pt-BR" sz="1800" dirty="0">
                <a:latin typeface="LiberationSerif"/>
              </a:rPr>
              <a:t>JECRIM: súmula</a:t>
            </a:r>
            <a:r>
              <a:rPr lang="pt-BR" sz="1800" b="0" i="0" u="none" strike="noStrike" baseline="0" dirty="0">
                <a:latin typeface="LiberationSerif"/>
              </a:rPr>
              <a:t> 640 do STF dispõe que </a:t>
            </a:r>
            <a:r>
              <a:rPr lang="pt-BR" sz="1800" b="0" i="1" u="none" strike="noStrike" baseline="0" dirty="0">
                <a:latin typeface="LiberationSerif-Italic"/>
              </a:rPr>
              <a:t>é cabível recurso extraordinário contra decisão proferida por juiz de primeiro grau nas causas de alçada, ou por turma recursal de juizado especial cível e criminal</a:t>
            </a:r>
            <a:r>
              <a:rPr lang="pt-BR" sz="1800" b="0" i="0" u="none" strike="noStrike" baseline="0" dirty="0">
                <a:latin typeface="LiberationSerif"/>
              </a:rPr>
              <a:t>.</a:t>
            </a:r>
            <a:endParaRPr lang="pt-BR" sz="1800" dirty="0">
              <a:effectLst/>
              <a:latin typeface="+mj-lt"/>
            </a:endParaRPr>
          </a:p>
          <a:p>
            <a:pPr algn="just"/>
            <a:r>
              <a:rPr lang="pt-BR" sz="1800" b="0" i="0" u="none" strike="noStrike" baseline="0" dirty="0">
                <a:latin typeface="LiberationSerif"/>
              </a:rPr>
              <a:t>Exaurimento da via recursal ordinária? Devem ser esgotados os recursos ordinários.</a:t>
            </a:r>
          </a:p>
          <a:p>
            <a:pPr algn="l"/>
            <a:r>
              <a:rPr lang="pt-BR" sz="1800" b="0" i="0" u="none" strike="noStrike" baseline="0" dirty="0">
                <a:latin typeface="LiberationSerif"/>
              </a:rPr>
              <a:t>Juízo de admissibilidade: Permanece o sistema de dupla filtragem, primeiramente no tribunal de origem (</a:t>
            </a:r>
            <a:r>
              <a:rPr lang="pt-BR" sz="1800" b="0" i="1" u="none" strike="noStrike" baseline="0" dirty="0">
                <a:latin typeface="LiberationSerif-Italic"/>
              </a:rPr>
              <a:t>a quo</a:t>
            </a:r>
            <a:r>
              <a:rPr lang="pt-BR" sz="1800" b="0" i="0" u="none" strike="noStrike" baseline="0" dirty="0">
                <a:latin typeface="LiberationSerif"/>
              </a:rPr>
              <a:t>) e, se admitido o recurso, novo exame é feito no STF.</a:t>
            </a:r>
          </a:p>
          <a:p>
            <a:pPr algn="l"/>
            <a:r>
              <a:rPr lang="pt-BR" sz="1800" b="0" i="0" u="none" strike="noStrike" baseline="0" dirty="0">
                <a:latin typeface="LiberationSerif"/>
              </a:rPr>
              <a:t>Preparo</a:t>
            </a:r>
            <a:r>
              <a:rPr lang="pt-BR" sz="1800" dirty="0">
                <a:latin typeface="LiberationSerif"/>
              </a:rPr>
              <a:t>? </a:t>
            </a:r>
            <a:r>
              <a:rPr lang="pt-BR" sz="1800" b="0" i="0" u="none" strike="noStrike" baseline="0" dirty="0">
                <a:latin typeface="LiberationSerif"/>
              </a:rPr>
              <a:t>Exige-se preparo.</a:t>
            </a:r>
            <a:endParaRPr lang="pt-BR" sz="1800" dirty="0">
              <a:latin typeface="+mj-lt"/>
            </a:endParaRPr>
          </a:p>
        </p:txBody>
      </p:sp>
    </p:spTree>
    <p:extLst>
      <p:ext uri="{BB962C8B-B14F-4D97-AF65-F5344CB8AC3E}">
        <p14:creationId xmlns:p14="http://schemas.microsoft.com/office/powerpoint/2010/main" val="362969118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2AD8624-B49B-4A86-A82E-7E9E4814B9FF}"/>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91047F9F-8EB0-4356-827E-67242B5EEE6D}"/>
              </a:ext>
            </a:extLst>
          </p:cNvPr>
          <p:cNvSpPr>
            <a:spLocks noGrp="1"/>
          </p:cNvSpPr>
          <p:nvPr>
            <p:ph idx="1"/>
          </p:nvPr>
        </p:nvSpPr>
        <p:spPr/>
        <p:txBody>
          <a:bodyPr>
            <a:normAutofit fontScale="85000" lnSpcReduction="20000"/>
          </a:bodyPr>
          <a:lstStyle/>
          <a:p>
            <a:pPr algn="just"/>
            <a:r>
              <a:rPr lang="pt-BR" sz="2600" b="0" i="0" u="none" strike="noStrike" baseline="0" dirty="0">
                <a:cs typeface="Calibri" panose="020F0502020204030204" pitchFamily="34" charset="0"/>
              </a:rPr>
              <a:t>Efeitos Devolutivo propriamente dito. Ausência de efeito suspensivo: </a:t>
            </a:r>
            <a:r>
              <a:rPr lang="pt-BR" sz="2600" b="0" i="0" u="none" strike="noStrike" baseline="0" dirty="0" err="1">
                <a:cs typeface="Calibri" panose="020F0502020204030204" pitchFamily="34" charset="0"/>
              </a:rPr>
              <a:t>Art</a:t>
            </a:r>
            <a:r>
              <a:rPr lang="pt-BR" sz="2600" b="0" i="0" u="none" strike="noStrike" baseline="0" dirty="0">
                <a:cs typeface="Calibri" panose="020F0502020204030204" pitchFamily="34" charset="0"/>
              </a:rPr>
              <a:t> 1.029 do CPC autoriza pedido de  concessão de efeito suspensivo por simples petição (pensamos que é cabível HC quando for para assegurar o direito de recorrer em liberdade).</a:t>
            </a:r>
          </a:p>
          <a:p>
            <a:pPr algn="just"/>
            <a:r>
              <a:rPr lang="pt-BR" sz="2600" b="0" i="1" dirty="0">
                <a:solidFill>
                  <a:srgbClr val="000000"/>
                </a:solidFill>
                <a:effectLst/>
              </a:rPr>
              <a:t>“Art. 1.029. O recurso extraordinário e o recurso especial, nos casos previstos na </a:t>
            </a:r>
            <a:r>
              <a:rPr lang="pt-BR" sz="2600" b="0" i="1" dirty="0">
                <a:effectLst/>
                <a:hlinkClick r:id="rId2">
                  <a:extLst>
                    <a:ext uri="{A12FA001-AC4F-418D-AE19-62706E023703}">
                      <ahyp:hlinkClr xmlns:ahyp="http://schemas.microsoft.com/office/drawing/2018/hyperlinkcolor" val="tx"/>
                    </a:ext>
                  </a:extLst>
                </a:hlinkClick>
              </a:rPr>
              <a:t>Constituição Federal </a:t>
            </a:r>
            <a:r>
              <a:rPr lang="pt-BR" sz="2600" b="0" i="1" dirty="0">
                <a:solidFill>
                  <a:srgbClr val="000000"/>
                </a:solidFill>
                <a:effectLst/>
              </a:rPr>
              <a:t>, serão interpostos perante o presidente ou o vice-presidente do tribunal recorrido, em petições distintas que conterão:</a:t>
            </a:r>
          </a:p>
          <a:p>
            <a:pPr algn="just"/>
            <a:r>
              <a:rPr lang="pt-BR" sz="2600" b="0" i="1" dirty="0">
                <a:solidFill>
                  <a:srgbClr val="000000"/>
                </a:solidFill>
                <a:effectLst/>
              </a:rPr>
              <a:t>§ 5º O pedido de concessão de efeito suspensivo a recurso extraordinário ou a recurso especial poderá ser formulado por requerimento dirigido:</a:t>
            </a:r>
            <a:endParaRPr lang="pt-BR" sz="2600" i="1" dirty="0">
              <a:solidFill>
                <a:srgbClr val="000000"/>
              </a:solidFill>
            </a:endParaRPr>
          </a:p>
          <a:p>
            <a:pPr algn="just"/>
            <a:r>
              <a:rPr lang="pt-BR" sz="2600" b="0" i="1" dirty="0">
                <a:solidFill>
                  <a:srgbClr val="000000"/>
                </a:solidFill>
                <a:effectLst/>
              </a:rPr>
              <a:t>I – ao tribunal superior respectivo, no período compreendido entre a publicação da decisão de admissão do recurso e sua distribuição, ficando o relator designado para seu exame prevento para julgá-lo;</a:t>
            </a:r>
          </a:p>
          <a:p>
            <a:pPr algn="just"/>
            <a:r>
              <a:rPr lang="pt-BR" sz="2600" b="0" i="1" dirty="0">
                <a:solidFill>
                  <a:srgbClr val="000000"/>
                </a:solidFill>
                <a:effectLst/>
              </a:rPr>
              <a:t>II - ao relator, se já distribuído o recurso</a:t>
            </a:r>
            <a:r>
              <a:rPr lang="pt-BR" sz="2600" b="0" i="0" dirty="0">
                <a:solidFill>
                  <a:srgbClr val="000000"/>
                </a:solidFill>
                <a:effectLst/>
              </a:rPr>
              <a:t>;</a:t>
            </a:r>
            <a:endParaRPr lang="pt-BR" sz="2600" dirty="0">
              <a:solidFill>
                <a:srgbClr val="000000"/>
              </a:solidFill>
            </a:endParaRPr>
          </a:p>
          <a:p>
            <a:pPr algn="l"/>
            <a:endParaRPr lang="pt-BR" dirty="0"/>
          </a:p>
        </p:txBody>
      </p:sp>
    </p:spTree>
    <p:extLst>
      <p:ext uri="{BB962C8B-B14F-4D97-AF65-F5344CB8AC3E}">
        <p14:creationId xmlns:p14="http://schemas.microsoft.com/office/powerpoint/2010/main" val="253409750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D66D468-1020-4891-99CC-C4B30D48861F}"/>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CB91B295-EDC5-4139-B306-8825868AA347}"/>
              </a:ext>
            </a:extLst>
          </p:cNvPr>
          <p:cNvSpPr>
            <a:spLocks noGrp="1"/>
          </p:cNvSpPr>
          <p:nvPr>
            <p:ph idx="1"/>
          </p:nvPr>
        </p:nvSpPr>
        <p:spPr/>
        <p:txBody>
          <a:bodyPr>
            <a:normAutofit/>
          </a:bodyPr>
          <a:lstStyle/>
          <a:p>
            <a:pPr algn="just"/>
            <a:r>
              <a:rPr lang="pt-BR" sz="1800" b="0" i="1" dirty="0">
                <a:solidFill>
                  <a:srgbClr val="000000"/>
                </a:solidFill>
                <a:effectLst/>
                <a:latin typeface="+mj-lt"/>
              </a:rPr>
              <a:t>II – ao presidente ou ao vice-presidente do tribunal recorrido, no período compreendido entre a interposição do recurso e a publicação da decisão de admissão do recurso, assim como no caso de o recurso ter sido sobrestado, nos termos do </a:t>
            </a:r>
            <a:r>
              <a:rPr lang="pt-BR" sz="1800" b="0" i="1" dirty="0">
                <a:effectLst/>
                <a:latin typeface="+mj-lt"/>
                <a:hlinkClick r:id="rId2">
                  <a:extLst>
                    <a:ext uri="{A12FA001-AC4F-418D-AE19-62706E023703}">
                      <ahyp:hlinkClr xmlns:ahyp="http://schemas.microsoft.com/office/drawing/2018/hyperlinkcolor" val="tx"/>
                    </a:ext>
                  </a:extLst>
                </a:hlinkClick>
              </a:rPr>
              <a:t>art. 1.037 </a:t>
            </a:r>
            <a:r>
              <a:rPr lang="pt-BR" sz="1800" b="0" i="1" dirty="0">
                <a:effectLst/>
                <a:latin typeface="+mj-lt"/>
              </a:rPr>
              <a:t>.”</a:t>
            </a:r>
          </a:p>
          <a:p>
            <a:pPr algn="l"/>
            <a:r>
              <a:rPr lang="pt-BR" sz="1800" b="0" i="0" u="none" strike="noStrike" baseline="0" dirty="0">
                <a:latin typeface="LiberationSerif"/>
              </a:rPr>
              <a:t>Recurso contra a decisão que nega seguimento? </a:t>
            </a:r>
          </a:p>
          <a:p>
            <a:pPr algn="l"/>
            <a:r>
              <a:rPr lang="pt-BR" sz="1800" b="0" i="0" u="none" strike="noStrike" baseline="0" dirty="0">
                <a:latin typeface="LiberationSerif"/>
              </a:rPr>
              <a:t>Agravo em Recurso Especial (art. 1.042 do CPC).</a:t>
            </a:r>
          </a:p>
          <a:p>
            <a:pPr algn="just"/>
            <a:r>
              <a:rPr lang="pt-BR" sz="1800" b="0" i="0" dirty="0">
                <a:solidFill>
                  <a:srgbClr val="000000"/>
                </a:solidFill>
                <a:effectLst/>
                <a:latin typeface="Arial" panose="020B0604020202020204" pitchFamily="34" charset="0"/>
              </a:rPr>
              <a:t> ”</a:t>
            </a:r>
            <a:r>
              <a:rPr lang="pt-BR" sz="1800" b="1" i="0" dirty="0">
                <a:solidFill>
                  <a:srgbClr val="000000"/>
                </a:solidFill>
                <a:effectLst>
                  <a:outerShdw blurRad="38100" dist="38100" dir="2700000" algn="tl">
                    <a:srgbClr val="000000">
                      <a:alpha val="43137"/>
                    </a:srgbClr>
                  </a:outerShdw>
                </a:effectLst>
                <a:latin typeface="+mj-lt"/>
              </a:rPr>
              <a:t>Art. 1.042. Cabe agravo contra decisão do presidente ou do vice-presidente do tribunal recorrido que inadmitir recurso extraordinário ou recurso especial, salvo quando fundada na aplicação de entendimento firmado em regime de repercussão geral ou em julgamento de recursos repetitivos.”</a:t>
            </a:r>
            <a:endParaRPr lang="pt-BR" sz="1800" b="0" i="0" u="none" strike="noStrike" baseline="0" dirty="0">
              <a:latin typeface="LiberationSerif"/>
            </a:endParaRPr>
          </a:p>
          <a:p>
            <a:pPr algn="l"/>
            <a:r>
              <a:rPr lang="pt-BR" sz="1800" b="0" i="0" u="none" strike="noStrike" baseline="0" dirty="0">
                <a:latin typeface="LiberationSerif"/>
              </a:rPr>
              <a:t>Prazo: 15 dias, Sugestão: 5 dias até que a Súmula 699 (STF) seja revogada.</a:t>
            </a:r>
          </a:p>
          <a:p>
            <a:pPr algn="just" fontAlgn="t"/>
            <a:r>
              <a:rPr lang="pt-BR" sz="1600" b="1" i="0" dirty="0">
                <a:effectLst/>
                <a:latin typeface="Calibri" panose="020F0502020204030204" pitchFamily="34" charset="0"/>
                <a:cs typeface="Calibri" panose="020F0502020204030204" pitchFamily="34" charset="0"/>
              </a:rPr>
              <a:t>“Súmula 699</a:t>
            </a:r>
          </a:p>
          <a:p>
            <a:pPr algn="just" fontAlgn="t"/>
            <a:r>
              <a:rPr lang="pt-BR" sz="1600" b="0" i="1" dirty="0">
                <a:effectLst/>
                <a:latin typeface="Calibri" panose="020F0502020204030204" pitchFamily="34" charset="0"/>
                <a:cs typeface="Calibri" panose="020F0502020204030204" pitchFamily="34" charset="0"/>
              </a:rPr>
              <a:t>O prazo para interposição de agravo, em processo penal, é de cinco dias, de acordo com a Lei 8.038/1990, não se aplicando o disposto a respeito nas alterações da Lei 8.950/1994 ao Código de Processo Civil</a:t>
            </a:r>
            <a:r>
              <a:rPr lang="pt-BR" sz="1600" b="0" i="0" dirty="0">
                <a:effectLst/>
                <a:latin typeface="Calibri" panose="020F0502020204030204" pitchFamily="34" charset="0"/>
                <a:cs typeface="Calibri" panose="020F0502020204030204" pitchFamily="34" charset="0"/>
              </a:rPr>
              <a:t>.”</a:t>
            </a:r>
          </a:p>
          <a:p>
            <a:pPr algn="l"/>
            <a:endParaRPr lang="pt-BR" sz="1800" b="0" i="1" dirty="0">
              <a:effectLst/>
              <a:latin typeface="+mj-lt"/>
            </a:endParaRPr>
          </a:p>
          <a:p>
            <a:endParaRPr lang="pt-BR" dirty="0"/>
          </a:p>
        </p:txBody>
      </p:sp>
    </p:spTree>
    <p:extLst>
      <p:ext uri="{BB962C8B-B14F-4D97-AF65-F5344CB8AC3E}">
        <p14:creationId xmlns:p14="http://schemas.microsoft.com/office/powerpoint/2010/main" val="267705353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0BCC25B-CD9D-4310-B272-32C0C7AE7C55}"/>
              </a:ext>
            </a:extLst>
          </p:cNvPr>
          <p:cNvSpPr>
            <a:spLocks noGrp="1"/>
          </p:cNvSpPr>
          <p:nvPr>
            <p:ph type="title"/>
          </p:nvPr>
        </p:nvSpPr>
        <p:spPr/>
        <p:txBody>
          <a:bodyPr/>
          <a:lstStyle/>
          <a:p>
            <a:r>
              <a:rPr lang="pt-BR" dirty="0">
                <a:latin typeface="Tempus Sans ITC" panose="04020404030D07020202" pitchFamily="82" charset="0"/>
              </a:rPr>
              <a:t>BECA SURRADA</a:t>
            </a:r>
          </a:p>
        </p:txBody>
      </p:sp>
      <p:pic>
        <p:nvPicPr>
          <p:cNvPr id="4" name="Espaço Reservado para Conteúdo 7">
            <a:extLst>
              <a:ext uri="{FF2B5EF4-FFF2-40B4-BE49-F238E27FC236}">
                <a16:creationId xmlns:a16="http://schemas.microsoft.com/office/drawing/2014/main" id="{B34D1E89-F750-44FC-A460-30064DAAF993}"/>
              </a:ext>
            </a:extLst>
          </p:cNvPr>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555383" y="1600200"/>
            <a:ext cx="6033233" cy="4525963"/>
          </a:xfrm>
        </p:spPr>
      </p:pic>
    </p:spTree>
    <p:extLst>
      <p:ext uri="{BB962C8B-B14F-4D97-AF65-F5344CB8AC3E}">
        <p14:creationId xmlns:p14="http://schemas.microsoft.com/office/powerpoint/2010/main" val="9671016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935DEC3-C444-4439-8AA3-DFDC801295DB}"/>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0A87AC81-4DBE-40F8-9AC1-FD9F192FFC11}"/>
              </a:ext>
            </a:extLst>
          </p:cNvPr>
          <p:cNvSpPr>
            <a:spLocks noGrp="1"/>
          </p:cNvSpPr>
          <p:nvPr>
            <p:ph idx="1"/>
          </p:nvPr>
        </p:nvSpPr>
        <p:spPr/>
        <p:txBody>
          <a:bodyPr>
            <a:noAutofit/>
          </a:bodyPr>
          <a:lstStyle/>
          <a:p>
            <a:pPr algn="just"/>
            <a:r>
              <a:rPr lang="pt-BR" sz="1600" b="0" i="0" u="none" strike="noStrike" baseline="0" dirty="0">
                <a:latin typeface="Calibri" panose="020F0502020204030204" pitchFamily="34" charset="0"/>
                <a:cs typeface="Calibri" panose="020F0502020204030204" pitchFamily="34" charset="0"/>
              </a:rPr>
              <a:t>Também adequado o recurso em sentido estrito, fundado nesse inciso, para impugnar a decisão de desclassificação própria, proferida na primeira fase do procedimento do Tribunal do Júri, pelo juiz presidente. Trata-se de uma decisão que indiretamente conclui pela “incompetência do júri”, subtraindo a matéria do seu julgamento. Cabível, assim, o recurso em sentido estrito.</a:t>
            </a:r>
          </a:p>
          <a:p>
            <a:pPr algn="just"/>
            <a:r>
              <a:rPr lang="pt-BR" sz="1600" b="0" i="0" u="none" strike="noStrike" baseline="0" dirty="0">
                <a:solidFill>
                  <a:srgbClr val="0070C0"/>
                </a:solidFill>
                <a:latin typeface="LiberationSans"/>
              </a:rPr>
              <a:t>III – que julgar procedentes as exceções, salvo a de suspeição;</a:t>
            </a:r>
          </a:p>
          <a:p>
            <a:pPr algn="just"/>
            <a:r>
              <a:rPr lang="pt-BR" sz="1600" dirty="0">
                <a:latin typeface="+mj-lt"/>
                <a:cs typeface="Calibri" panose="020F0502020204030204" pitchFamily="34" charset="0"/>
              </a:rPr>
              <a:t>Caso algumas das exceções abaixo seja julgada procedentes, é cabível o Recurso em Sentido Estrito, exceto </a:t>
            </a:r>
            <a:r>
              <a:rPr lang="pt-BR" sz="1600" b="0" i="0" u="none" strike="noStrike" baseline="0" dirty="0">
                <a:latin typeface="+mj-lt"/>
              </a:rPr>
              <a:t>como expressamente prevê o inciso, a de suspeição (que será</a:t>
            </a:r>
          </a:p>
          <a:p>
            <a:pPr algn="just"/>
            <a:r>
              <a:rPr lang="pt-BR" sz="1600" b="0" i="0" u="none" strike="noStrike" baseline="0" dirty="0">
                <a:latin typeface="+mj-lt"/>
              </a:rPr>
              <a:t>irrecorrível). Lembrando que estamos tratando de decisões de primeiro grau e não de exceç</a:t>
            </a:r>
            <a:r>
              <a:rPr lang="pt-BR" sz="1600" dirty="0">
                <a:latin typeface="+mj-lt"/>
              </a:rPr>
              <a:t>ões opostas junto ao Tribunal de Justiça; </a:t>
            </a:r>
            <a:endParaRPr lang="pt-BR" sz="1600" b="0" i="0" u="none" strike="noStrike" baseline="0" dirty="0">
              <a:latin typeface="+mj-lt"/>
              <a:cs typeface="Calibri" panose="020F0502020204030204" pitchFamily="34" charset="0"/>
            </a:endParaRPr>
          </a:p>
          <a:p>
            <a:pPr algn="just"/>
            <a:r>
              <a:rPr lang="pt-BR" sz="1600" b="0" i="0" dirty="0">
                <a:solidFill>
                  <a:srgbClr val="000000"/>
                </a:solidFill>
                <a:effectLst/>
                <a:latin typeface="+mj-lt"/>
                <a:cs typeface="Calibri" panose="020F0502020204030204" pitchFamily="34" charset="0"/>
              </a:rPr>
              <a:t>Art. 95.  Poderão ser opostas as exceções de:</a:t>
            </a:r>
          </a:p>
          <a:p>
            <a:pPr algn="just"/>
            <a:r>
              <a:rPr lang="pt-BR" sz="1600" b="0" i="0" dirty="0">
                <a:solidFill>
                  <a:srgbClr val="000000"/>
                </a:solidFill>
                <a:effectLst/>
                <a:latin typeface="+mj-lt"/>
                <a:cs typeface="Calibri" panose="020F0502020204030204" pitchFamily="34" charset="0"/>
              </a:rPr>
              <a:t>I - suspeição;</a:t>
            </a:r>
            <a:endParaRPr lang="pt-BR" sz="1600" dirty="0">
              <a:solidFill>
                <a:srgbClr val="000000"/>
              </a:solidFill>
              <a:latin typeface="+mj-lt"/>
              <a:cs typeface="Calibri" panose="020F0502020204030204" pitchFamily="34" charset="0"/>
            </a:endParaRPr>
          </a:p>
          <a:p>
            <a:pPr algn="just"/>
            <a:r>
              <a:rPr lang="pt-BR" sz="1600" b="0" i="0" dirty="0">
                <a:solidFill>
                  <a:srgbClr val="000000"/>
                </a:solidFill>
                <a:effectLst/>
                <a:latin typeface="+mj-lt"/>
                <a:cs typeface="Calibri" panose="020F0502020204030204" pitchFamily="34" charset="0"/>
              </a:rPr>
              <a:t>II - incompetência de juízo;</a:t>
            </a:r>
          </a:p>
          <a:p>
            <a:pPr algn="just"/>
            <a:r>
              <a:rPr lang="pt-BR" sz="1600" b="0" i="0" dirty="0">
                <a:solidFill>
                  <a:srgbClr val="000000"/>
                </a:solidFill>
                <a:effectLst/>
                <a:latin typeface="+mj-lt"/>
                <a:cs typeface="Calibri" panose="020F0502020204030204" pitchFamily="34" charset="0"/>
              </a:rPr>
              <a:t>III - litispendência;</a:t>
            </a:r>
            <a:endParaRPr lang="pt-BR" sz="1600" dirty="0">
              <a:solidFill>
                <a:srgbClr val="000000"/>
              </a:solidFill>
              <a:latin typeface="+mj-lt"/>
              <a:cs typeface="Calibri" panose="020F0502020204030204" pitchFamily="34" charset="0"/>
            </a:endParaRPr>
          </a:p>
          <a:p>
            <a:pPr algn="just"/>
            <a:r>
              <a:rPr lang="pt-BR" sz="1600" b="0" i="0" dirty="0">
                <a:solidFill>
                  <a:srgbClr val="000000"/>
                </a:solidFill>
                <a:effectLst/>
                <a:latin typeface="+mj-lt"/>
                <a:cs typeface="Calibri" panose="020F0502020204030204" pitchFamily="34" charset="0"/>
              </a:rPr>
              <a:t>IV - ilegitimidade de parte;</a:t>
            </a:r>
          </a:p>
          <a:p>
            <a:pPr algn="just"/>
            <a:r>
              <a:rPr lang="pt-BR" sz="1600" b="0" i="0" dirty="0">
                <a:solidFill>
                  <a:srgbClr val="000000"/>
                </a:solidFill>
                <a:effectLst/>
                <a:latin typeface="+mj-lt"/>
                <a:cs typeface="Calibri" panose="020F0502020204030204" pitchFamily="34" charset="0"/>
              </a:rPr>
              <a:t>V - coisa julgada.</a:t>
            </a:r>
            <a:endParaRPr lang="pt-BR" sz="1600" dirty="0">
              <a:latin typeface="+mj-lt"/>
              <a:cs typeface="Calibri" panose="020F0502020204030204" pitchFamily="34" charset="0"/>
            </a:endParaRPr>
          </a:p>
        </p:txBody>
      </p:sp>
    </p:spTree>
    <p:extLst>
      <p:ext uri="{BB962C8B-B14F-4D97-AF65-F5344CB8AC3E}">
        <p14:creationId xmlns:p14="http://schemas.microsoft.com/office/powerpoint/2010/main" val="36065711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373148-A02E-4E87-A90C-79869B258C5D}"/>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07FB6AE6-2584-4A3E-889B-AB8498D260C1}"/>
              </a:ext>
            </a:extLst>
          </p:cNvPr>
          <p:cNvSpPr>
            <a:spLocks noGrp="1"/>
          </p:cNvSpPr>
          <p:nvPr>
            <p:ph idx="1"/>
          </p:nvPr>
        </p:nvSpPr>
        <p:spPr/>
        <p:txBody>
          <a:bodyPr>
            <a:normAutofit lnSpcReduction="10000"/>
          </a:bodyPr>
          <a:lstStyle/>
          <a:p>
            <a:r>
              <a:rPr lang="pt-BR" sz="1800" b="0" i="0" u="none" strike="noStrike" baseline="0" dirty="0">
                <a:solidFill>
                  <a:srgbClr val="0070C0"/>
                </a:solidFill>
              </a:rPr>
              <a:t>IV – que pronunciar o réu;</a:t>
            </a:r>
          </a:p>
          <a:p>
            <a:pPr algn="just"/>
            <a:r>
              <a:rPr lang="pt-BR" sz="1800" b="0" i="0" u="none" strike="noStrike" baseline="0" dirty="0"/>
              <a:t>Até a reforma de 2008, o recurso em sentido estrito era utilizado para impugnar as decisões de pronúncia, impronúncia e absolvição sumária. Após o advento da Lei n. 11.689/2008, caberá recurso em sentido estrito apenas da decisão de pronúncia, proferida nos termos do art. 413 do CPP, isto é, quando o juiz admite a acusação porque convencido da materialidade do fato e da existência de indícios suficientes de autoria, encaminhando o réu a julgamento pelo Tribunal do Júri.</a:t>
            </a:r>
          </a:p>
          <a:p>
            <a:pPr algn="just"/>
            <a:r>
              <a:rPr lang="pt-BR" sz="1800" b="0" i="0" u="none" strike="noStrike" baseline="0" dirty="0">
                <a:latin typeface="Calibri" panose="020F0502020204030204" pitchFamily="34" charset="0"/>
                <a:cs typeface="Calibri" panose="020F0502020204030204" pitchFamily="34" charset="0"/>
              </a:rPr>
              <a:t>Já a decisão de impronúncia (art. 414 do CPP) é terminativa, encerrando o processo sem julgamento de mérito e impugnável pela via da apelação, art. 593, II, do CPP.</a:t>
            </a:r>
          </a:p>
          <a:p>
            <a:pPr algn="just"/>
            <a:r>
              <a:rPr lang="pt-BR" sz="1800" b="0" i="0" u="none" strike="noStrike" baseline="0" dirty="0">
                <a:latin typeface="Calibri" panose="020F0502020204030204" pitchFamily="34" charset="0"/>
                <a:cs typeface="Calibri" panose="020F0502020204030204" pitchFamily="34" charset="0"/>
              </a:rPr>
              <a:t>A absolvição sumária (art. 415 do CPP) deixou, com a reforma de 2008, de ser impugnável pelo recurso em sentido estrito, estando revogado o inciso VI do art. 581 que a previa no rol de casos em que poderia ser utilizado esse recurso. </a:t>
            </a:r>
            <a:r>
              <a:rPr lang="pt-BR" sz="1800" b="1" i="0" u="none" strike="noStrike" baseline="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E andou bem o legislador, pois a absolvição sumária é uma verdadeira sentença, com análise de mérito, e que inadequadamente estava sendo tratada como interlocutória mista. Com isso, passou a ser impugnada pela via da apelação</a:t>
            </a:r>
            <a:r>
              <a:rPr lang="pt-BR" sz="1800" b="0" i="0" u="none" strike="noStrike" baseline="0" dirty="0">
                <a:latin typeface="Calibri" panose="020F0502020204030204" pitchFamily="34" charset="0"/>
                <a:cs typeface="Calibri" panose="020F0502020204030204" pitchFamily="34" charset="0"/>
              </a:rPr>
              <a:t>.</a:t>
            </a:r>
            <a:endParaRPr lang="pt-BR"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8415573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F29F7EC-208F-4CF3-AA38-43E8A62976FA}"/>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3317248F-6CDF-4342-A183-D9795088B8FE}"/>
              </a:ext>
            </a:extLst>
          </p:cNvPr>
          <p:cNvSpPr>
            <a:spLocks noGrp="1"/>
          </p:cNvSpPr>
          <p:nvPr>
            <p:ph idx="1"/>
          </p:nvPr>
        </p:nvSpPr>
        <p:spPr/>
        <p:txBody>
          <a:bodyPr>
            <a:normAutofit/>
          </a:bodyPr>
          <a:lstStyle/>
          <a:p>
            <a:pPr algn="l"/>
            <a:r>
              <a:rPr lang="pt-BR" sz="1800" b="0" i="0" u="none" strike="noStrike" baseline="0" dirty="0">
                <a:solidFill>
                  <a:srgbClr val="0070C0"/>
                </a:solidFill>
                <a:latin typeface="+mj-lt"/>
              </a:rPr>
              <a:t>V – que conceder, negar, arbitrar, cassar ou julgar inidônea a fiança, indeferir requerimento de prisão preventiva ou revogá-la, conceder liberdade provisória ou relaxar a prisão em flagrante;</a:t>
            </a:r>
          </a:p>
          <a:p>
            <a:pPr algn="l"/>
            <a:r>
              <a:rPr lang="pt-BR" sz="1800" b="0" i="0" u="none" strike="noStrike" baseline="0" dirty="0">
                <a:latin typeface="+mj-lt"/>
              </a:rPr>
              <a:t>Trata-se, em todas as situações dispostas no inciso, de decisões interlocutórias simples, proferidas pelo juiz de primeiro grau, ao decidir sobre o </a:t>
            </a:r>
            <a:r>
              <a:rPr lang="pt-BR" sz="1800" b="0" i="1" u="none" strike="noStrike" baseline="0" dirty="0">
                <a:latin typeface="+mj-lt"/>
              </a:rPr>
              <a:t>status </a:t>
            </a:r>
            <a:r>
              <a:rPr lang="pt-BR" sz="1800" b="0" i="1" u="none" strike="noStrike" baseline="0" dirty="0" err="1">
                <a:latin typeface="+mj-lt"/>
              </a:rPr>
              <a:t>libertatis</a:t>
            </a:r>
            <a:r>
              <a:rPr lang="pt-BR" sz="1800" b="0" i="1" u="none" strike="noStrike" baseline="0" dirty="0">
                <a:latin typeface="+mj-lt"/>
              </a:rPr>
              <a:t> </a:t>
            </a:r>
            <a:r>
              <a:rPr lang="pt-BR" sz="1800" b="0" i="0" u="none" strike="noStrike" baseline="0" dirty="0">
                <a:latin typeface="+mj-lt"/>
              </a:rPr>
              <a:t>do imputado. A Lei n. 12.403 revigorou o instituto da fiança, agora com amplo espaço de utilização e plena aplicabilidade prática. </a:t>
            </a:r>
          </a:p>
          <a:p>
            <a:pPr algn="l"/>
            <a:r>
              <a:rPr lang="pt-BR" sz="1800" b="0" i="0" u="none" strike="noStrike" baseline="0" dirty="0">
                <a:latin typeface="+mj-lt"/>
              </a:rPr>
              <a:t>Em geral, essa via de impugnação tem sido utilizada pelo Ministério Público para atacar a decisão que denega o pedido de prisão preventiva, revoga, concede liberdade provisória ou relaxa a prisão em flagrante. Para a defesa, as decisões que negam, cassam ou julgam inidônea a fiança, em geral, são atacadas por habeas corpus, não apenas porque costumam implicar a prisão cautelar do imputado, mas principalmente pela celeridade e a possibilidade de concessão de medida liminar que somente o habeas corpus possui</a:t>
            </a:r>
            <a:r>
              <a:rPr lang="pt-BR" sz="1800" b="0" i="0" u="none" strike="noStrike" baseline="0" dirty="0"/>
              <a:t>.</a:t>
            </a:r>
            <a:endParaRPr lang="pt-BR" dirty="0"/>
          </a:p>
        </p:txBody>
      </p:sp>
    </p:spTree>
    <p:extLst>
      <p:ext uri="{BB962C8B-B14F-4D97-AF65-F5344CB8AC3E}">
        <p14:creationId xmlns:p14="http://schemas.microsoft.com/office/powerpoint/2010/main" val="17301455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EF15DED-1AB9-42CC-BE84-2B59024134D9}"/>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0AF64ED0-F2F3-4978-BD3E-32DAFE610418}"/>
              </a:ext>
            </a:extLst>
          </p:cNvPr>
          <p:cNvSpPr>
            <a:spLocks noGrp="1"/>
          </p:cNvSpPr>
          <p:nvPr>
            <p:ph idx="1"/>
          </p:nvPr>
        </p:nvSpPr>
        <p:spPr/>
        <p:txBody>
          <a:bodyPr>
            <a:normAutofit/>
          </a:bodyPr>
          <a:lstStyle/>
          <a:p>
            <a:pPr algn="l"/>
            <a:r>
              <a:rPr lang="pt-BR" sz="1800" b="0" i="0" u="none" strike="noStrike" baseline="0" dirty="0">
                <a:solidFill>
                  <a:srgbClr val="0070C0"/>
                </a:solidFill>
                <a:latin typeface="+mj-lt"/>
              </a:rPr>
              <a:t>VI – que absolver o réu, nos casos do art. 411;</a:t>
            </a:r>
          </a:p>
          <a:p>
            <a:pPr algn="l"/>
            <a:r>
              <a:rPr lang="pt-BR" sz="1800" b="0" i="0" u="none" strike="noStrike" baseline="0" dirty="0">
                <a:solidFill>
                  <a:srgbClr val="000000"/>
                </a:solidFill>
                <a:latin typeface="+mj-lt"/>
              </a:rPr>
              <a:t>(Revogado pela Lei n. 11.689, de 2008)</a:t>
            </a:r>
          </a:p>
          <a:p>
            <a:pPr algn="l"/>
            <a:r>
              <a:rPr lang="pt-BR" sz="1800" b="0" i="0" u="none" strike="noStrike" baseline="0" dirty="0">
                <a:solidFill>
                  <a:srgbClr val="0070C0"/>
                </a:solidFill>
                <a:latin typeface="+mj-lt"/>
              </a:rPr>
              <a:t>VII – que julgar quebrada a fiança ou perdido o seu valor;</a:t>
            </a:r>
            <a:endParaRPr lang="pt-BR" sz="1800" dirty="0">
              <a:solidFill>
                <a:srgbClr val="0070C0"/>
              </a:solidFill>
              <a:latin typeface="+mj-lt"/>
            </a:endParaRPr>
          </a:p>
          <a:p>
            <a:pPr algn="l"/>
            <a:r>
              <a:rPr lang="pt-BR" sz="1800" b="0" i="0" u="none" strike="noStrike" baseline="0" dirty="0">
                <a:latin typeface="+mj-lt"/>
              </a:rPr>
              <a:t>A decisão proferida pelo juiz de primeiro grau que julgar quebrada a fiança ou perdido o seu valor é impugnável pelo recurso em sentido estrito, ainda que, na prática, a via do </a:t>
            </a:r>
            <a:r>
              <a:rPr lang="pt-BR" sz="1800" b="0" i="1" u="none" strike="noStrike" baseline="0" dirty="0">
                <a:latin typeface="+mj-lt"/>
              </a:rPr>
              <a:t>habeas corpus </a:t>
            </a:r>
            <a:r>
              <a:rPr lang="pt-BR" sz="1800" b="0" i="0" u="none" strike="noStrike" baseline="0" dirty="0">
                <a:latin typeface="+mj-lt"/>
              </a:rPr>
              <a:t>seja a escolhida, pois mais célere e eficaz.</a:t>
            </a:r>
          </a:p>
          <a:p>
            <a:pPr algn="just"/>
            <a:r>
              <a:rPr lang="pt-BR" sz="1900" b="0" i="0" dirty="0">
                <a:solidFill>
                  <a:srgbClr val="000000"/>
                </a:solidFill>
                <a:effectLst/>
                <a:latin typeface="+mj-lt"/>
              </a:rPr>
              <a:t>Art. 327.  A fiança tomada por termo obrigará o afiançado a comparecer perante a autoridade, todas as vezes que for intimado para atos do inquérito e da instrução criminal e para o julgamento. Quando o réu não comparecer, a fiança será havida como quebrada.</a:t>
            </a:r>
          </a:p>
          <a:p>
            <a:pPr algn="just"/>
            <a:r>
              <a:rPr lang="pt-BR" sz="1800" b="0" i="0" dirty="0">
                <a:solidFill>
                  <a:srgbClr val="000000"/>
                </a:solidFill>
                <a:effectLst/>
                <a:latin typeface="+mj-lt"/>
              </a:rPr>
              <a:t>Art. 341.  Julgar-se-á quebrada a fiança quando o acusado: </a:t>
            </a:r>
          </a:p>
          <a:p>
            <a:pPr algn="just"/>
            <a:r>
              <a:rPr lang="pt-BR" sz="1800" b="0" i="0" dirty="0">
                <a:solidFill>
                  <a:srgbClr val="000000"/>
                </a:solidFill>
                <a:effectLst/>
                <a:latin typeface="+mj-lt"/>
              </a:rPr>
              <a:t>I - regularmente intimado para ato do processo, deixar de comparecer, sem motivo justo;</a:t>
            </a:r>
            <a:endParaRPr lang="pt-BR" sz="1800" dirty="0">
              <a:solidFill>
                <a:srgbClr val="000000"/>
              </a:solidFill>
              <a:latin typeface="+mj-lt"/>
            </a:endParaRPr>
          </a:p>
          <a:p>
            <a:pPr algn="just"/>
            <a:r>
              <a:rPr lang="pt-BR" sz="1800" b="0" i="0" dirty="0">
                <a:solidFill>
                  <a:srgbClr val="000000"/>
                </a:solidFill>
                <a:effectLst/>
                <a:latin typeface="+mj-lt"/>
              </a:rPr>
              <a:t>II - deliberadamente praticar ato de obstrução ao andamento do processo;</a:t>
            </a:r>
            <a:endParaRPr lang="pt-BR" sz="1800" dirty="0">
              <a:latin typeface="+mj-lt"/>
            </a:endParaRPr>
          </a:p>
        </p:txBody>
      </p:sp>
    </p:spTree>
    <p:extLst>
      <p:ext uri="{BB962C8B-B14F-4D97-AF65-F5344CB8AC3E}">
        <p14:creationId xmlns:p14="http://schemas.microsoft.com/office/powerpoint/2010/main" val="698881700"/>
      </p:ext>
    </p:extLst>
  </p:cSld>
  <p:clrMapOvr>
    <a:masterClrMapping/>
  </p:clrMapOvr>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2035</TotalTime>
  <Words>8897</Words>
  <Application>Microsoft Office PowerPoint</Application>
  <PresentationFormat>Apresentação na tela (4:3)</PresentationFormat>
  <Paragraphs>328</Paragraphs>
  <Slides>53</Slides>
  <Notes>0</Notes>
  <HiddenSlides>0</HiddenSlides>
  <MMClips>0</MMClips>
  <ScaleCrop>false</ScaleCrop>
  <HeadingPairs>
    <vt:vector size="6" baseType="variant">
      <vt:variant>
        <vt:lpstr>Fontes usadas</vt:lpstr>
      </vt:variant>
      <vt:variant>
        <vt:i4>7</vt:i4>
      </vt:variant>
      <vt:variant>
        <vt:lpstr>Tema</vt:lpstr>
      </vt:variant>
      <vt:variant>
        <vt:i4>1</vt:i4>
      </vt:variant>
      <vt:variant>
        <vt:lpstr>Títulos de slides</vt:lpstr>
      </vt:variant>
      <vt:variant>
        <vt:i4>53</vt:i4>
      </vt:variant>
    </vt:vector>
  </HeadingPairs>
  <TitlesOfParts>
    <vt:vector size="61" baseType="lpstr">
      <vt:lpstr>Arial</vt:lpstr>
      <vt:lpstr>Calibri</vt:lpstr>
      <vt:lpstr>LiberationSans</vt:lpstr>
      <vt:lpstr>LiberationSerif</vt:lpstr>
      <vt:lpstr>LiberationSerif-Bold</vt:lpstr>
      <vt:lpstr>LiberationSerif-Italic</vt:lpstr>
      <vt:lpstr>Tempus Sans ITC</vt:lpstr>
      <vt:lpstr>Tema do Office</vt:lpstr>
      <vt:lpstr>BECA SURRADA</vt:lpstr>
      <vt:lpstr>Recursos no Processo Penal: Espécies</vt:lpstr>
      <vt:lpstr>1- Recurso em sentido estrito: </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2- APELAÇÃO: </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3- EMBARGOS INFRIGENTES E DE NULIDADE</vt:lpstr>
      <vt:lpstr>Apresentação do PowerPoint</vt:lpstr>
      <vt:lpstr>4- EMBARGOS DECLARATÓRIOS: </vt:lpstr>
      <vt:lpstr>Apresentação do PowerPoint</vt:lpstr>
      <vt:lpstr>5- AGRAVO EM EXECUÇÃO PENAL: </vt:lpstr>
      <vt:lpstr>Apresentação do PowerPoint</vt:lpstr>
      <vt:lpstr>6- CARTA TESTEMUNHÁVEL: </vt:lpstr>
      <vt:lpstr>7- RECURSO ESPECIAL: </vt:lpstr>
      <vt:lpstr>Apresentação do PowerPoint</vt:lpstr>
      <vt:lpstr>Apresentação do PowerPoint</vt:lpstr>
      <vt:lpstr>Apresentação do PowerPoint</vt:lpstr>
      <vt:lpstr>7- Recurso Extraordinário: </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BECA SURRADA</vt:lpstr>
    </vt:vector>
  </TitlesOfParts>
  <Company>Defensoria Pública do Estado de SP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Debates no Tribunal do Júri</dc:title>
  <dc:creator>fsorge</dc:creator>
  <cp:lastModifiedBy>Fabio Sorge</cp:lastModifiedBy>
  <cp:revision>221</cp:revision>
  <dcterms:created xsi:type="dcterms:W3CDTF">2017-08-05T13:13:27Z</dcterms:created>
  <dcterms:modified xsi:type="dcterms:W3CDTF">2020-09-28T21:04:46Z</dcterms:modified>
</cp:coreProperties>
</file>