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82" r:id="rId4"/>
    <p:sldId id="257" r:id="rId5"/>
    <p:sldId id="258" r:id="rId6"/>
    <p:sldId id="272" r:id="rId7"/>
    <p:sldId id="259" r:id="rId8"/>
    <p:sldId id="265" r:id="rId9"/>
    <p:sldId id="266" r:id="rId10"/>
    <p:sldId id="267" r:id="rId11"/>
    <p:sldId id="277" r:id="rId12"/>
    <p:sldId id="274" r:id="rId13"/>
    <p:sldId id="275" r:id="rId14"/>
    <p:sldId id="276" r:id="rId15"/>
    <p:sldId id="278" r:id="rId16"/>
    <p:sldId id="279" r:id="rId17"/>
    <p:sldId id="280" r:id="rId18"/>
    <p:sldId id="281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2" autoAdjust="0"/>
    <p:restoredTop sz="94660"/>
  </p:normalViewPr>
  <p:slideViewPr>
    <p:cSldViewPr snapToGrid="0">
      <p:cViewPr varScale="1">
        <p:scale>
          <a:sx n="66" d="100"/>
          <a:sy n="66" d="100"/>
        </p:scale>
        <p:origin x="9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35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16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8395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993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062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05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39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2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0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54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23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56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3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8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48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4F6A-3AA9-4F01-A4A4-3653F30A9D08}" type="datetimeFigureOut">
              <a:rPr lang="pt-BR" smtClean="0"/>
              <a:t>16/06/2019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8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5177" y="1763090"/>
            <a:ext cx="7766936" cy="1646302"/>
          </a:xfrm>
        </p:spPr>
        <p:txBody>
          <a:bodyPr/>
          <a:lstStyle/>
          <a:p>
            <a:pPr algn="ctr"/>
            <a:r>
              <a:rPr lang="pt-BR" dirty="0" smtClean="0"/>
              <a:t>DIREITO ADMINISTRATIVO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177" y="4694830"/>
            <a:ext cx="7766936" cy="832513"/>
          </a:xfrm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2</a:t>
            </a:r>
            <a:endParaRPr lang="pt-B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01003" y="409433"/>
            <a:ext cx="7861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pt-BR" sz="20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CURSO POPULAR DE FORMAÇÃO DE DEFENSORAS E DEFENSORES PÚBLICOS</a:t>
            </a:r>
            <a:endParaRPr lang="pt-BR" sz="20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51630" y="3638434"/>
            <a:ext cx="6673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Marcelo </a:t>
            </a:r>
            <a:r>
              <a:rPr lang="pt-BR" dirty="0" err="1" smtClean="0"/>
              <a:t>Bertozzi</a:t>
            </a:r>
            <a:r>
              <a:rPr lang="pt-BR" dirty="0" smtClean="0"/>
              <a:t> de Pinho – e-mail: marcelobpinho@gmail.com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81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controle de Administração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46663"/>
            <a:ext cx="8596668" cy="459469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O controle da Administração Pública pode se dar em três âmbitos:</a:t>
            </a:r>
          </a:p>
          <a:p>
            <a:pPr algn="just"/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administrativo: </a:t>
            </a:r>
            <a:r>
              <a:rPr lang="pt-BR" dirty="0" smtClean="0"/>
              <a:t>controle tipicamente interno, decorrente da autotutela. </a:t>
            </a:r>
            <a:r>
              <a:rPr lang="pt-BR" dirty="0" err="1" smtClean="0"/>
              <a:t>Ex</a:t>
            </a:r>
            <a:r>
              <a:rPr lang="pt-BR" dirty="0" smtClean="0"/>
              <a:t>: direito de petição, recursos administrativos e controle hierárquico.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 smtClean="0"/>
              <a:t>Exigência </a:t>
            </a:r>
            <a:r>
              <a:rPr lang="pt-BR" b="1" i="1" dirty="0"/>
              <a:t>de garantia:</a:t>
            </a:r>
            <a:r>
              <a:rPr lang="pt-BR" dirty="0"/>
              <a:t> atualmente, com a Súmula Vinculante nº 21 e a Súmula 373 do STJ, </a:t>
            </a:r>
            <a:r>
              <a:rPr lang="pt-BR" i="1" dirty="0"/>
              <a:t>é ilícita a exigência de depósito de valores ou arrolamento de bens como condição para a interposição de recurso administrativo</a:t>
            </a:r>
            <a:r>
              <a:rPr lang="pt-BR" dirty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/>
              <a:t>A reformatio in pejus:</a:t>
            </a:r>
            <a:r>
              <a:rPr lang="pt-BR" dirty="0"/>
              <a:t> </a:t>
            </a:r>
            <a:r>
              <a:rPr lang="pt-BR" dirty="0" smtClean="0"/>
              <a:t>discussão doutrinária acerca da possibilidade.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legislativo: </a:t>
            </a:r>
            <a:r>
              <a:rPr lang="pt-BR" dirty="0"/>
              <a:t>prerrogativa conferida ao legislativo para fiscalizar a Administração Pública sob os critérios político e </a:t>
            </a:r>
            <a:r>
              <a:rPr lang="pt-BR" dirty="0" smtClean="0"/>
              <a:t>financeiro.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Súmula 347/STF</a:t>
            </a:r>
            <a:r>
              <a:rPr lang="pt-BR" dirty="0"/>
              <a:t>: "O Tribunal de Contas, no exercício de suas atribuições, pode apreciar a constitucionalidade das leis e dos atos do Poder Público".</a:t>
            </a:r>
            <a:endParaRPr lang="pt-BR" dirty="0" smtClean="0"/>
          </a:p>
          <a:p>
            <a:pPr marL="400050" indent="-400050" algn="just">
              <a:buAutoNum type="romanUcParenBoth"/>
            </a:pPr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judiciário</a:t>
            </a:r>
            <a:r>
              <a:rPr lang="pt-BR" dirty="0" smtClean="0"/>
              <a:t>: sistemas de controle - </a:t>
            </a:r>
            <a:r>
              <a:rPr lang="pt-BR" dirty="0"/>
              <a:t>a</a:t>
            </a:r>
            <a:r>
              <a:rPr lang="pt-BR" dirty="0" smtClean="0"/>
              <a:t>cesso </a:t>
            </a:r>
            <a:r>
              <a:rPr lang="pt-BR" dirty="0"/>
              <a:t>à</a:t>
            </a:r>
            <a:r>
              <a:rPr lang="pt-BR" dirty="0" smtClean="0"/>
              <a:t> justiça – controle de legalidade -  </a:t>
            </a:r>
            <a:r>
              <a:rPr lang="pt-BR" dirty="0"/>
              <a:t>p</a:t>
            </a:r>
            <a:r>
              <a:rPr lang="pt-BR" dirty="0" smtClean="0"/>
              <a:t>rescrição e </a:t>
            </a:r>
            <a:r>
              <a:rPr lang="pt-BR" dirty="0"/>
              <a:t>Decreto nº </a:t>
            </a:r>
            <a:r>
              <a:rPr lang="pt-BR" dirty="0" smtClean="0"/>
              <a:t>20.910/32.</a:t>
            </a:r>
          </a:p>
          <a:p>
            <a:pPr marL="400050" indent="-400050" algn="just">
              <a:buAutoNum type="romanUcParenBoth"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Existem classificações quanto ao controle: </a:t>
            </a:r>
            <a:r>
              <a:rPr lang="pt-BR" dirty="0" smtClean="0"/>
              <a:t>órgão (legislativo, judiciário e executivo), extensão (interno e externo), </a:t>
            </a:r>
            <a:r>
              <a:rPr lang="pt-BR" dirty="0" smtClean="0"/>
              <a:t>tipo de </a:t>
            </a:r>
            <a:r>
              <a:rPr lang="pt-BR" dirty="0" smtClean="0"/>
              <a:t>controle (legalidade e mérito), momento (anterior, posterior e concomitante), iniciativa etc.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815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responsabilidade civil do Estado – Noções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Noções gerais.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Responsabilidade contratual e extracontratual.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Quem age?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535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responsabilidade civil do Estado: histórico da responsabilização -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pt-BR" dirty="0" smtClean="0"/>
              <a:t>A teoria da irresponsabilidade/teoria </a:t>
            </a:r>
            <a:r>
              <a:rPr lang="pt-BR" dirty="0" err="1" smtClean="0"/>
              <a:t>regaliana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Ideais: </a:t>
            </a:r>
            <a:r>
              <a:rPr lang="pt-BR" u="sng" dirty="0"/>
              <a:t>o rei não erra </a:t>
            </a:r>
            <a:r>
              <a:rPr lang="pt-BR" dirty="0"/>
              <a:t>(“</a:t>
            </a:r>
            <a:r>
              <a:rPr lang="pt-BR" dirty="0" err="1"/>
              <a:t>the</a:t>
            </a:r>
            <a:r>
              <a:rPr lang="pt-BR" dirty="0"/>
              <a:t> king </a:t>
            </a:r>
            <a:r>
              <a:rPr lang="pt-BR" dirty="0" err="1"/>
              <a:t>can</a:t>
            </a:r>
            <a:r>
              <a:rPr lang="pt-BR" dirty="0"/>
              <a:t> do no </a:t>
            </a:r>
            <a:r>
              <a:rPr lang="pt-BR" dirty="0" err="1"/>
              <a:t>wrong</a:t>
            </a:r>
            <a:r>
              <a:rPr lang="pt-BR" dirty="0"/>
              <a:t>”), </a:t>
            </a:r>
            <a:r>
              <a:rPr lang="pt-BR" u="sng" dirty="0"/>
              <a:t>o que agradou ao príncipe tem força de lei</a:t>
            </a:r>
            <a:r>
              <a:rPr lang="pt-BR" dirty="0"/>
              <a:t> (“quod </a:t>
            </a:r>
            <a:r>
              <a:rPr lang="pt-BR" dirty="0" err="1"/>
              <a:t>principi</a:t>
            </a:r>
            <a:r>
              <a:rPr lang="pt-BR" dirty="0"/>
              <a:t> </a:t>
            </a:r>
            <a:r>
              <a:rPr lang="pt-BR" dirty="0" err="1"/>
              <a:t>placuit</a:t>
            </a:r>
            <a:r>
              <a:rPr lang="pt-BR" dirty="0"/>
              <a:t> </a:t>
            </a:r>
            <a:r>
              <a:rPr lang="pt-BR" dirty="0" err="1"/>
              <a:t>habet</a:t>
            </a:r>
            <a:r>
              <a:rPr lang="pt-BR" dirty="0"/>
              <a:t> legis vigorem”) e de que </a:t>
            </a:r>
            <a:r>
              <a:rPr lang="pt-BR" u="sng" dirty="0"/>
              <a:t>o Estado sou eu</a:t>
            </a:r>
            <a:r>
              <a:rPr lang="pt-BR" dirty="0"/>
              <a:t> (“</a:t>
            </a:r>
            <a:r>
              <a:rPr lang="pt-BR" dirty="0" err="1"/>
              <a:t>l’État</a:t>
            </a:r>
            <a:r>
              <a:rPr lang="pt-BR" dirty="0"/>
              <a:t> </a:t>
            </a:r>
            <a:r>
              <a:rPr lang="pt-BR" dirty="0" err="1"/>
              <a:t>c’est</a:t>
            </a:r>
            <a:r>
              <a:rPr lang="pt-BR" dirty="0"/>
              <a:t> moi</a:t>
            </a:r>
            <a:r>
              <a:rPr lang="pt-BR" dirty="0" smtClean="0"/>
              <a:t>”).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O Estado não podia ser responsabilizado.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/>
              <a:t>O que dava sustentáculo a essa </a:t>
            </a:r>
            <a:r>
              <a:rPr lang="pt-BR" dirty="0" smtClean="0"/>
              <a:t>ideia </a:t>
            </a:r>
            <a:r>
              <a:rPr lang="pt-BR" dirty="0"/>
              <a:t>de irresponsabilidade total, era um tripé segundo o qual: a) O estado era soberano, e, assim sendo, de modo algum poderia estar em igualdade com os seus súditos; b) Se o Estado era tido como o ente que representava o direito organizado, era contraditório que o mesmo agisse contra ele mesmo; c) os atos contrários à lei que fossem cometidos por funcionários, não eram do Estado propriamente dito e sim atos pessoais, atribuídos somente </a:t>
            </a:r>
            <a:r>
              <a:rPr lang="pt-BR" dirty="0" smtClean="0"/>
              <a:t>às pessoas.</a:t>
            </a:r>
            <a:endParaRPr lang="pt-B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Nunca foi acolhida no Brasil.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b="1" dirty="0" smtClean="0"/>
              <a:t>Teoria inteiramente superada</a:t>
            </a: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647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 responsabilidade civil do Estado: histórico da </a:t>
            </a:r>
            <a:r>
              <a:rPr lang="pt-BR" dirty="0" smtClean="0"/>
              <a:t>responsabilização - 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t-BR" dirty="0" smtClean="0"/>
              <a:t>Período das teorias civilistas</a:t>
            </a:r>
          </a:p>
          <a:p>
            <a:pPr algn="ctr"/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Primeiro passo para a responsabilidade do Estado.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Nome decorre da influência do direito civil.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Duas fases: </a:t>
            </a:r>
          </a:p>
          <a:p>
            <a:pPr marL="0" indent="0">
              <a:buNone/>
            </a:pPr>
            <a:r>
              <a:rPr lang="pt-BR" dirty="0" smtClean="0"/>
              <a:t>Fase 1: os atos do Estado eram de duas </a:t>
            </a:r>
            <a:r>
              <a:rPr lang="pt-BR" dirty="0" smtClean="0"/>
              <a:t>ordens </a:t>
            </a:r>
            <a:r>
              <a:rPr lang="pt-BR" dirty="0" smtClean="0"/>
              <a:t>(</a:t>
            </a:r>
            <a:r>
              <a:rPr lang="pt-BR" b="1" dirty="0" smtClean="0"/>
              <a:t>I</a:t>
            </a:r>
            <a:r>
              <a:rPr lang="pt-BR" dirty="0"/>
              <a:t>) atos </a:t>
            </a:r>
            <a:r>
              <a:rPr lang="pt-BR" i="1" dirty="0" err="1" smtClean="0"/>
              <a:t>ius</a:t>
            </a:r>
            <a:r>
              <a:rPr lang="pt-BR" i="1" dirty="0" smtClean="0"/>
              <a:t> </a:t>
            </a:r>
            <a:r>
              <a:rPr lang="pt-BR" i="1" dirty="0" err="1" smtClean="0"/>
              <a:t>imperii</a:t>
            </a:r>
            <a:r>
              <a:rPr lang="pt-BR" dirty="0"/>
              <a:t> </a:t>
            </a:r>
            <a:r>
              <a:rPr lang="pt-BR" dirty="0" smtClean="0"/>
              <a:t>(soberania), </a:t>
            </a:r>
            <a:r>
              <a:rPr lang="pt-BR" dirty="0"/>
              <a:t>e (</a:t>
            </a:r>
            <a:r>
              <a:rPr lang="pt-BR" b="1" dirty="0"/>
              <a:t>II</a:t>
            </a:r>
            <a:r>
              <a:rPr lang="pt-BR" dirty="0"/>
              <a:t>) </a:t>
            </a:r>
            <a:r>
              <a:rPr lang="pt-BR" i="1" dirty="0" err="1" smtClean="0"/>
              <a:t>ius</a:t>
            </a:r>
            <a:r>
              <a:rPr lang="pt-BR" i="1" dirty="0" smtClean="0"/>
              <a:t> </a:t>
            </a:r>
            <a:r>
              <a:rPr lang="pt-BR" i="1" dirty="0" err="1" smtClean="0"/>
              <a:t>gestionis</a:t>
            </a:r>
            <a:r>
              <a:rPr lang="pt-BR" dirty="0"/>
              <a:t> </a:t>
            </a:r>
            <a:r>
              <a:rPr lang="pt-BR" dirty="0" smtClean="0"/>
              <a:t>(atos </a:t>
            </a:r>
            <a:r>
              <a:rPr lang="pt-BR" dirty="0"/>
              <a:t>de </a:t>
            </a:r>
            <a:r>
              <a:rPr lang="pt-BR" dirty="0" smtClean="0"/>
              <a:t>gestão). Somente na primeira hipótese incidia a responsabilidade civil.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Fase 2: Teoria </a:t>
            </a:r>
            <a:r>
              <a:rPr lang="pt-BR" dirty="0"/>
              <a:t>da responsabilidade subjetiva - prova da culpa </a:t>
            </a:r>
            <a:r>
              <a:rPr lang="pt-BR" i="1" dirty="0"/>
              <a:t>lato </a:t>
            </a:r>
            <a:r>
              <a:rPr lang="pt-BR" i="1" dirty="0" smtClean="0"/>
              <a:t>sensu</a:t>
            </a:r>
            <a:r>
              <a:rPr lang="pt-BR" dirty="0" smtClean="0"/>
              <a:t> </a:t>
            </a:r>
            <a:r>
              <a:rPr lang="pt-BR" dirty="0"/>
              <a:t>(art. 15 do CC/16</a:t>
            </a:r>
            <a:r>
              <a:rPr lang="pt-BR" dirty="0" smtClean="0"/>
              <a:t>)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 smtClean="0"/>
              <a:t>Superado em parte (vide questão da omissão)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610677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 responsabilidade civil do Estado: histórico da responsabilização - </a:t>
            </a:r>
            <a:r>
              <a:rPr lang="pt-BR" dirty="0" smtClean="0"/>
              <a:t>III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 smtClean="0"/>
              <a:t>Teoria </a:t>
            </a:r>
            <a:r>
              <a:rPr lang="pt-BR" dirty="0" err="1" smtClean="0"/>
              <a:t>publicista</a:t>
            </a:r>
            <a:endParaRPr lang="pt-BR" dirty="0" smtClean="0"/>
          </a:p>
          <a:p>
            <a:pPr algn="ctr"/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A responsabilidade passa a ser objetiva</a:t>
            </a:r>
          </a:p>
          <a:p>
            <a:pPr marL="400050" indent="-400050">
              <a:buAutoNum type="romanUcParenBoth"/>
            </a:pPr>
            <a:r>
              <a:rPr lang="pt-BR" dirty="0" smtClean="0"/>
              <a:t>teoria da culpa do serviço - </a:t>
            </a:r>
            <a:r>
              <a:rPr lang="pt-BR" i="1" dirty="0"/>
              <a:t>“</a:t>
            </a:r>
            <a:r>
              <a:rPr lang="pt-BR" i="1" dirty="0" err="1"/>
              <a:t>faute</a:t>
            </a:r>
            <a:r>
              <a:rPr lang="pt-BR" i="1" dirty="0"/>
              <a:t> </a:t>
            </a:r>
            <a:r>
              <a:rPr lang="pt-BR" i="1" dirty="0" err="1"/>
              <a:t>du</a:t>
            </a:r>
            <a:r>
              <a:rPr lang="pt-BR" i="1" dirty="0"/>
              <a:t> </a:t>
            </a:r>
            <a:r>
              <a:rPr lang="pt-BR" i="1" dirty="0" err="1"/>
              <a:t>service</a:t>
            </a:r>
            <a:r>
              <a:rPr lang="pt-BR" i="1" dirty="0" smtClean="0"/>
              <a:t>” (responsabilidade objetiva mitigada)</a:t>
            </a:r>
            <a:r>
              <a:rPr lang="pt-BR" dirty="0" smtClean="0"/>
              <a:t>;</a:t>
            </a:r>
          </a:p>
          <a:p>
            <a:pPr marL="400050" indent="-400050">
              <a:buAutoNum type="romanUcParenBoth"/>
            </a:pPr>
            <a:r>
              <a:rPr lang="pt-BR" dirty="0" smtClean="0"/>
              <a:t>teoria do risco administrativo (basta a prática do ato);</a:t>
            </a:r>
          </a:p>
          <a:p>
            <a:pPr marL="400050" indent="-400050">
              <a:buAutoNum type="romanUcParenBoth"/>
            </a:pPr>
            <a:r>
              <a:rPr lang="pt-BR" dirty="0" smtClean="0"/>
              <a:t>teoria do risco integral.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58378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responsabilidade civil no direito brasileiro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CRFB/88: </a:t>
            </a:r>
            <a:r>
              <a:rPr lang="pt-BR" i="1" dirty="0" smtClean="0"/>
              <a:t>art. </a:t>
            </a:r>
            <a:r>
              <a:rPr lang="pt-BR" i="1" dirty="0"/>
              <a:t>37, § 6º As pessoas jurídicas de direito público e as de direito privado prestadoras de serviços públicos responderão pelos danos que seus agentes, nessa qualidade, causarem a terceiros, assegurado o direito de regresso contra o responsável nos casos </a:t>
            </a:r>
            <a:r>
              <a:rPr lang="pt-BR" i="1" dirty="0" smtClean="0"/>
              <a:t>de </a:t>
            </a:r>
            <a:r>
              <a:rPr lang="pt-BR" i="1" dirty="0"/>
              <a:t>dolo ou culpa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CC/02: </a:t>
            </a:r>
            <a:r>
              <a:rPr lang="pt-BR" i="1" dirty="0"/>
              <a:t>Art. 43. As pessoas jurídicas de direito público interno são civilmente responsáveis por atos dos seus agentes que nessa qualidade causem danos a terceiros, ressalvado direito regressivo contra os causadores do dano, se houver, por </a:t>
            </a:r>
            <a:r>
              <a:rPr lang="pt-BR" i="1" dirty="0" smtClean="0"/>
              <a:t>parte </a:t>
            </a:r>
            <a:r>
              <a:rPr lang="pt-BR" i="1" dirty="0"/>
              <a:t>destes, culpa ou dolo</a:t>
            </a:r>
            <a:r>
              <a:rPr lang="pt-BR" i="1" dirty="0" smtClean="0"/>
              <a:t>.</a:t>
            </a:r>
          </a:p>
          <a:p>
            <a:pPr algn="just"/>
            <a:endParaRPr lang="pt-BR" i="1" dirty="0"/>
          </a:p>
          <a:p>
            <a:pPr algn="just"/>
            <a:r>
              <a:rPr lang="pt-BR" i="1" dirty="0" smtClean="0"/>
              <a:t>O direito brasileiro acolheu a teoria da responsabilidade civil objetiva (risco administrativo). Excepcionalmente, adotou-se a teoria do risco </a:t>
            </a:r>
            <a:r>
              <a:rPr lang="pt-BR" i="1" dirty="0" smtClean="0"/>
              <a:t>integral (</a:t>
            </a:r>
            <a:r>
              <a:rPr lang="pt-BR" i="1" dirty="0" err="1" smtClean="0"/>
              <a:t>ex</a:t>
            </a:r>
            <a:r>
              <a:rPr lang="pt-BR" i="1" dirty="0" smtClean="0"/>
              <a:t>: </a:t>
            </a:r>
            <a:r>
              <a:rPr lang="pt-BR" dirty="0" smtClean="0"/>
              <a:t>dano nuclear</a:t>
            </a:r>
            <a:r>
              <a:rPr lang="pt-BR" dirty="0" smtClean="0"/>
              <a:t>) e da responsabilidade civil subjetiva (omissão).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20971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Elementos para a configuração da responsabilidade civil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No total são três elementos para a configuração da responsabilidade civil do Estado:</a:t>
            </a:r>
          </a:p>
          <a:p>
            <a:pPr algn="just"/>
            <a:endParaRPr lang="pt-BR" dirty="0"/>
          </a:p>
          <a:p>
            <a:pPr marL="400050" indent="-400050" algn="just">
              <a:buAutoNum type="romanUcParenBoth"/>
            </a:pPr>
            <a:r>
              <a:rPr lang="pt-BR" dirty="0" smtClean="0"/>
              <a:t>Conduta</a:t>
            </a:r>
          </a:p>
          <a:p>
            <a:pPr marL="400050" indent="-400050" algn="just">
              <a:buAutoNum type="romanUcParenBoth"/>
            </a:pPr>
            <a:r>
              <a:rPr lang="pt-BR" dirty="0" smtClean="0"/>
              <a:t>Nexo de causalidade</a:t>
            </a:r>
          </a:p>
          <a:p>
            <a:pPr marL="400050" indent="-400050" algn="just">
              <a:buAutoNum type="romanUcParenBoth"/>
            </a:pPr>
            <a:r>
              <a:rPr lang="pt-BR" dirty="0" smtClean="0"/>
              <a:t>Dano</a:t>
            </a:r>
          </a:p>
          <a:p>
            <a:pPr marL="400050" indent="-400050" algn="just">
              <a:buAutoNum type="romanUcParenBoth"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Omissão: a responsabilidade civil do Estado é subjetiva</a:t>
            </a:r>
            <a:r>
              <a:rPr lang="pt-BR" dirty="0"/>
              <a:t> </a:t>
            </a:r>
            <a:r>
              <a:rPr lang="pt-BR" dirty="0" smtClean="0"/>
              <a:t>(omissão genérica e específica</a:t>
            </a:r>
            <a:r>
              <a:rPr lang="pt-BR" dirty="0" smtClean="0"/>
              <a:t>). Omissão genérica x omissão específica.</a:t>
            </a:r>
          </a:p>
          <a:p>
            <a:pPr marL="0" indent="0" algn="just">
              <a:buNone/>
            </a:pPr>
            <a:r>
              <a:rPr lang="pt-BR" dirty="0" smtClean="0"/>
              <a:t>A responsabilidade objetiva alcança apenas as sociedades de economia mista e empresas públicas prestadoras de serviços públicos.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3707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responsabilidade civil do Estado por atos do legislativo e do judiciário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Legislativo: </a:t>
            </a:r>
            <a:r>
              <a:rPr lang="pt-BR" dirty="0" smtClean="0"/>
              <a:t>como regra inexiste responsabilidade civil, sobretudo diante da generalidade e abstração das leis. Exceções: (</a:t>
            </a:r>
            <a:r>
              <a:rPr lang="pt-BR" b="1" dirty="0" smtClean="0"/>
              <a:t>I</a:t>
            </a:r>
            <a:r>
              <a:rPr lang="pt-BR" dirty="0" smtClean="0"/>
              <a:t>) leis inconstitucionais, (</a:t>
            </a:r>
            <a:r>
              <a:rPr lang="pt-BR" b="1" dirty="0" smtClean="0"/>
              <a:t>II</a:t>
            </a:r>
            <a:r>
              <a:rPr lang="pt-BR" dirty="0" smtClean="0"/>
              <a:t>) leis de efeitos concretos.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b="1" dirty="0" smtClean="0"/>
              <a:t>Judiciário</a:t>
            </a:r>
            <a:r>
              <a:rPr lang="pt-BR" dirty="0" smtClean="0"/>
              <a:t>: como regra, os atos jurisdicionais típicos (excluídos atos administrativos) não são indenizáveis. Exceções:</a:t>
            </a:r>
          </a:p>
          <a:p>
            <a:pPr marL="400050" indent="-400050" algn="just">
              <a:buAutoNum type="romanUcParenBoth"/>
            </a:pPr>
            <a:r>
              <a:rPr lang="pt-BR" dirty="0" smtClean="0"/>
              <a:t>Art</a:t>
            </a:r>
            <a:r>
              <a:rPr lang="pt-BR" dirty="0"/>
              <a:t>. 143 do CPC – “o juiz </a:t>
            </a:r>
            <a:r>
              <a:rPr lang="pt-BR" dirty="0" smtClean="0"/>
              <a:t>responderá (...): </a:t>
            </a:r>
            <a:r>
              <a:rPr lang="pt-BR" dirty="0"/>
              <a:t>I - no exercício de suas funções, proceder com dolo ou fraude</a:t>
            </a:r>
            <a:r>
              <a:rPr lang="pt-BR" dirty="0" smtClean="0"/>
              <a:t>; II </a:t>
            </a:r>
            <a:r>
              <a:rPr lang="pt-BR" dirty="0"/>
              <a:t>- recusar, omitir ou retardar, sem justo motivo, providência que deva ordenar de ofício ou a requerimento da </a:t>
            </a:r>
            <a:r>
              <a:rPr lang="pt-BR" dirty="0" smtClean="0"/>
              <a:t>parte”. </a:t>
            </a:r>
          </a:p>
          <a:p>
            <a:pPr marL="400050" indent="-400050" algn="just">
              <a:buAutoNum type="romanUcParenBoth"/>
            </a:pPr>
            <a:r>
              <a:rPr lang="pt-BR" dirty="0" smtClean="0"/>
              <a:t>Art</a:t>
            </a:r>
            <a:r>
              <a:rPr lang="pt-BR" dirty="0"/>
              <a:t>. </a:t>
            </a:r>
            <a:r>
              <a:rPr lang="pt-BR" dirty="0" smtClean="0"/>
              <a:t>5º, </a:t>
            </a:r>
            <a:r>
              <a:rPr lang="pt-BR" dirty="0"/>
              <a:t>LXXV, da </a:t>
            </a:r>
            <a:r>
              <a:rPr lang="pt-BR" dirty="0" smtClean="0"/>
              <a:t>CRFB/88, “</a:t>
            </a:r>
            <a:r>
              <a:rPr lang="pt-BR" i="1" dirty="0"/>
              <a:t>o Estado indenizará o condenado </a:t>
            </a:r>
            <a:r>
              <a:rPr lang="pt-BR" b="1" i="1" dirty="0"/>
              <a:t>por erro judiciário</a:t>
            </a:r>
            <a:r>
              <a:rPr lang="pt-BR" i="1" dirty="0"/>
              <a:t>, assim como o que ficar preso além do tempo fixado na sentença</a:t>
            </a:r>
            <a:r>
              <a:rPr lang="pt-BR" dirty="0" smtClean="0"/>
              <a:t>”.</a:t>
            </a:r>
          </a:p>
          <a:p>
            <a:pPr marL="400050" indent="-400050" algn="just">
              <a:buAutoNum type="romanUcParenBoth"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202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responsabilidade civil do Estado: a reparação do dano e direito de regresso.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reparação do dano pode ser pleiteada nas vias judicial e administrativa (pouco comum. </a:t>
            </a:r>
            <a:r>
              <a:rPr lang="pt-BR" dirty="0"/>
              <a:t>Exemplo: Lei Paulista do Processo Administrativo – Lei n. </a:t>
            </a:r>
            <a:r>
              <a:rPr lang="pt-BR" dirty="0" smtClean="0"/>
              <a:t>10.177/98).</a:t>
            </a:r>
          </a:p>
          <a:p>
            <a:pPr algn="just"/>
            <a:r>
              <a:rPr lang="pt-BR" dirty="0"/>
              <a:t>Prazo prescricional: Decreto n. 20.910/32 - 5 anos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O Estado possui direito de regresso contra o causador do dano (casos de dolo e culpa).</a:t>
            </a:r>
          </a:p>
          <a:p>
            <a:pPr algn="just"/>
            <a:r>
              <a:rPr lang="pt-BR" dirty="0"/>
              <a:t>D</a:t>
            </a:r>
            <a:r>
              <a:rPr lang="pt-BR" dirty="0" smtClean="0"/>
              <a:t>enunciação </a:t>
            </a:r>
            <a:r>
              <a:rPr lang="pt-BR" dirty="0"/>
              <a:t>à lide: ponto controverso. A doutrina majoritária </a:t>
            </a:r>
            <a:r>
              <a:rPr lang="pt-BR" dirty="0" smtClean="0"/>
              <a:t>rejeita.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889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62500" lnSpcReduction="20000"/>
          </a:bodyPr>
          <a:lstStyle/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Princípios expressos e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reconhecidos (aula anterior);</a:t>
            </a: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Transparência e acesso à informação no Poder Público;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Administração pública: conceito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organização e modelos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egime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jurídico administrativo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Poderes da Administração Pública;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Poderes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deveres dos administradores públicos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Uso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abuso do poder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Controle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 Administração Pública no Brasil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Órgãos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públicos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Responsabilidade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patrimonial extracontratual do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Estado.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Noções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gerais sobre a responsabilidade extracontratual do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Estado.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Teorias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sobre a responsabilidade e a irresponsabilidade do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Estado.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Responsabilidade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por atos administrativos, legislativos e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judiciais.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Reparação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 dano e direito de regresso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400050" indent="-400050">
              <a:buFont typeface="+mj-lt"/>
              <a:buAutoNum type="romanUcPeriod"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129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Transparência e acesso à informação no Poder Público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transparência é um pilar do Estado democrático de direito e encontra base constitucional no art. 5º, XXXIII.</a:t>
            </a:r>
          </a:p>
          <a:p>
            <a:r>
              <a:rPr lang="pt-BR" dirty="0" smtClean="0"/>
              <a:t>No plano infraconstitucional: (I) Lei nº 12.527/11; (II) Estado de SP – Decreto nº 58.052/12; (III) Município de SP – Decreto nº 53.623/12.</a:t>
            </a:r>
          </a:p>
          <a:p>
            <a:r>
              <a:rPr lang="pt-BR" dirty="0" smtClean="0"/>
              <a:t>Leitura importante.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626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Administração Pública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801505"/>
            <a:ext cx="8596668" cy="4239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Costuma-se analisar a Administração Pública sob dois aspectos:</a:t>
            </a:r>
            <a:endParaRPr lang="pt-BR" dirty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1) Objetivo, material ou funcional: </a:t>
            </a:r>
            <a:r>
              <a:rPr lang="pt-BR" dirty="0" smtClean="0"/>
              <a:t>função administrativa.</a:t>
            </a:r>
          </a:p>
          <a:p>
            <a:pPr marL="0" indent="0">
              <a:buNone/>
            </a:pPr>
            <a:r>
              <a:rPr lang="pt-BR" b="1" dirty="0" smtClean="0"/>
              <a:t>2) Subjetivo, formal </a:t>
            </a:r>
            <a:r>
              <a:rPr lang="pt-BR" b="1" dirty="0"/>
              <a:t>ou orgânico</a:t>
            </a:r>
            <a:r>
              <a:rPr lang="pt-BR" dirty="0"/>
              <a:t>: ex.: órgãos públicos, autarquias, empresas públicas, sociedades de economia mista e fundações </a:t>
            </a:r>
            <a:r>
              <a:rPr lang="pt-BR" dirty="0" smtClean="0"/>
              <a:t>estatais.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3679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Administração Pública II – A organização administrativa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Concentração x desconcentração </a:t>
            </a:r>
            <a:r>
              <a:rPr lang="pt-BR" dirty="0" smtClean="0"/>
              <a:t>(geográfica x hierárquica x material).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A questão gira em torno dos órgãos públicos.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b="1" dirty="0" smtClean="0"/>
              <a:t>Centralização x descentralização</a:t>
            </a:r>
            <a:r>
              <a:rPr lang="pt-BR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A questão gira em torno das pessoas jurídicas.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b="1" dirty="0" smtClean="0"/>
              <a:t>Regime jurídico: </a:t>
            </a:r>
            <a:r>
              <a:rPr lang="pt-BR" dirty="0" smtClean="0"/>
              <a:t>a Administração Pública pode se submeter ao regime jurídico de direito público ou privado. A escolha é feita pela lei (princípio da legalidade).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Regime jurídico administrativo x regime jurídico da Administração Pública (sujeições e prerrogativas</a:t>
            </a:r>
            <a:r>
              <a:rPr lang="pt-BR" dirty="0" smtClean="0"/>
              <a:t>).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386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órgãos públicos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51379"/>
            <a:ext cx="8596668" cy="4389983"/>
          </a:xfrm>
        </p:spPr>
        <p:txBody>
          <a:bodyPr/>
          <a:lstStyle/>
          <a:p>
            <a:pPr algn="just"/>
            <a:r>
              <a:rPr lang="pt-BR" dirty="0" smtClean="0"/>
              <a:t>O problema da manifestação de vontade do Estado.</a:t>
            </a:r>
          </a:p>
          <a:p>
            <a:pPr algn="just"/>
            <a:r>
              <a:rPr lang="pt-BR" dirty="0" smtClean="0"/>
              <a:t>Teorias: (</a:t>
            </a:r>
            <a:r>
              <a:rPr lang="pt-BR" b="1" dirty="0" smtClean="0"/>
              <a:t>I</a:t>
            </a:r>
            <a:r>
              <a:rPr lang="pt-BR" dirty="0" smtClean="0"/>
              <a:t>) identidade: agente público = órgão público; (</a:t>
            </a:r>
            <a:r>
              <a:rPr lang="pt-BR" b="1" dirty="0" smtClean="0"/>
              <a:t>II</a:t>
            </a:r>
            <a:r>
              <a:rPr lang="pt-BR" dirty="0" smtClean="0"/>
              <a:t>) teoria da representação: agente público = curador; (</a:t>
            </a:r>
            <a:r>
              <a:rPr lang="pt-BR" b="1" dirty="0" smtClean="0"/>
              <a:t>III</a:t>
            </a:r>
            <a:r>
              <a:rPr lang="pt-BR" dirty="0" smtClean="0"/>
              <a:t>) teoria do mandato: há um mandato de representação.</a:t>
            </a:r>
          </a:p>
          <a:p>
            <a:pPr algn="just"/>
            <a:r>
              <a:rPr lang="pt-BR" dirty="0" smtClean="0"/>
              <a:t>A teoria do órgão (</a:t>
            </a:r>
            <a:r>
              <a:rPr lang="pt-BR" dirty="0"/>
              <a:t>Otto Friedrich Von </a:t>
            </a:r>
            <a:r>
              <a:rPr lang="pt-BR" dirty="0" err="1" smtClean="0"/>
              <a:t>Gierke</a:t>
            </a:r>
            <a:r>
              <a:rPr lang="pt-BR" dirty="0" smtClean="0"/>
              <a:t>) – aceita hoje em dia – investidura de fato.</a:t>
            </a:r>
          </a:p>
          <a:p>
            <a:pPr algn="just"/>
            <a:r>
              <a:rPr lang="pt-BR" dirty="0" smtClean="0"/>
              <a:t>Criação e conceituação.</a:t>
            </a:r>
          </a:p>
          <a:p>
            <a:pPr algn="just"/>
            <a:r>
              <a:rPr lang="pt-BR" dirty="0" smtClean="0"/>
              <a:t>Características: personalidade jurídica </a:t>
            </a:r>
            <a:r>
              <a:rPr lang="pt-BR" dirty="0"/>
              <a:t>e</a:t>
            </a:r>
            <a:r>
              <a:rPr lang="pt-BR" dirty="0" smtClean="0"/>
              <a:t> capacidade processual (responsabilização) - atuação em juízo.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954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poderes da Administração Pública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37481"/>
            <a:ext cx="8596668" cy="5104262"/>
          </a:xfrm>
        </p:spPr>
        <p:txBody>
          <a:bodyPr>
            <a:normAutofit fontScale="77500" lnSpcReduction="20000"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Os </a:t>
            </a:r>
            <a:r>
              <a:rPr lang="pt-BR" dirty="0"/>
              <a:t>poderes são </a:t>
            </a:r>
            <a:r>
              <a:rPr lang="pt-BR" i="1" dirty="0"/>
              <a:t>prerrogativas</a:t>
            </a:r>
            <a:r>
              <a:rPr lang="pt-BR" dirty="0"/>
              <a:t> </a:t>
            </a:r>
            <a:r>
              <a:rPr lang="pt-BR" dirty="0" smtClean="0"/>
              <a:t>(irrenunciáveis, em razão da indisponibilidade do interesse </a:t>
            </a:r>
            <a:r>
              <a:rPr lang="pt-BR" dirty="0" smtClean="0"/>
              <a:t>público) </a:t>
            </a:r>
            <a:r>
              <a:rPr lang="pt-BR" dirty="0" smtClean="0"/>
              <a:t>conferidas </a:t>
            </a:r>
            <a:r>
              <a:rPr lang="pt-BR" dirty="0"/>
              <a:t>aos agentes públicos para a consecução do interesse público. Tal comporta </a:t>
            </a:r>
            <a:r>
              <a:rPr lang="pt-BR" dirty="0" smtClean="0"/>
              <a:t>quatro </a:t>
            </a:r>
            <a:r>
              <a:rPr lang="pt-BR" dirty="0"/>
              <a:t>modalidades: </a:t>
            </a:r>
            <a:r>
              <a:rPr lang="pt-BR" u="sng" dirty="0" smtClean="0"/>
              <a:t>poder disciplinar</a:t>
            </a:r>
            <a:r>
              <a:rPr lang="pt-BR" dirty="0" smtClean="0"/>
              <a:t>, </a:t>
            </a:r>
            <a:r>
              <a:rPr lang="pt-BR" u="sng" dirty="0"/>
              <a:t>poder </a:t>
            </a:r>
            <a:r>
              <a:rPr lang="pt-BR" u="sng" dirty="0" smtClean="0"/>
              <a:t>hierárquico,</a:t>
            </a:r>
            <a:r>
              <a:rPr lang="pt-BR" dirty="0" smtClean="0"/>
              <a:t> </a:t>
            </a:r>
            <a:r>
              <a:rPr lang="pt-BR" u="sng" dirty="0" smtClean="0"/>
              <a:t>poder regulamentar</a:t>
            </a:r>
            <a:r>
              <a:rPr lang="pt-BR" dirty="0" smtClean="0"/>
              <a:t>, e </a:t>
            </a:r>
            <a:r>
              <a:rPr lang="pt-BR" u="sng" dirty="0"/>
              <a:t>poder de polícia</a:t>
            </a:r>
            <a:r>
              <a:rPr lang="pt-BR" dirty="0" smtClean="0"/>
              <a:t>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pt-BR" dirty="0"/>
              <a:t>Vinculação e </a:t>
            </a:r>
            <a:r>
              <a:rPr lang="pt-BR" dirty="0" smtClean="0"/>
              <a:t>discricionariedade – </a:t>
            </a:r>
            <a:r>
              <a:rPr lang="pt-BR" b="1" dirty="0" smtClean="0"/>
              <a:t>Observação</a:t>
            </a:r>
            <a:r>
              <a:rPr lang="pt-BR" dirty="0" smtClean="0"/>
              <a:t>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pt-BR" dirty="0" smtClean="0"/>
              <a:t>Poder-dever ou dever-poder.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u="sng" dirty="0" smtClean="0"/>
              <a:t>I - Poder Disciplinar</a:t>
            </a:r>
            <a:r>
              <a:rPr lang="pt-BR" b="1" dirty="0" smtClean="0"/>
              <a:t>:</a:t>
            </a:r>
            <a:r>
              <a:rPr lang="pt-BR" dirty="0" smtClean="0"/>
              <a:t> consiste na obrigatoriedade (poder vinculado) do administrador, ao verificar um ato que possivelmente implique uma infração administrativa, investigar e, se for o caso, punir (poder  discricionário quanto à penalidade).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Súmula </a:t>
            </a:r>
            <a:r>
              <a:rPr lang="pt-BR" dirty="0"/>
              <a:t>Vinculante 5: A falta de defesa técnica por advogado no processo administrativo disciplinar não ofende a Constituição</a:t>
            </a:r>
            <a:r>
              <a:rPr lang="pt-BR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“Relações públicas” e “relações privadas”.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O devido processo legal </a:t>
            </a:r>
            <a:r>
              <a:rPr lang="pt-BR" dirty="0" smtClean="0"/>
              <a:t>administrativo (direito constitucional): </a:t>
            </a:r>
            <a:r>
              <a:rPr lang="pt-BR" dirty="0" smtClean="0"/>
              <a:t>contraditório e ampla defesa.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II -Poder hierárquico</a:t>
            </a:r>
            <a:r>
              <a:rPr lang="pt-BR" b="1" dirty="0"/>
              <a:t>: </a:t>
            </a:r>
            <a:r>
              <a:rPr lang="pt-BR" dirty="0"/>
              <a:t>trata-se de uma subordinação administrativa entre os agentes públicos, pressupondo a distribuição e o escalonamento vertical de funções no âmbito da Administração Pública.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Comando, fiscalização</a:t>
            </a:r>
            <a:r>
              <a:rPr lang="pt-BR" dirty="0"/>
              <a:t>,</a:t>
            </a:r>
            <a:r>
              <a:rPr lang="pt-BR" dirty="0" smtClean="0"/>
              <a:t> revisão</a:t>
            </a:r>
            <a:r>
              <a:rPr lang="pt-BR" dirty="0"/>
              <a:t>,</a:t>
            </a:r>
            <a:r>
              <a:rPr lang="pt-BR" dirty="0" smtClean="0"/>
              <a:t> </a:t>
            </a:r>
            <a:r>
              <a:rPr lang="pt-BR" dirty="0" smtClean="0"/>
              <a:t>delegação/avocação.</a:t>
            </a:r>
            <a:endParaRPr lang="pt-BR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Subordinação </a:t>
            </a:r>
            <a:r>
              <a:rPr lang="pt-BR" dirty="0" smtClean="0"/>
              <a:t>(relação </a:t>
            </a:r>
            <a:r>
              <a:rPr lang="pt-BR" dirty="0" smtClean="0"/>
              <a:t>na mesma pessoa jurídica – caráter interno) </a:t>
            </a:r>
            <a:r>
              <a:rPr lang="pt-BR" dirty="0" smtClean="0"/>
              <a:t>x vinculação (relação em pessoas jurídicas diversas – caráter externo).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6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Os poderes da Administração Pública </a:t>
            </a:r>
            <a:r>
              <a:rPr lang="pt-BR" dirty="0" smtClean="0"/>
              <a:t>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III – Poder regulamentar</a:t>
            </a:r>
            <a:r>
              <a:rPr lang="pt-BR" b="1" dirty="0" smtClean="0"/>
              <a:t>: </a:t>
            </a:r>
            <a:r>
              <a:rPr lang="pt-BR" dirty="0" smtClean="0"/>
              <a:t>prerrogativa </a:t>
            </a:r>
            <a:r>
              <a:rPr lang="pt-BR" dirty="0"/>
              <a:t>da Administração Pública de editar atos gerais </a:t>
            </a:r>
            <a:r>
              <a:rPr lang="pt-BR" dirty="0" smtClean="0"/>
              <a:t>(secundários e não primários – </a:t>
            </a:r>
            <a:r>
              <a:rPr lang="pt-BR" i="1" dirty="0" err="1" smtClean="0"/>
              <a:t>sucundum</a:t>
            </a:r>
            <a:r>
              <a:rPr lang="pt-BR" i="1" dirty="0" smtClean="0"/>
              <a:t> </a:t>
            </a:r>
            <a:r>
              <a:rPr lang="pt-BR" i="1" dirty="0" err="1" smtClean="0"/>
              <a:t>legem</a:t>
            </a:r>
            <a:r>
              <a:rPr lang="pt-BR" dirty="0" smtClean="0"/>
              <a:t>) para </a:t>
            </a:r>
            <a:r>
              <a:rPr lang="pt-BR" dirty="0"/>
              <a:t>complementar as leis e permitir a sua efetiva </a:t>
            </a:r>
            <a:r>
              <a:rPr lang="pt-BR" dirty="0" smtClean="0"/>
              <a:t>aplicação.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A polêmica dos </a:t>
            </a:r>
            <a:r>
              <a:rPr lang="pt-BR" u="sng" dirty="0" smtClean="0"/>
              <a:t>regulamentos autônomos</a:t>
            </a:r>
            <a:r>
              <a:rPr lang="pt-BR" dirty="0" smtClean="0"/>
              <a:t>: fundamento diretamente na CRFB/88. únicas possibilidades estão nos </a:t>
            </a:r>
            <a:r>
              <a:rPr lang="da-DK" dirty="0" smtClean="0"/>
              <a:t>arts. 84, VI, ”a”, 103-B</a:t>
            </a:r>
            <a:r>
              <a:rPr lang="da-DK" dirty="0"/>
              <a:t>, § 4.º, I e  art. 130-A, § 2.º, I, da </a:t>
            </a:r>
            <a:r>
              <a:rPr lang="da-DK" dirty="0" smtClean="0"/>
              <a:t>CRFB.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u="sng" dirty="0" smtClean="0"/>
              <a:t>IV – Poder de polícia:</a:t>
            </a:r>
            <a:r>
              <a:rPr lang="pt-BR" dirty="0" smtClean="0"/>
              <a:t> a definição legal está no art. 78 CTN.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Conceito amplo (qualquer ação restritiva do Estado) e estrito (prerrogativa da Administração Pública</a:t>
            </a:r>
            <a:r>
              <a:rPr lang="pt-BR" dirty="0" smtClean="0"/>
              <a:t>).</a:t>
            </a:r>
            <a:endParaRPr lang="pt-BR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Judiciária e administrativa.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Atos delegáveis e indelegáveis: legislar, sancionar, consentir e fiscalizar.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Discricionariedade (divergência doutrinária), </a:t>
            </a:r>
            <a:r>
              <a:rPr lang="pt-BR" dirty="0" smtClean="0"/>
              <a:t>coercibilidade e </a:t>
            </a:r>
            <a:r>
              <a:rPr lang="pt-BR" dirty="0" err="1" smtClean="0"/>
              <a:t>autoexecutoriedade</a:t>
            </a:r>
            <a:r>
              <a:rPr lang="pt-BR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Não se confunde com o poder disciplinar pela ausência de um vínculo especial.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Tema 532-STF: aplicação de multa de trânsito por sociedade de economia mista (posições STJ e STF</a:t>
            </a:r>
            <a:r>
              <a:rPr lang="pt-BR" dirty="0" smtClean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Não se confunde com poder disciplinar.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6693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abuso de poder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8549"/>
            <a:ext cx="8596668" cy="507696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/>
              <a:t>Abuso do poder:</a:t>
            </a:r>
            <a:r>
              <a:rPr lang="pt-BR" dirty="0"/>
              <a:t> como </a:t>
            </a:r>
            <a:r>
              <a:rPr lang="pt-BR" dirty="0" smtClean="0"/>
              <a:t>nenhum direito é ilimitado, </a:t>
            </a:r>
            <a:r>
              <a:rPr lang="pt-BR" dirty="0"/>
              <a:t>o poder </a:t>
            </a:r>
            <a:r>
              <a:rPr lang="pt-BR" dirty="0" smtClean="0"/>
              <a:t>da Administração Pública também encontra </a:t>
            </a:r>
            <a:r>
              <a:rPr lang="pt-BR" dirty="0"/>
              <a:t>certos limites fixados em lei. Não observados estes limites, estaremos diante de uma situação de </a:t>
            </a:r>
            <a:r>
              <a:rPr lang="pt-BR" b="1" i="1" u="sng" dirty="0"/>
              <a:t>abuso de poder</a:t>
            </a:r>
            <a:r>
              <a:rPr lang="pt-BR" dirty="0"/>
              <a:t>, ou seja, </a:t>
            </a:r>
            <a:r>
              <a:rPr lang="pt-BR" dirty="0" smtClean="0"/>
              <a:t>uma conduta </a:t>
            </a:r>
            <a:r>
              <a:rPr lang="pt-BR" dirty="0"/>
              <a:t>ilegítima do </a:t>
            </a:r>
            <a:r>
              <a:rPr lang="pt-BR" dirty="0" smtClean="0"/>
              <a:t>administrador.</a:t>
            </a:r>
            <a:endParaRPr lang="pt-BR" dirty="0"/>
          </a:p>
          <a:p>
            <a:pPr marL="0" indent="0" algn="just">
              <a:buNone/>
            </a:pPr>
            <a:r>
              <a:rPr lang="pt-BR" dirty="0"/>
              <a:t>Tal abuso de poder comporta duas espécies:</a:t>
            </a:r>
          </a:p>
          <a:p>
            <a:pPr lvl="0" algn="just"/>
            <a:r>
              <a:rPr lang="pt-BR" b="1" dirty="0"/>
              <a:t>Excesso de poder:</a:t>
            </a:r>
            <a:r>
              <a:rPr lang="pt-BR" dirty="0"/>
              <a:t> agente </a:t>
            </a:r>
            <a:r>
              <a:rPr lang="pt-BR" b="1" dirty="0" smtClean="0"/>
              <a:t>atua </a:t>
            </a:r>
            <a:r>
              <a:rPr lang="pt-BR" b="1" dirty="0"/>
              <a:t>fora dos limites de sua competência</a:t>
            </a:r>
            <a:r>
              <a:rPr lang="pt-BR" dirty="0"/>
              <a:t>, seja invadindo atribuição de outrem ou exercendo atividade que a lei não lhe conferiu.</a:t>
            </a:r>
          </a:p>
          <a:p>
            <a:pPr lvl="0" algn="just"/>
            <a:r>
              <a:rPr lang="pt-BR" b="1" dirty="0"/>
              <a:t>Desvio de poder (também conhecido por desvio de finalidade):</a:t>
            </a:r>
            <a:r>
              <a:rPr lang="pt-BR" dirty="0"/>
              <a:t> muito embora </a:t>
            </a:r>
            <a:r>
              <a:rPr lang="pt-BR" b="1" dirty="0"/>
              <a:t>atue dentro de sua competência, afasta-se do interesse público norteador do sistema</a:t>
            </a:r>
            <a:r>
              <a:rPr lang="pt-BR" dirty="0"/>
              <a:t>. Assim, o agente busca fim diverso do que a lei permitiu.</a:t>
            </a:r>
          </a:p>
          <a:p>
            <a:pPr marL="0" indent="0" algn="just">
              <a:buNone/>
            </a:pPr>
            <a:r>
              <a:rPr lang="pt-BR" dirty="0"/>
              <a:t>Pela impossibilidade de compatibilizar o abuso de poder com a legalidade, </a:t>
            </a:r>
            <a:r>
              <a:rPr lang="pt-BR" dirty="0" smtClean="0"/>
              <a:t>o ato poderá ser combatido tanto no âmbito do judiciário como na seara administrativa.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dirty="0" smtClean="0"/>
              <a:t>Lei </a:t>
            </a:r>
            <a:r>
              <a:rPr lang="pt-BR" b="1" dirty="0"/>
              <a:t>nº 4.898/65</a:t>
            </a:r>
            <a:r>
              <a:rPr lang="pt-BR" dirty="0" smtClean="0"/>
              <a:t>.</a:t>
            </a: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 smtClean="0"/>
              <a:t>Mandado de </a:t>
            </a:r>
            <a:r>
              <a:rPr lang="pt-BR" b="1" dirty="0" smtClean="0"/>
              <a:t>Segurança: </a:t>
            </a:r>
            <a:r>
              <a:rPr lang="pt-BR" dirty="0" smtClean="0"/>
              <a:t>ilegalidade e abuso de poder. Semelhanças.</a:t>
            </a: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Ilegalidade e improbidade. Mandado de Segurança.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93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1030</TotalTime>
  <Words>1959</Words>
  <Application>Microsoft Office PowerPoint</Application>
  <PresentationFormat>Widescreen</PresentationFormat>
  <Paragraphs>155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Trebuchet MS</vt:lpstr>
      <vt:lpstr>Wingdings</vt:lpstr>
      <vt:lpstr>Wingdings 3</vt:lpstr>
      <vt:lpstr>Facetado</vt:lpstr>
      <vt:lpstr>DIREITO ADMINISTRATIVO</vt:lpstr>
      <vt:lpstr>APRESENTAÇÃO</vt:lpstr>
      <vt:lpstr>Transparência e acesso à informação no Poder Público</vt:lpstr>
      <vt:lpstr>A Administração Pública I</vt:lpstr>
      <vt:lpstr>A Administração Pública II – A organização administrativa</vt:lpstr>
      <vt:lpstr>Os órgãos públicos</vt:lpstr>
      <vt:lpstr>Os poderes da Administração Pública I</vt:lpstr>
      <vt:lpstr>Os poderes da Administração Pública II</vt:lpstr>
      <vt:lpstr>O abuso de poder</vt:lpstr>
      <vt:lpstr>O controle de Administração Pública</vt:lpstr>
      <vt:lpstr>A responsabilidade civil do Estado – Noções gerais</vt:lpstr>
      <vt:lpstr>A responsabilidade civil do Estado: histórico da responsabilização - I</vt:lpstr>
      <vt:lpstr>A responsabilidade civil do Estado: histórico da responsabilização - II</vt:lpstr>
      <vt:lpstr>A responsabilidade civil do Estado: histórico da responsabilização - III</vt:lpstr>
      <vt:lpstr>A responsabilidade civil no direito brasileiro</vt:lpstr>
      <vt:lpstr>Elementos para a configuração da responsabilidade civil do Estado</vt:lpstr>
      <vt:lpstr>A responsabilidade civil do Estado por atos do legislativo e do judiciário</vt:lpstr>
      <vt:lpstr>A responsabilidade civil do Estado: a reparação do dano e direito de regresso.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ADMINISTRATIVO</dc:title>
  <dc:creator>Marcelo</dc:creator>
  <cp:lastModifiedBy>Marcelo</cp:lastModifiedBy>
  <cp:revision>91</cp:revision>
  <dcterms:created xsi:type="dcterms:W3CDTF">2018-01-31T01:25:45Z</dcterms:created>
  <dcterms:modified xsi:type="dcterms:W3CDTF">2019-06-17T01:52:03Z</dcterms:modified>
</cp:coreProperties>
</file>