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12">
  <p:sldMasterIdLst>
    <p:sldMasterId id="2147483804" r:id="rId4"/>
  </p:sldMasterIdLst>
  <p:notesMasterIdLst>
    <p:notesMasterId r:id="rId83"/>
  </p:notesMasterIdLst>
  <p:handoutMasterIdLst>
    <p:handoutMasterId r:id="rId84"/>
  </p:handoutMasterIdLst>
  <p:sldIdLst>
    <p:sldId id="267" r:id="rId5"/>
    <p:sldId id="299" r:id="rId6"/>
    <p:sldId id="278" r:id="rId7"/>
    <p:sldId id="288" r:id="rId8"/>
    <p:sldId id="287" r:id="rId9"/>
    <p:sldId id="300" r:id="rId10"/>
    <p:sldId id="301" r:id="rId11"/>
    <p:sldId id="302" r:id="rId12"/>
    <p:sldId id="289" r:id="rId13"/>
    <p:sldId id="304" r:id="rId14"/>
    <p:sldId id="305" r:id="rId15"/>
    <p:sldId id="274" r:id="rId16"/>
    <p:sldId id="307" r:id="rId17"/>
    <p:sldId id="283" r:id="rId18"/>
    <p:sldId id="275" r:id="rId19"/>
    <p:sldId id="282" r:id="rId20"/>
    <p:sldId id="281" r:id="rId21"/>
    <p:sldId id="366" r:id="rId22"/>
    <p:sldId id="331" r:id="rId23"/>
    <p:sldId id="332" r:id="rId24"/>
    <p:sldId id="333" r:id="rId25"/>
    <p:sldId id="334" r:id="rId26"/>
    <p:sldId id="335" r:id="rId27"/>
    <p:sldId id="336" r:id="rId28"/>
    <p:sldId id="337" r:id="rId29"/>
    <p:sldId id="338" r:id="rId30"/>
    <p:sldId id="339" r:id="rId31"/>
    <p:sldId id="340" r:id="rId32"/>
    <p:sldId id="341" r:id="rId33"/>
    <p:sldId id="342" r:id="rId34"/>
    <p:sldId id="343" r:id="rId35"/>
    <p:sldId id="344" r:id="rId36"/>
    <p:sldId id="345" r:id="rId37"/>
    <p:sldId id="346" r:id="rId38"/>
    <p:sldId id="347" r:id="rId39"/>
    <p:sldId id="363" r:id="rId40"/>
    <p:sldId id="364" r:id="rId41"/>
    <p:sldId id="358" r:id="rId42"/>
    <p:sldId id="359" r:id="rId43"/>
    <p:sldId id="360" r:id="rId44"/>
    <p:sldId id="362" r:id="rId45"/>
    <p:sldId id="361" r:id="rId46"/>
    <p:sldId id="314" r:id="rId47"/>
    <p:sldId id="315" r:id="rId48"/>
    <p:sldId id="293" r:id="rId49"/>
    <p:sldId id="348" r:id="rId50"/>
    <p:sldId id="316" r:id="rId51"/>
    <p:sldId id="349" r:id="rId52"/>
    <p:sldId id="351" r:id="rId53"/>
    <p:sldId id="350" r:id="rId54"/>
    <p:sldId id="352" r:id="rId55"/>
    <p:sldId id="353" r:id="rId56"/>
    <p:sldId id="291" r:id="rId57"/>
    <p:sldId id="317" r:id="rId58"/>
    <p:sldId id="318" r:id="rId59"/>
    <p:sldId id="319" r:id="rId60"/>
    <p:sldId id="320" r:id="rId61"/>
    <p:sldId id="365" r:id="rId62"/>
    <p:sldId id="321" r:id="rId63"/>
    <p:sldId id="322" r:id="rId64"/>
    <p:sldId id="323" r:id="rId65"/>
    <p:sldId id="324" r:id="rId66"/>
    <p:sldId id="325" r:id="rId67"/>
    <p:sldId id="326" r:id="rId68"/>
    <p:sldId id="327" r:id="rId69"/>
    <p:sldId id="328" r:id="rId70"/>
    <p:sldId id="329" r:id="rId71"/>
    <p:sldId id="308" r:id="rId72"/>
    <p:sldId id="354" r:id="rId73"/>
    <p:sldId id="309" r:id="rId74"/>
    <p:sldId id="310" r:id="rId75"/>
    <p:sldId id="355" r:id="rId76"/>
    <p:sldId id="357" r:id="rId77"/>
    <p:sldId id="311" r:id="rId78"/>
    <p:sldId id="356" r:id="rId79"/>
    <p:sldId id="290" r:id="rId80"/>
    <p:sldId id="312" r:id="rId81"/>
    <p:sldId id="313" r:id="rId82"/>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39" userDrawn="1">
          <p15:clr>
            <a:srgbClr val="A4A3A4"/>
          </p15:clr>
        </p15:guide>
        <p15:guide id="2" orient="horz" pos="216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29" autoAdjust="0"/>
    <p:restoredTop sz="94599" autoAdjust="0"/>
  </p:normalViewPr>
  <p:slideViewPr>
    <p:cSldViewPr>
      <p:cViewPr varScale="1">
        <p:scale>
          <a:sx n="72" d="100"/>
          <a:sy n="72" d="100"/>
        </p:scale>
        <p:origin x="618" y="78"/>
      </p:cViewPr>
      <p:guideLst>
        <p:guide pos="3839"/>
        <p:guide orient="horz" pos="2160"/>
      </p:guideLst>
    </p:cSldViewPr>
  </p:slideViewPr>
  <p:outlineViewPr>
    <p:cViewPr>
      <p:scale>
        <a:sx n="33" d="100"/>
        <a:sy n="33" d="100"/>
      </p:scale>
      <p:origin x="0" y="0"/>
    </p:cViewPr>
  </p:outlineViewPr>
  <p:notesTextViewPr>
    <p:cViewPr>
      <p:scale>
        <a:sx n="100" d="100"/>
        <a:sy n="100" d="100"/>
      </p:scale>
      <p:origin x="0" y="0"/>
    </p:cViewPr>
  </p:notesTextViewPr>
  <p:notesViewPr>
    <p:cSldViewPr showGuides="1">
      <p:cViewPr varScale="1">
        <p:scale>
          <a:sx n="63" d="100"/>
          <a:sy n="63" d="100"/>
        </p:scale>
        <p:origin x="2838" y="10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slide" Target="slides/slide51.xml"/><Relationship Id="rId63" Type="http://schemas.openxmlformats.org/officeDocument/2006/relationships/slide" Target="slides/slide59.xml"/><Relationship Id="rId68" Type="http://schemas.openxmlformats.org/officeDocument/2006/relationships/slide" Target="slides/slide64.xml"/><Relationship Id="rId76" Type="http://schemas.openxmlformats.org/officeDocument/2006/relationships/slide" Target="slides/slide72.xml"/><Relationship Id="rId84" Type="http://schemas.openxmlformats.org/officeDocument/2006/relationships/handoutMaster" Target="handoutMasters/handoutMaster1.xml"/><Relationship Id="rId7" Type="http://schemas.openxmlformats.org/officeDocument/2006/relationships/slide" Target="slides/slide3.xml"/><Relationship Id="rId71" Type="http://schemas.openxmlformats.org/officeDocument/2006/relationships/slide" Target="slides/slide67.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slide" Target="slides/slide54.xml"/><Relationship Id="rId66" Type="http://schemas.openxmlformats.org/officeDocument/2006/relationships/slide" Target="slides/slide62.xml"/><Relationship Id="rId74" Type="http://schemas.openxmlformats.org/officeDocument/2006/relationships/slide" Target="slides/slide70.xml"/><Relationship Id="rId79" Type="http://schemas.openxmlformats.org/officeDocument/2006/relationships/slide" Target="slides/slide75.xml"/><Relationship Id="rId87" Type="http://schemas.openxmlformats.org/officeDocument/2006/relationships/theme" Target="theme/theme1.xml"/><Relationship Id="rId5" Type="http://schemas.openxmlformats.org/officeDocument/2006/relationships/slide" Target="slides/slide1.xml"/><Relationship Id="rId61" Type="http://schemas.openxmlformats.org/officeDocument/2006/relationships/slide" Target="slides/slide57.xml"/><Relationship Id="rId82" Type="http://schemas.openxmlformats.org/officeDocument/2006/relationships/slide" Target="slides/slide78.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slide" Target="slides/slide65.xml"/><Relationship Id="rId77" Type="http://schemas.openxmlformats.org/officeDocument/2006/relationships/slide" Target="slides/slide73.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80" Type="http://schemas.openxmlformats.org/officeDocument/2006/relationships/slide" Target="slides/slide76.xml"/><Relationship Id="rId85" Type="http://schemas.openxmlformats.org/officeDocument/2006/relationships/presProps" Target="presProp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slide" Target="slides/slide71.xml"/><Relationship Id="rId83" Type="http://schemas.openxmlformats.org/officeDocument/2006/relationships/notesMaster" Target="notesMasters/notesMaster1.xml"/><Relationship Id="rId88"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slide" Target="slides/slide74.xml"/><Relationship Id="rId81" Type="http://schemas.openxmlformats.org/officeDocument/2006/relationships/slide" Target="slides/slide77.xml"/><Relationship Id="rId86"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rtl="0">
              <a:defRPr sz="1200"/>
            </a:lvl1pPr>
          </a:lstStyle>
          <a:p>
            <a:pPr rtl="0"/>
            <a:endParaRPr/>
          </a:p>
        </p:txBody>
      </p:sp>
      <p:sp>
        <p:nvSpPr>
          <p:cNvPr id="3" name="Espaço Reservado para Dat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l" rtl="0">
              <a:defRPr sz="1200"/>
            </a:lvl1pPr>
          </a:lstStyle>
          <a:p>
            <a:pPr rtl="0"/>
            <a:r>
              <a:rPr lang="en-US"/>
              <a:t>01/08/2016</a:t>
            </a:r>
            <a:endParaRPr/>
          </a:p>
        </p:txBody>
      </p:sp>
      <p:sp>
        <p:nvSpPr>
          <p:cNvPr id="4" name="Espaço Reservado para Rodapé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rtl="0">
              <a:defRPr sz="1200"/>
            </a:lvl1pPr>
          </a:lstStyle>
          <a:p>
            <a:pPr rtl="0"/>
            <a:endParaRPr/>
          </a:p>
        </p:txBody>
      </p:sp>
      <p:sp>
        <p:nvSpPr>
          <p:cNvPr id="5" name="Espaço Reservado para Número de Slid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l" rtl="0">
              <a:defRPr sz="1200"/>
            </a:lvl1pPr>
          </a:lstStyle>
          <a:p>
            <a:pPr rtl="0"/>
            <a:fld id="{01114579-D02A-4B51-B5DF-8EC449F77AC7}" type="slidenum">
              <a:rPr/>
              <a:t>‹nº›</a:t>
            </a:fld>
            <a:endParaRPr/>
          </a:p>
        </p:txBody>
      </p:sp>
    </p:spTree>
    <p:extLst>
      <p:ext uri="{BB962C8B-B14F-4D97-AF65-F5344CB8AC3E}">
        <p14:creationId xmlns:p14="http://schemas.microsoft.com/office/powerpoint/2010/main" val="2768126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rtl="0">
              <a:defRPr sz="1200"/>
            </a:lvl1pPr>
          </a:lstStyle>
          <a:p>
            <a:pPr rtl="0"/>
            <a:endParaRPr/>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l" rtl="0">
              <a:defRPr sz="1200"/>
            </a:lvl1pPr>
          </a:lstStyle>
          <a:p>
            <a:pPr rtl="0"/>
            <a:r>
              <a:rPr lang="en-US"/>
              <a:t>01/08/2016</a:t>
            </a:r>
            <a:endParaRPr/>
          </a:p>
        </p:txBody>
      </p:sp>
      <p:sp>
        <p:nvSpPr>
          <p:cNvPr id="4" name="Espaço Reservado para Imagem de Slide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pPr rtl="0"/>
            <a:endParaRPr/>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rtl="0"/>
            <a:r>
              <a:t>Clique para editar o texto Mestre</a:t>
            </a:r>
          </a:p>
          <a:p>
            <a:pPr lvl="1" rtl="0"/>
            <a:r>
              <a:t>Segundo nível</a:t>
            </a:r>
          </a:p>
          <a:p>
            <a:pPr lvl="2" rtl="0"/>
            <a:r>
              <a:t>Terceiro nível</a:t>
            </a:r>
          </a:p>
          <a:p>
            <a:pPr lvl="3" rtl="0"/>
            <a:r>
              <a:t>Quarto nível</a:t>
            </a:r>
          </a:p>
          <a:p>
            <a:pPr lvl="4" rtl="0"/>
            <a:r>
              <a:t>Quinto nível</a:t>
            </a: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rtl="0">
              <a:defRPr sz="1200"/>
            </a:lvl1pPr>
          </a:lstStyle>
          <a:p>
            <a:pPr rtl="0"/>
            <a:endParaRP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l" rtl="0">
              <a:defRPr sz="1200"/>
            </a:lvl1pPr>
          </a:lstStyle>
          <a:p>
            <a:pPr rtl="0"/>
            <a:fld id="{C6074690-7256-4BB9-AC0F-97AEAE8CDEC2}" type="slidenum">
              <a:rPr/>
              <a:t>‹nº›</a:t>
            </a:fld>
            <a:endParaRPr/>
          </a:p>
        </p:txBody>
      </p:sp>
    </p:spTree>
    <p:extLst>
      <p:ext uri="{BB962C8B-B14F-4D97-AF65-F5344CB8AC3E}">
        <p14:creationId xmlns:p14="http://schemas.microsoft.com/office/powerpoint/2010/main" val="4274261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5749"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09343" y="4243845"/>
            <a:ext cx="3076307" cy="276940"/>
          </a:xfrm>
          <a:prstGeom prst="rect">
            <a:avLst/>
          </a:prstGeom>
        </p:spPr>
      </p:pic>
      <p:sp>
        <p:nvSpPr>
          <p:cNvPr id="9" name="Rectangle 8"/>
          <p:cNvSpPr/>
          <p:nvPr/>
        </p:nvSpPr>
        <p:spPr>
          <a:xfrm>
            <a:off x="0" y="2590078"/>
            <a:ext cx="8965750"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09342" y="2590078"/>
            <a:ext cx="3076308"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145" y="2733709"/>
            <a:ext cx="8142013" cy="1373070"/>
          </a:xfrm>
        </p:spPr>
        <p:txBody>
          <a:bodyPr anchor="b">
            <a:noAutofit/>
          </a:bodyPr>
          <a:lstStyle>
            <a:lvl1pPr algn="r">
              <a:defRPr sz="5398"/>
            </a:lvl1pPr>
          </a:lstStyle>
          <a:p>
            <a:r>
              <a:rPr lang="pt-BR"/>
              <a:t>Clique para editar o título mestre</a:t>
            </a:r>
            <a:endParaRPr lang="en-US" dirty="0"/>
          </a:p>
        </p:txBody>
      </p:sp>
      <p:sp>
        <p:nvSpPr>
          <p:cNvPr id="3" name="Subtitle 2"/>
          <p:cNvSpPr>
            <a:spLocks noGrp="1"/>
          </p:cNvSpPr>
          <p:nvPr>
            <p:ph type="subTitle" idx="1"/>
          </p:nvPr>
        </p:nvSpPr>
        <p:spPr>
          <a:xfrm>
            <a:off x="680145" y="4394040"/>
            <a:ext cx="8142013" cy="1117687"/>
          </a:xfrm>
        </p:spPr>
        <p:txBody>
          <a:bodyPr>
            <a:normAutofit/>
          </a:bodyPr>
          <a:lstStyle>
            <a:lvl1pPr marL="0" indent="0" algn="r">
              <a:buNone/>
              <a:defRPr sz="1999"/>
            </a:lvl1pPr>
            <a:lvl2pPr marL="457063" indent="0" algn="ctr">
              <a:buNone/>
              <a:defRPr sz="1999"/>
            </a:lvl2pPr>
            <a:lvl3pPr marL="914126" indent="0" algn="ctr">
              <a:buNone/>
              <a:defRPr sz="1799"/>
            </a:lvl3pPr>
            <a:lvl4pPr marL="1371189" indent="0" algn="ctr">
              <a:buNone/>
              <a:defRPr sz="1600"/>
            </a:lvl4pPr>
            <a:lvl5pPr marL="1828251" indent="0" algn="ctr">
              <a:buNone/>
              <a:defRPr sz="1600"/>
            </a:lvl5pPr>
            <a:lvl6pPr marL="2285314" indent="0" algn="ctr">
              <a:buNone/>
              <a:defRPr sz="1600"/>
            </a:lvl6pPr>
            <a:lvl7pPr marL="2742377" indent="0" algn="ctr">
              <a:buNone/>
              <a:defRPr sz="1600"/>
            </a:lvl7pPr>
            <a:lvl8pPr marL="3199440" indent="0" algn="ctr">
              <a:buNone/>
              <a:defRPr sz="1600"/>
            </a:lvl8pPr>
            <a:lvl9pPr marL="3656503" indent="0" algn="ctr">
              <a:buNone/>
              <a:defRPr sz="1600"/>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pPr rtl="0"/>
            <a:r>
              <a:rPr lang="en-US"/>
              <a:t>01/08/2016</a:t>
            </a:r>
          </a:p>
        </p:txBody>
      </p:sp>
      <p:sp>
        <p:nvSpPr>
          <p:cNvPr id="5" name="Footer Placeholder 4"/>
          <p:cNvSpPr>
            <a:spLocks noGrp="1"/>
          </p:cNvSpPr>
          <p:nvPr>
            <p:ph type="ftr" sz="quarter" idx="11"/>
          </p:nvPr>
        </p:nvSpPr>
        <p:spPr/>
        <p:txBody>
          <a:bodyPr/>
          <a:lstStyle/>
          <a:p>
            <a:pPr rtl="0"/>
            <a:endParaRPr lang="pt-BR"/>
          </a:p>
        </p:txBody>
      </p:sp>
      <p:sp>
        <p:nvSpPr>
          <p:cNvPr id="6" name="Slide Number Placeholder 5"/>
          <p:cNvSpPr>
            <a:spLocks noGrp="1"/>
          </p:cNvSpPr>
          <p:nvPr>
            <p:ph type="sldNum" sz="quarter" idx="12"/>
          </p:nvPr>
        </p:nvSpPr>
        <p:spPr>
          <a:xfrm>
            <a:off x="9252936" y="2750337"/>
            <a:ext cx="1171583" cy="1356442"/>
          </a:xfrm>
        </p:spPr>
        <p:txBody>
          <a:bodyPr/>
          <a:lstStyle/>
          <a:p>
            <a:pPr rtl="0"/>
            <a:fld id="{DF28FB93-0A08-4E7D-8E63-9EFA29F1E093}" type="slidenum">
              <a:rPr lang="pt-BR" smtClean="0"/>
              <a:pPr rtl="0"/>
              <a:t>‹nº›</a:t>
            </a:fld>
            <a:endParaRPr lang="pt-BR"/>
          </a:p>
        </p:txBody>
      </p:sp>
    </p:spTree>
    <p:extLst>
      <p:ext uri="{BB962C8B-B14F-4D97-AF65-F5344CB8AC3E}">
        <p14:creationId xmlns:p14="http://schemas.microsoft.com/office/powerpoint/2010/main" val="23762820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Foto Panorâmica com Legenda">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5094"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3070" y="5929622"/>
            <a:ext cx="1602580" cy="144270"/>
          </a:xfrm>
          <a:prstGeom prst="rect">
            <a:avLst/>
          </a:prstGeom>
        </p:spPr>
      </p:pic>
      <p:sp>
        <p:nvSpPr>
          <p:cNvPr id="10" name="Rectangle 9"/>
          <p:cNvSpPr/>
          <p:nvPr/>
        </p:nvSpPr>
        <p:spPr>
          <a:xfrm>
            <a:off x="0" y="4567988"/>
            <a:ext cx="10435094"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3071" y="4567988"/>
            <a:ext cx="1602580"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146" y="4711617"/>
            <a:ext cx="9611355" cy="453051"/>
          </a:xfrm>
        </p:spPr>
        <p:txBody>
          <a:bodyPr anchor="b">
            <a:normAutofit/>
          </a:bodyPr>
          <a:lstStyle>
            <a:lvl1pPr>
              <a:defRPr sz="2399"/>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680146" y="609598"/>
            <a:ext cx="9611355" cy="3589575"/>
          </a:xfrm>
          <a:noFill/>
          <a:ln>
            <a:noFill/>
          </a:ln>
          <a:effectLst>
            <a:outerShdw blurRad="76200" dist="63500" dir="5040000" algn="tl" rotWithShape="0">
              <a:srgbClr val="000000">
                <a:alpha val="41000"/>
              </a:srgbClr>
            </a:outerShdw>
          </a:effectLst>
        </p:spPr>
        <p:txBody>
          <a:bodyPr anchor="t"/>
          <a:lstStyle>
            <a:lvl1pPr marL="0" indent="0">
              <a:buNone/>
              <a:defRPr sz="3199"/>
            </a:lvl1pPr>
            <a:lvl2pPr marL="457063" indent="0">
              <a:buNone/>
              <a:defRPr sz="2799"/>
            </a:lvl2pPr>
            <a:lvl3pPr marL="914126" indent="0">
              <a:buNone/>
              <a:defRPr sz="2399"/>
            </a:lvl3pPr>
            <a:lvl4pPr marL="1371189" indent="0">
              <a:buNone/>
              <a:defRPr sz="1999"/>
            </a:lvl4pPr>
            <a:lvl5pPr marL="1828251" indent="0">
              <a:buNone/>
              <a:defRPr sz="1999"/>
            </a:lvl5pPr>
            <a:lvl6pPr marL="2285314" indent="0">
              <a:buNone/>
              <a:defRPr sz="1999"/>
            </a:lvl6pPr>
            <a:lvl7pPr marL="2742377" indent="0">
              <a:buNone/>
              <a:defRPr sz="1999"/>
            </a:lvl7pPr>
            <a:lvl8pPr marL="3199440" indent="0">
              <a:buNone/>
              <a:defRPr sz="1999"/>
            </a:lvl8pPr>
            <a:lvl9pPr marL="3656503" indent="0">
              <a:buNone/>
              <a:defRPr sz="1999"/>
            </a:lvl9pPr>
          </a:lstStyle>
          <a:p>
            <a:r>
              <a:rPr lang="pt-BR"/>
              <a:t>Clique no ícone para adicionar uma imagem</a:t>
            </a:r>
            <a:endParaRPr lang="en-US" dirty="0"/>
          </a:p>
        </p:txBody>
      </p:sp>
      <p:sp>
        <p:nvSpPr>
          <p:cNvPr id="4" name="Text Placeholder 3"/>
          <p:cNvSpPr>
            <a:spLocks noGrp="1"/>
          </p:cNvSpPr>
          <p:nvPr>
            <p:ph type="body" sz="half" idx="2"/>
          </p:nvPr>
        </p:nvSpPr>
        <p:spPr>
          <a:xfrm>
            <a:off x="680142" y="5169584"/>
            <a:ext cx="9611358" cy="622971"/>
          </a:xfrm>
        </p:spPr>
        <p:txBody>
          <a:bodyPr/>
          <a:lstStyle>
            <a:lvl1pPr marL="0" indent="0">
              <a:buNone/>
              <a:defRPr sz="16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pt-BR"/>
              <a:t>Editar estilos de texto Mestre</a:t>
            </a:r>
          </a:p>
        </p:txBody>
      </p:sp>
      <p:sp>
        <p:nvSpPr>
          <p:cNvPr id="5" name="Date Placeholder 4"/>
          <p:cNvSpPr>
            <a:spLocks noGrp="1"/>
          </p:cNvSpPr>
          <p:nvPr>
            <p:ph type="dt" sz="half" idx="10"/>
          </p:nvPr>
        </p:nvSpPr>
        <p:spPr/>
        <p:txBody>
          <a:bodyPr/>
          <a:lstStyle/>
          <a:p>
            <a:pPr rtl="0"/>
            <a:r>
              <a:rPr lang="en-US"/>
              <a:t>01/08/2016</a:t>
            </a:r>
          </a:p>
        </p:txBody>
      </p:sp>
      <p:sp>
        <p:nvSpPr>
          <p:cNvPr id="6" name="Footer Placeholder 5"/>
          <p:cNvSpPr>
            <a:spLocks noGrp="1"/>
          </p:cNvSpPr>
          <p:nvPr>
            <p:ph type="ftr" sz="quarter" idx="11"/>
          </p:nvPr>
        </p:nvSpPr>
        <p:spPr/>
        <p:txBody>
          <a:bodyPr/>
          <a:lstStyle/>
          <a:p>
            <a:pPr rtl="0"/>
            <a:endParaRPr lang="pt-BR"/>
          </a:p>
        </p:txBody>
      </p:sp>
      <p:sp>
        <p:nvSpPr>
          <p:cNvPr id="7" name="Slide Number Placeholder 6"/>
          <p:cNvSpPr>
            <a:spLocks noGrp="1"/>
          </p:cNvSpPr>
          <p:nvPr>
            <p:ph type="sldNum" sz="quarter" idx="12"/>
          </p:nvPr>
        </p:nvSpPr>
        <p:spPr>
          <a:xfrm>
            <a:off x="10726662" y="4711310"/>
            <a:ext cx="1153850" cy="1090789"/>
          </a:xfrm>
        </p:spPr>
        <p:txBody>
          <a:bodyPr/>
          <a:lstStyle/>
          <a:p>
            <a:pPr rtl="0"/>
            <a:fld id="{DF28FB93-0A08-4E7D-8E63-9EFA29F1E093}" type="slidenum">
              <a:rPr lang="pt-BR" smtClean="0"/>
              <a:pPr rtl="0"/>
              <a:t>‹nº›</a:t>
            </a:fld>
            <a:endParaRPr lang="pt-BR"/>
          </a:p>
        </p:txBody>
      </p:sp>
    </p:spTree>
    <p:extLst>
      <p:ext uri="{BB962C8B-B14F-4D97-AF65-F5344CB8AC3E}">
        <p14:creationId xmlns:p14="http://schemas.microsoft.com/office/powerpoint/2010/main" val="449700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e Legenda">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5094"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3070" y="5929622"/>
            <a:ext cx="1602580" cy="144270"/>
          </a:xfrm>
          <a:prstGeom prst="rect">
            <a:avLst/>
          </a:prstGeom>
        </p:spPr>
      </p:pic>
      <p:sp>
        <p:nvSpPr>
          <p:cNvPr id="10" name="Rectangle 9"/>
          <p:cNvSpPr/>
          <p:nvPr/>
        </p:nvSpPr>
        <p:spPr>
          <a:xfrm>
            <a:off x="0" y="4567988"/>
            <a:ext cx="10435094"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3071" y="4567988"/>
            <a:ext cx="1602580"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145" y="609597"/>
            <a:ext cx="9611354" cy="3592750"/>
          </a:xfrm>
        </p:spPr>
        <p:txBody>
          <a:bodyPr anchor="ctr"/>
          <a:lstStyle>
            <a:lvl1pPr>
              <a:defRPr sz="3199"/>
            </a:lvl1pPr>
          </a:lstStyle>
          <a:p>
            <a:r>
              <a:rPr lang="pt-BR"/>
              <a:t>Clique para editar o título mestre</a:t>
            </a:r>
            <a:endParaRPr lang="en-US" dirty="0"/>
          </a:p>
        </p:txBody>
      </p:sp>
      <p:sp>
        <p:nvSpPr>
          <p:cNvPr id="4" name="Text Placeholder 3"/>
          <p:cNvSpPr>
            <a:spLocks noGrp="1"/>
          </p:cNvSpPr>
          <p:nvPr>
            <p:ph type="body" sz="half" idx="2"/>
          </p:nvPr>
        </p:nvSpPr>
        <p:spPr>
          <a:xfrm>
            <a:off x="680146" y="4711616"/>
            <a:ext cx="9611355" cy="1090789"/>
          </a:xfrm>
        </p:spPr>
        <p:txBody>
          <a:bodyPr anchor="ctr"/>
          <a:lstStyle>
            <a:lvl1pPr marL="0" indent="0">
              <a:buNone/>
              <a:defRPr sz="16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pt-BR"/>
              <a:t>Editar estilos de texto Mestre</a:t>
            </a:r>
          </a:p>
        </p:txBody>
      </p:sp>
      <p:sp>
        <p:nvSpPr>
          <p:cNvPr id="5" name="Date Placeholder 4"/>
          <p:cNvSpPr>
            <a:spLocks noGrp="1"/>
          </p:cNvSpPr>
          <p:nvPr>
            <p:ph type="dt" sz="half" idx="10"/>
          </p:nvPr>
        </p:nvSpPr>
        <p:spPr/>
        <p:txBody>
          <a:bodyPr/>
          <a:lstStyle/>
          <a:p>
            <a:pPr rtl="0"/>
            <a:r>
              <a:rPr lang="en-US"/>
              <a:t>01/08/2016</a:t>
            </a:r>
          </a:p>
        </p:txBody>
      </p:sp>
      <p:sp>
        <p:nvSpPr>
          <p:cNvPr id="6" name="Footer Placeholder 5"/>
          <p:cNvSpPr>
            <a:spLocks noGrp="1"/>
          </p:cNvSpPr>
          <p:nvPr>
            <p:ph type="ftr" sz="quarter" idx="11"/>
          </p:nvPr>
        </p:nvSpPr>
        <p:spPr/>
        <p:txBody>
          <a:bodyPr/>
          <a:lstStyle/>
          <a:p>
            <a:pPr rtl="0"/>
            <a:endParaRPr lang="pt-BR"/>
          </a:p>
        </p:txBody>
      </p:sp>
      <p:sp>
        <p:nvSpPr>
          <p:cNvPr id="7" name="Slide Number Placeholder 6"/>
          <p:cNvSpPr>
            <a:spLocks noGrp="1"/>
          </p:cNvSpPr>
          <p:nvPr>
            <p:ph type="sldNum" sz="quarter" idx="12"/>
          </p:nvPr>
        </p:nvSpPr>
        <p:spPr>
          <a:xfrm>
            <a:off x="10726662" y="4711616"/>
            <a:ext cx="1153850" cy="1090789"/>
          </a:xfrm>
        </p:spPr>
        <p:txBody>
          <a:bodyPr/>
          <a:lstStyle/>
          <a:p>
            <a:pPr rtl="0"/>
            <a:fld id="{DF28FB93-0A08-4E7D-8E63-9EFA29F1E093}" type="slidenum">
              <a:rPr lang="pt-BR" smtClean="0"/>
              <a:pPr rtl="0"/>
              <a:t>‹nº›</a:t>
            </a:fld>
            <a:endParaRPr lang="pt-BR"/>
          </a:p>
        </p:txBody>
      </p:sp>
    </p:spTree>
    <p:extLst>
      <p:ext uri="{BB962C8B-B14F-4D97-AF65-F5344CB8AC3E}">
        <p14:creationId xmlns:p14="http://schemas.microsoft.com/office/powerpoint/2010/main" val="20994703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ção com Legenda">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5094" cy="321164"/>
          </a:xfrm>
          <a:prstGeom prst="rect">
            <a:avLst/>
          </a:prstGeom>
        </p:spPr>
      </p:pic>
      <p:pic>
        <p:nvPicPr>
          <p:cNvPr id="13" name="Picture 12"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3070" y="5929622"/>
            <a:ext cx="1602580" cy="144270"/>
          </a:xfrm>
          <a:prstGeom prst="rect">
            <a:avLst/>
          </a:prstGeom>
        </p:spPr>
      </p:pic>
      <p:sp>
        <p:nvSpPr>
          <p:cNvPr id="14" name="Rectangle 13"/>
          <p:cNvSpPr/>
          <p:nvPr/>
        </p:nvSpPr>
        <p:spPr>
          <a:xfrm>
            <a:off x="0" y="4567988"/>
            <a:ext cx="10435094"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3071" y="4567988"/>
            <a:ext cx="1602580"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563" y="609599"/>
            <a:ext cx="8716606" cy="3036061"/>
          </a:xfrm>
        </p:spPr>
        <p:txBody>
          <a:bodyPr anchor="ctr"/>
          <a:lstStyle>
            <a:lvl1pPr>
              <a:defRPr sz="3199"/>
            </a:lvl1pPr>
          </a:lstStyle>
          <a:p>
            <a:r>
              <a:rPr lang="pt-BR"/>
              <a:t>Clique para editar o título mestre</a:t>
            </a:r>
            <a:endParaRPr lang="en-US" dirty="0"/>
          </a:p>
        </p:txBody>
      </p:sp>
      <p:sp>
        <p:nvSpPr>
          <p:cNvPr id="12" name="Text Placeholder 3"/>
          <p:cNvSpPr>
            <a:spLocks noGrp="1"/>
          </p:cNvSpPr>
          <p:nvPr>
            <p:ph type="body" sz="half" idx="13"/>
          </p:nvPr>
        </p:nvSpPr>
        <p:spPr>
          <a:xfrm>
            <a:off x="1401923" y="3653379"/>
            <a:ext cx="8154455" cy="548968"/>
          </a:xfrm>
        </p:spPr>
        <p:txBody>
          <a:bodyPr anchor="t">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pt-BR"/>
              <a:t>Editar estilos de texto Mestre</a:t>
            </a:r>
          </a:p>
        </p:txBody>
      </p:sp>
      <p:sp>
        <p:nvSpPr>
          <p:cNvPr id="4" name="Text Placeholder 3"/>
          <p:cNvSpPr>
            <a:spLocks noGrp="1"/>
          </p:cNvSpPr>
          <p:nvPr>
            <p:ph type="body" sz="half" idx="2"/>
          </p:nvPr>
        </p:nvSpPr>
        <p:spPr>
          <a:xfrm>
            <a:off x="680146" y="4711616"/>
            <a:ext cx="9611355" cy="1090789"/>
          </a:xfrm>
        </p:spPr>
        <p:txBody>
          <a:bodyPr anchor="ctr">
            <a:normAutofit/>
          </a:bodyPr>
          <a:lstStyle>
            <a:lvl1pPr marL="0" indent="0">
              <a:buNone/>
              <a:defRPr sz="16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pt-BR"/>
              <a:t>Editar estilos de texto Mestre</a:t>
            </a:r>
          </a:p>
        </p:txBody>
      </p:sp>
      <p:sp>
        <p:nvSpPr>
          <p:cNvPr id="5" name="Date Placeholder 4"/>
          <p:cNvSpPr>
            <a:spLocks noGrp="1"/>
          </p:cNvSpPr>
          <p:nvPr>
            <p:ph type="dt" sz="half" idx="10"/>
          </p:nvPr>
        </p:nvSpPr>
        <p:spPr/>
        <p:txBody>
          <a:bodyPr/>
          <a:lstStyle/>
          <a:p>
            <a:pPr rtl="0"/>
            <a:r>
              <a:rPr lang="en-US"/>
              <a:t>01/08/2016</a:t>
            </a:r>
          </a:p>
        </p:txBody>
      </p:sp>
      <p:sp>
        <p:nvSpPr>
          <p:cNvPr id="6" name="Footer Placeholder 5"/>
          <p:cNvSpPr>
            <a:spLocks noGrp="1"/>
          </p:cNvSpPr>
          <p:nvPr>
            <p:ph type="ftr" sz="quarter" idx="11"/>
          </p:nvPr>
        </p:nvSpPr>
        <p:spPr/>
        <p:txBody>
          <a:bodyPr/>
          <a:lstStyle/>
          <a:p>
            <a:pPr rtl="0"/>
            <a:endParaRPr lang="pt-BR"/>
          </a:p>
        </p:txBody>
      </p:sp>
      <p:sp>
        <p:nvSpPr>
          <p:cNvPr id="7" name="Slide Number Placeholder 6"/>
          <p:cNvSpPr>
            <a:spLocks noGrp="1"/>
          </p:cNvSpPr>
          <p:nvPr>
            <p:ph type="sldNum" sz="quarter" idx="12"/>
          </p:nvPr>
        </p:nvSpPr>
        <p:spPr>
          <a:xfrm>
            <a:off x="10726662" y="4709926"/>
            <a:ext cx="1153850" cy="1090789"/>
          </a:xfrm>
        </p:spPr>
        <p:txBody>
          <a:bodyPr/>
          <a:lstStyle/>
          <a:p>
            <a:pPr rtl="0"/>
            <a:fld id="{DF28FB93-0A08-4E7D-8E63-9EFA29F1E093}" type="slidenum">
              <a:rPr lang="pt-BR" smtClean="0"/>
              <a:pPr rtl="0"/>
              <a:t>‹nº›</a:t>
            </a:fld>
            <a:endParaRPr lang="pt-BR"/>
          </a:p>
        </p:txBody>
      </p:sp>
      <p:sp>
        <p:nvSpPr>
          <p:cNvPr id="16" name="TextBox 15"/>
          <p:cNvSpPr txBox="1"/>
          <p:nvPr/>
        </p:nvSpPr>
        <p:spPr>
          <a:xfrm>
            <a:off x="583420" y="748116"/>
            <a:ext cx="609441" cy="584776"/>
          </a:xfrm>
          <a:prstGeom prst="rect">
            <a:avLst/>
          </a:prstGeom>
        </p:spPr>
        <p:txBody>
          <a:bodyPr vert="horz" lIns="91416" tIns="45708" rIns="91416" bIns="45708"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198" dirty="0">
                <a:solidFill>
                  <a:schemeClr val="tx1"/>
                </a:solidFill>
                <a:effectLst/>
              </a:rPr>
              <a:t>“</a:t>
            </a:r>
          </a:p>
        </p:txBody>
      </p:sp>
      <p:sp>
        <p:nvSpPr>
          <p:cNvPr id="17" name="TextBox 16"/>
          <p:cNvSpPr txBox="1"/>
          <p:nvPr/>
        </p:nvSpPr>
        <p:spPr>
          <a:xfrm>
            <a:off x="9660293" y="3033524"/>
            <a:ext cx="609441" cy="584776"/>
          </a:xfrm>
          <a:prstGeom prst="rect">
            <a:avLst/>
          </a:prstGeom>
        </p:spPr>
        <p:txBody>
          <a:bodyPr vert="horz" lIns="91416" tIns="45708" rIns="91416" bIns="45708"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198" dirty="0">
                <a:solidFill>
                  <a:schemeClr val="tx1"/>
                </a:solidFill>
                <a:effectLst/>
              </a:rPr>
              <a:t>”</a:t>
            </a:r>
          </a:p>
        </p:txBody>
      </p:sp>
    </p:spTree>
    <p:extLst>
      <p:ext uri="{BB962C8B-B14F-4D97-AF65-F5344CB8AC3E}">
        <p14:creationId xmlns:p14="http://schemas.microsoft.com/office/powerpoint/2010/main" val="13539515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ão de Nome">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5094" cy="321164"/>
          </a:xfrm>
          <a:prstGeom prst="rect">
            <a:avLst/>
          </a:prstGeom>
        </p:spPr>
      </p:pic>
      <p:pic>
        <p:nvPicPr>
          <p:cNvPr id="10" name="Picture 9"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3070" y="5929622"/>
            <a:ext cx="1602580" cy="144270"/>
          </a:xfrm>
          <a:prstGeom prst="rect">
            <a:avLst/>
          </a:prstGeom>
        </p:spPr>
      </p:pic>
      <p:sp>
        <p:nvSpPr>
          <p:cNvPr id="11" name="Rectangle 10"/>
          <p:cNvSpPr/>
          <p:nvPr/>
        </p:nvSpPr>
        <p:spPr>
          <a:xfrm>
            <a:off x="0" y="4567988"/>
            <a:ext cx="10435094"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3071" y="4567988"/>
            <a:ext cx="1602580"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142" y="4711616"/>
            <a:ext cx="9611358" cy="588535"/>
          </a:xfrm>
        </p:spPr>
        <p:txBody>
          <a:bodyPr anchor="b"/>
          <a:lstStyle>
            <a:lvl1pPr>
              <a:defRPr sz="3199"/>
            </a:lvl1pPr>
          </a:lstStyle>
          <a:p>
            <a:r>
              <a:rPr lang="pt-BR"/>
              <a:t>Clique para editar o título mestre</a:t>
            </a:r>
            <a:endParaRPr lang="en-US" dirty="0"/>
          </a:p>
        </p:txBody>
      </p:sp>
      <p:sp>
        <p:nvSpPr>
          <p:cNvPr id="4" name="Text Placeholder 3"/>
          <p:cNvSpPr>
            <a:spLocks noGrp="1"/>
          </p:cNvSpPr>
          <p:nvPr>
            <p:ph type="body" sz="half" idx="2"/>
          </p:nvPr>
        </p:nvSpPr>
        <p:spPr>
          <a:xfrm>
            <a:off x="680143" y="5300150"/>
            <a:ext cx="9611358" cy="502255"/>
          </a:xfrm>
        </p:spPr>
        <p:txBody>
          <a:bodyPr anchor="t"/>
          <a:lstStyle>
            <a:lvl1pPr marL="0" indent="0">
              <a:buNone/>
              <a:defRPr sz="16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pt-BR"/>
              <a:t>Editar estilos de texto Mestre</a:t>
            </a:r>
          </a:p>
        </p:txBody>
      </p:sp>
      <p:sp>
        <p:nvSpPr>
          <p:cNvPr id="5" name="Date Placeholder 4"/>
          <p:cNvSpPr>
            <a:spLocks noGrp="1"/>
          </p:cNvSpPr>
          <p:nvPr>
            <p:ph type="dt" sz="half" idx="10"/>
          </p:nvPr>
        </p:nvSpPr>
        <p:spPr/>
        <p:txBody>
          <a:bodyPr/>
          <a:lstStyle/>
          <a:p>
            <a:pPr rtl="0"/>
            <a:r>
              <a:rPr lang="en-US"/>
              <a:t>01/08/2016</a:t>
            </a:r>
          </a:p>
        </p:txBody>
      </p:sp>
      <p:sp>
        <p:nvSpPr>
          <p:cNvPr id="6" name="Footer Placeholder 5"/>
          <p:cNvSpPr>
            <a:spLocks noGrp="1"/>
          </p:cNvSpPr>
          <p:nvPr>
            <p:ph type="ftr" sz="quarter" idx="11"/>
          </p:nvPr>
        </p:nvSpPr>
        <p:spPr/>
        <p:txBody>
          <a:bodyPr/>
          <a:lstStyle/>
          <a:p>
            <a:pPr rtl="0"/>
            <a:endParaRPr lang="pt-BR"/>
          </a:p>
        </p:txBody>
      </p:sp>
      <p:sp>
        <p:nvSpPr>
          <p:cNvPr id="7" name="Slide Number Placeholder 6"/>
          <p:cNvSpPr>
            <a:spLocks noGrp="1"/>
          </p:cNvSpPr>
          <p:nvPr>
            <p:ph type="sldNum" sz="quarter" idx="12"/>
          </p:nvPr>
        </p:nvSpPr>
        <p:spPr>
          <a:xfrm>
            <a:off x="10726662" y="4709926"/>
            <a:ext cx="1153850" cy="1090789"/>
          </a:xfrm>
        </p:spPr>
        <p:txBody>
          <a:bodyPr/>
          <a:lstStyle/>
          <a:p>
            <a:pPr rtl="0"/>
            <a:fld id="{DF28FB93-0A08-4E7D-8E63-9EFA29F1E093}" type="slidenum">
              <a:rPr lang="pt-BR" smtClean="0"/>
              <a:pPr rtl="0"/>
              <a:t>‹nº›</a:t>
            </a:fld>
            <a:endParaRPr lang="pt-BR"/>
          </a:p>
        </p:txBody>
      </p:sp>
    </p:spTree>
    <p:extLst>
      <p:ext uri="{BB962C8B-B14F-4D97-AF65-F5344CB8AC3E}">
        <p14:creationId xmlns:p14="http://schemas.microsoft.com/office/powerpoint/2010/main" val="1159324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nas">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5094" cy="321164"/>
          </a:xfrm>
          <a:prstGeom prst="rect">
            <a:avLst/>
          </a:prstGeom>
        </p:spPr>
      </p:pic>
      <p:pic>
        <p:nvPicPr>
          <p:cNvPr id="14" name="Picture 13"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3070" y="1971234"/>
            <a:ext cx="1602580" cy="144270"/>
          </a:xfrm>
          <a:prstGeom prst="rect">
            <a:avLst/>
          </a:prstGeom>
        </p:spPr>
      </p:pic>
      <p:sp>
        <p:nvSpPr>
          <p:cNvPr id="16" name="Rectangle 15"/>
          <p:cNvSpPr/>
          <p:nvPr/>
        </p:nvSpPr>
        <p:spPr>
          <a:xfrm>
            <a:off x="0" y="609600"/>
            <a:ext cx="10435094"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3071" y="609600"/>
            <a:ext cx="1602580"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047" y="753228"/>
            <a:ext cx="9622454" cy="1080938"/>
          </a:xfrm>
        </p:spPr>
        <p:txBody>
          <a:bodyPr/>
          <a:lstStyle/>
          <a:p>
            <a:r>
              <a:rPr lang="pt-BR"/>
              <a:t>Clique para editar o título mestre</a:t>
            </a:r>
            <a:endParaRPr lang="en-US" dirty="0"/>
          </a:p>
        </p:txBody>
      </p:sp>
      <p:sp>
        <p:nvSpPr>
          <p:cNvPr id="7" name="Text Placeholder 2"/>
          <p:cNvSpPr>
            <a:spLocks noGrp="1"/>
          </p:cNvSpPr>
          <p:nvPr>
            <p:ph type="body" idx="1"/>
          </p:nvPr>
        </p:nvSpPr>
        <p:spPr>
          <a:xfrm>
            <a:off x="660774" y="2336873"/>
            <a:ext cx="3069235" cy="576262"/>
          </a:xfrm>
        </p:spPr>
        <p:txBody>
          <a:bodyPr anchor="b">
            <a:noAutofit/>
          </a:bodyPr>
          <a:lstStyle>
            <a:lvl1pPr marL="0" indent="0">
              <a:buNone/>
              <a:defRPr sz="2399" b="0">
                <a:solidFill>
                  <a:schemeClr val="tx1"/>
                </a:solidFill>
              </a:defRPr>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pt-BR"/>
              <a:t>Editar estilos de texto Mestre</a:t>
            </a:r>
          </a:p>
        </p:txBody>
      </p:sp>
      <p:sp>
        <p:nvSpPr>
          <p:cNvPr id="8" name="Text Placeholder 3"/>
          <p:cNvSpPr>
            <a:spLocks noGrp="1"/>
          </p:cNvSpPr>
          <p:nvPr>
            <p:ph type="body" sz="half" idx="15"/>
          </p:nvPr>
        </p:nvSpPr>
        <p:spPr>
          <a:xfrm>
            <a:off x="680145" y="3022674"/>
            <a:ext cx="3048908" cy="2913513"/>
          </a:xfrm>
        </p:spPr>
        <p:txBody>
          <a:bodyPr anchor="t">
            <a:normAutofit/>
          </a:bodyPr>
          <a:lstStyle>
            <a:lvl1pPr marL="0" indent="0">
              <a:buNone/>
              <a:defRPr sz="1400"/>
            </a:lvl1pPr>
            <a:lvl2pPr marL="457063" indent="0">
              <a:buNone/>
              <a:defRPr sz="1200"/>
            </a:lvl2pPr>
            <a:lvl3pPr marL="914126" indent="0">
              <a:buNone/>
              <a:defRPr sz="1000"/>
            </a:lvl3pPr>
            <a:lvl4pPr marL="1371189" indent="0">
              <a:buNone/>
              <a:defRPr sz="900"/>
            </a:lvl4pPr>
            <a:lvl5pPr marL="1828251" indent="0">
              <a:buNone/>
              <a:defRPr sz="900"/>
            </a:lvl5pPr>
            <a:lvl6pPr marL="2285314" indent="0">
              <a:buNone/>
              <a:defRPr sz="900"/>
            </a:lvl6pPr>
            <a:lvl7pPr marL="2742377" indent="0">
              <a:buNone/>
              <a:defRPr sz="900"/>
            </a:lvl7pPr>
            <a:lvl8pPr marL="3199440" indent="0">
              <a:buNone/>
              <a:defRPr sz="900"/>
            </a:lvl8pPr>
            <a:lvl9pPr marL="3656503" indent="0">
              <a:buNone/>
              <a:defRPr sz="900"/>
            </a:lvl9pPr>
          </a:lstStyle>
          <a:p>
            <a:pPr lvl="0"/>
            <a:r>
              <a:rPr lang="pt-BR"/>
              <a:t>Editar estilos de texto Mestre</a:t>
            </a:r>
          </a:p>
        </p:txBody>
      </p:sp>
      <p:sp>
        <p:nvSpPr>
          <p:cNvPr id="9" name="Text Placeholder 4"/>
          <p:cNvSpPr>
            <a:spLocks noGrp="1"/>
          </p:cNvSpPr>
          <p:nvPr>
            <p:ph type="body" sz="quarter" idx="3"/>
          </p:nvPr>
        </p:nvSpPr>
        <p:spPr>
          <a:xfrm>
            <a:off x="3954995" y="2336873"/>
            <a:ext cx="3062442" cy="576262"/>
          </a:xfrm>
        </p:spPr>
        <p:txBody>
          <a:bodyPr anchor="b">
            <a:noAutofit/>
          </a:bodyPr>
          <a:lstStyle>
            <a:lvl1pPr marL="0" indent="0">
              <a:buNone/>
              <a:defRPr sz="2399" b="0">
                <a:solidFill>
                  <a:schemeClr val="tx1"/>
                </a:solidFill>
              </a:defRPr>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pt-BR"/>
              <a:t>Editar estilos de texto Mestre</a:t>
            </a:r>
          </a:p>
        </p:txBody>
      </p:sp>
      <p:sp>
        <p:nvSpPr>
          <p:cNvPr id="10" name="Text Placeholder 3"/>
          <p:cNvSpPr>
            <a:spLocks noGrp="1"/>
          </p:cNvSpPr>
          <p:nvPr>
            <p:ph type="body" sz="half" idx="16"/>
          </p:nvPr>
        </p:nvSpPr>
        <p:spPr>
          <a:xfrm>
            <a:off x="3944443" y="3022674"/>
            <a:ext cx="3062442" cy="2913513"/>
          </a:xfrm>
        </p:spPr>
        <p:txBody>
          <a:bodyPr anchor="t">
            <a:normAutofit/>
          </a:bodyPr>
          <a:lstStyle>
            <a:lvl1pPr marL="0" indent="0">
              <a:buNone/>
              <a:defRPr sz="1400"/>
            </a:lvl1pPr>
            <a:lvl2pPr marL="457063" indent="0">
              <a:buNone/>
              <a:defRPr sz="1200"/>
            </a:lvl2pPr>
            <a:lvl3pPr marL="914126" indent="0">
              <a:buNone/>
              <a:defRPr sz="1000"/>
            </a:lvl3pPr>
            <a:lvl4pPr marL="1371189" indent="0">
              <a:buNone/>
              <a:defRPr sz="900"/>
            </a:lvl4pPr>
            <a:lvl5pPr marL="1828251" indent="0">
              <a:buNone/>
              <a:defRPr sz="900"/>
            </a:lvl5pPr>
            <a:lvl6pPr marL="2285314" indent="0">
              <a:buNone/>
              <a:defRPr sz="900"/>
            </a:lvl6pPr>
            <a:lvl7pPr marL="2742377" indent="0">
              <a:buNone/>
              <a:defRPr sz="900"/>
            </a:lvl7pPr>
            <a:lvl8pPr marL="3199440" indent="0">
              <a:buNone/>
              <a:defRPr sz="900"/>
            </a:lvl8pPr>
            <a:lvl9pPr marL="3656503" indent="0">
              <a:buNone/>
              <a:defRPr sz="900"/>
            </a:lvl9pPr>
          </a:lstStyle>
          <a:p>
            <a:pPr lvl="0"/>
            <a:r>
              <a:rPr lang="pt-BR"/>
              <a:t>Editar estilos de texto Mestre</a:t>
            </a:r>
          </a:p>
        </p:txBody>
      </p:sp>
      <p:sp>
        <p:nvSpPr>
          <p:cNvPr id="11" name="Text Placeholder 4"/>
          <p:cNvSpPr>
            <a:spLocks noGrp="1"/>
          </p:cNvSpPr>
          <p:nvPr>
            <p:ph type="body" sz="quarter" idx="13"/>
          </p:nvPr>
        </p:nvSpPr>
        <p:spPr>
          <a:xfrm>
            <a:off x="7222275" y="2336873"/>
            <a:ext cx="3069226" cy="576262"/>
          </a:xfrm>
        </p:spPr>
        <p:txBody>
          <a:bodyPr anchor="b">
            <a:noAutofit/>
          </a:bodyPr>
          <a:lstStyle>
            <a:lvl1pPr marL="0" indent="0">
              <a:buNone/>
              <a:defRPr sz="2399" b="0">
                <a:solidFill>
                  <a:schemeClr val="tx1"/>
                </a:solidFill>
              </a:defRPr>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pt-BR"/>
              <a:t>Editar estilos de texto Mestre</a:t>
            </a:r>
          </a:p>
        </p:txBody>
      </p:sp>
      <p:sp>
        <p:nvSpPr>
          <p:cNvPr id="12" name="Text Placeholder 3"/>
          <p:cNvSpPr>
            <a:spLocks noGrp="1"/>
          </p:cNvSpPr>
          <p:nvPr>
            <p:ph type="body" sz="half" idx="17"/>
          </p:nvPr>
        </p:nvSpPr>
        <p:spPr>
          <a:xfrm>
            <a:off x="7222275" y="3022674"/>
            <a:ext cx="3069226" cy="2913513"/>
          </a:xfrm>
        </p:spPr>
        <p:txBody>
          <a:bodyPr anchor="t">
            <a:normAutofit/>
          </a:bodyPr>
          <a:lstStyle>
            <a:lvl1pPr marL="0" indent="0">
              <a:buNone/>
              <a:defRPr sz="1400"/>
            </a:lvl1pPr>
            <a:lvl2pPr marL="457063" indent="0">
              <a:buNone/>
              <a:defRPr sz="1200"/>
            </a:lvl2pPr>
            <a:lvl3pPr marL="914126" indent="0">
              <a:buNone/>
              <a:defRPr sz="1000"/>
            </a:lvl3pPr>
            <a:lvl4pPr marL="1371189" indent="0">
              <a:buNone/>
              <a:defRPr sz="900"/>
            </a:lvl4pPr>
            <a:lvl5pPr marL="1828251" indent="0">
              <a:buNone/>
              <a:defRPr sz="900"/>
            </a:lvl5pPr>
            <a:lvl6pPr marL="2285314" indent="0">
              <a:buNone/>
              <a:defRPr sz="900"/>
            </a:lvl6pPr>
            <a:lvl7pPr marL="2742377" indent="0">
              <a:buNone/>
              <a:defRPr sz="900"/>
            </a:lvl7pPr>
            <a:lvl8pPr marL="3199440" indent="0">
              <a:buNone/>
              <a:defRPr sz="900"/>
            </a:lvl8pPr>
            <a:lvl9pPr marL="3656503" indent="0">
              <a:buNone/>
              <a:defRPr sz="900"/>
            </a:lvl9pPr>
          </a:lstStyle>
          <a:p>
            <a:pPr lvl="0"/>
            <a:r>
              <a:rPr lang="pt-BR"/>
              <a:t>Editar estilos de texto Mestre</a:t>
            </a:r>
          </a:p>
        </p:txBody>
      </p:sp>
      <p:sp>
        <p:nvSpPr>
          <p:cNvPr id="3" name="Date Placeholder 2"/>
          <p:cNvSpPr>
            <a:spLocks noGrp="1"/>
          </p:cNvSpPr>
          <p:nvPr>
            <p:ph type="dt" sz="half" idx="10"/>
          </p:nvPr>
        </p:nvSpPr>
        <p:spPr/>
        <p:txBody>
          <a:bodyPr/>
          <a:lstStyle/>
          <a:p>
            <a:pPr rtl="0"/>
            <a:r>
              <a:rPr lang="en-US"/>
              <a:t>01/08/2016</a:t>
            </a:r>
          </a:p>
        </p:txBody>
      </p:sp>
      <p:sp>
        <p:nvSpPr>
          <p:cNvPr id="4" name="Footer Placeholder 3"/>
          <p:cNvSpPr>
            <a:spLocks noGrp="1"/>
          </p:cNvSpPr>
          <p:nvPr>
            <p:ph type="ftr" sz="quarter" idx="11"/>
          </p:nvPr>
        </p:nvSpPr>
        <p:spPr/>
        <p:txBody>
          <a:bodyPr/>
          <a:lstStyle/>
          <a:p>
            <a:pPr rtl="0"/>
            <a:endParaRPr lang="pt-BR"/>
          </a:p>
        </p:txBody>
      </p:sp>
      <p:sp>
        <p:nvSpPr>
          <p:cNvPr id="5" name="Slide Number Placeholder 4"/>
          <p:cNvSpPr>
            <a:spLocks noGrp="1"/>
          </p:cNvSpPr>
          <p:nvPr>
            <p:ph type="sldNum" sz="quarter" idx="12"/>
          </p:nvPr>
        </p:nvSpPr>
        <p:spPr/>
        <p:txBody>
          <a:bodyPr/>
          <a:lstStyle/>
          <a:p>
            <a:pPr rtl="0"/>
            <a:fld id="{DF28FB93-0A08-4E7D-8E63-9EFA29F1E093}" type="slidenum">
              <a:rPr lang="pt-BR" smtClean="0"/>
              <a:pPr rtl="0"/>
              <a:t>‹nº›</a:t>
            </a:fld>
            <a:endParaRPr lang="pt-BR"/>
          </a:p>
        </p:txBody>
      </p:sp>
    </p:spTree>
    <p:extLst>
      <p:ext uri="{BB962C8B-B14F-4D97-AF65-F5344CB8AC3E}">
        <p14:creationId xmlns:p14="http://schemas.microsoft.com/office/powerpoint/2010/main" val="7060762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unas de Imagem">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5094"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3070" y="1971234"/>
            <a:ext cx="1602580" cy="144270"/>
          </a:xfrm>
          <a:prstGeom prst="rect">
            <a:avLst/>
          </a:prstGeom>
        </p:spPr>
      </p:pic>
      <p:sp>
        <p:nvSpPr>
          <p:cNvPr id="17" name="Rectangle 16"/>
          <p:cNvSpPr/>
          <p:nvPr/>
        </p:nvSpPr>
        <p:spPr>
          <a:xfrm>
            <a:off x="0" y="609600"/>
            <a:ext cx="10435094"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3071" y="609600"/>
            <a:ext cx="1602580"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145" y="753228"/>
            <a:ext cx="9611356" cy="1080938"/>
          </a:xfrm>
        </p:spPr>
        <p:txBody>
          <a:bodyPr/>
          <a:lstStyle/>
          <a:p>
            <a:r>
              <a:rPr lang="pt-BR"/>
              <a:t>Clique para editar o título mestre</a:t>
            </a:r>
            <a:endParaRPr lang="en-US" dirty="0"/>
          </a:p>
        </p:txBody>
      </p:sp>
      <p:sp>
        <p:nvSpPr>
          <p:cNvPr id="19" name="Text Placeholder 2"/>
          <p:cNvSpPr>
            <a:spLocks noGrp="1"/>
          </p:cNvSpPr>
          <p:nvPr>
            <p:ph type="body" idx="1"/>
          </p:nvPr>
        </p:nvSpPr>
        <p:spPr>
          <a:xfrm>
            <a:off x="680141" y="4297503"/>
            <a:ext cx="3048911" cy="576262"/>
          </a:xfrm>
        </p:spPr>
        <p:txBody>
          <a:bodyPr anchor="b">
            <a:noAutofit/>
          </a:bodyPr>
          <a:lstStyle>
            <a:lvl1pPr marL="0" indent="0">
              <a:buNone/>
              <a:defRPr sz="2399" b="0">
                <a:solidFill>
                  <a:schemeClr val="tx1"/>
                </a:solidFill>
              </a:defRPr>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pt-BR"/>
              <a:t>Editar estilos de texto Mestre</a:t>
            </a:r>
          </a:p>
        </p:txBody>
      </p:sp>
      <p:sp>
        <p:nvSpPr>
          <p:cNvPr id="20" name="Picture Placeholder 2"/>
          <p:cNvSpPr>
            <a:spLocks noGrp="1" noChangeAspect="1"/>
          </p:cNvSpPr>
          <p:nvPr>
            <p:ph type="pic" idx="15"/>
          </p:nvPr>
        </p:nvSpPr>
        <p:spPr>
          <a:xfrm>
            <a:off x="680141" y="2336873"/>
            <a:ext cx="3048911"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063" indent="0">
              <a:buNone/>
              <a:defRPr sz="1600"/>
            </a:lvl2pPr>
            <a:lvl3pPr marL="914126" indent="0">
              <a:buNone/>
              <a:defRPr sz="1600"/>
            </a:lvl3pPr>
            <a:lvl4pPr marL="1371189" indent="0">
              <a:buNone/>
              <a:defRPr sz="1600"/>
            </a:lvl4pPr>
            <a:lvl5pPr marL="1828251" indent="0">
              <a:buNone/>
              <a:defRPr sz="1600"/>
            </a:lvl5pPr>
            <a:lvl6pPr marL="2285314" indent="0">
              <a:buNone/>
              <a:defRPr sz="1600"/>
            </a:lvl6pPr>
            <a:lvl7pPr marL="2742377" indent="0">
              <a:buNone/>
              <a:defRPr sz="1600"/>
            </a:lvl7pPr>
            <a:lvl8pPr marL="3199440" indent="0">
              <a:buNone/>
              <a:defRPr sz="1600"/>
            </a:lvl8pPr>
            <a:lvl9pPr marL="3656503" indent="0">
              <a:buNone/>
              <a:defRPr sz="1600"/>
            </a:lvl9pPr>
          </a:lstStyle>
          <a:p>
            <a:r>
              <a:rPr lang="pt-BR"/>
              <a:t>Clique no ícone para adicionar uma imagem</a:t>
            </a:r>
            <a:endParaRPr lang="en-US" dirty="0"/>
          </a:p>
        </p:txBody>
      </p:sp>
      <p:sp>
        <p:nvSpPr>
          <p:cNvPr id="21" name="Text Placeholder 3"/>
          <p:cNvSpPr>
            <a:spLocks noGrp="1"/>
          </p:cNvSpPr>
          <p:nvPr>
            <p:ph type="body" sz="half" idx="18"/>
          </p:nvPr>
        </p:nvSpPr>
        <p:spPr>
          <a:xfrm>
            <a:off x="680141" y="4873765"/>
            <a:ext cx="3048911" cy="1062422"/>
          </a:xfrm>
        </p:spPr>
        <p:txBody>
          <a:bodyPr anchor="t">
            <a:normAutofit/>
          </a:bodyPr>
          <a:lstStyle>
            <a:lvl1pPr marL="0" indent="0">
              <a:buNone/>
              <a:defRPr sz="1400"/>
            </a:lvl1pPr>
            <a:lvl2pPr marL="457063" indent="0">
              <a:buNone/>
              <a:defRPr sz="1200"/>
            </a:lvl2pPr>
            <a:lvl3pPr marL="914126" indent="0">
              <a:buNone/>
              <a:defRPr sz="1000"/>
            </a:lvl3pPr>
            <a:lvl4pPr marL="1371189" indent="0">
              <a:buNone/>
              <a:defRPr sz="900"/>
            </a:lvl4pPr>
            <a:lvl5pPr marL="1828251" indent="0">
              <a:buNone/>
              <a:defRPr sz="900"/>
            </a:lvl5pPr>
            <a:lvl6pPr marL="2285314" indent="0">
              <a:buNone/>
              <a:defRPr sz="900"/>
            </a:lvl6pPr>
            <a:lvl7pPr marL="2742377" indent="0">
              <a:buNone/>
              <a:defRPr sz="900"/>
            </a:lvl7pPr>
            <a:lvl8pPr marL="3199440" indent="0">
              <a:buNone/>
              <a:defRPr sz="900"/>
            </a:lvl8pPr>
            <a:lvl9pPr marL="3656503" indent="0">
              <a:buNone/>
              <a:defRPr sz="900"/>
            </a:lvl9pPr>
          </a:lstStyle>
          <a:p>
            <a:pPr lvl="0"/>
            <a:r>
              <a:rPr lang="pt-BR"/>
              <a:t>Editar estilos de texto Mestre</a:t>
            </a:r>
          </a:p>
        </p:txBody>
      </p:sp>
      <p:sp>
        <p:nvSpPr>
          <p:cNvPr id="22" name="Text Placeholder 4"/>
          <p:cNvSpPr>
            <a:spLocks noGrp="1"/>
          </p:cNvSpPr>
          <p:nvPr>
            <p:ph type="body" sz="quarter" idx="3"/>
          </p:nvPr>
        </p:nvSpPr>
        <p:spPr>
          <a:xfrm>
            <a:off x="3944444" y="4297503"/>
            <a:ext cx="3062442" cy="576262"/>
          </a:xfrm>
        </p:spPr>
        <p:txBody>
          <a:bodyPr anchor="b">
            <a:noAutofit/>
          </a:bodyPr>
          <a:lstStyle>
            <a:lvl1pPr marL="0" indent="0">
              <a:buNone/>
              <a:defRPr sz="2399" b="0">
                <a:solidFill>
                  <a:schemeClr val="tx1"/>
                </a:solidFill>
              </a:defRPr>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pt-BR"/>
              <a:t>Editar estilos de texto Mestre</a:t>
            </a:r>
          </a:p>
        </p:txBody>
      </p:sp>
      <p:sp>
        <p:nvSpPr>
          <p:cNvPr id="23" name="Picture Placeholder 2"/>
          <p:cNvSpPr>
            <a:spLocks noGrp="1" noChangeAspect="1"/>
          </p:cNvSpPr>
          <p:nvPr>
            <p:ph type="pic" idx="21"/>
          </p:nvPr>
        </p:nvSpPr>
        <p:spPr>
          <a:xfrm>
            <a:off x="3944443" y="2336873"/>
            <a:ext cx="306244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063" indent="0">
              <a:buNone/>
              <a:defRPr sz="1600"/>
            </a:lvl2pPr>
            <a:lvl3pPr marL="914126" indent="0">
              <a:buNone/>
              <a:defRPr sz="1600"/>
            </a:lvl3pPr>
            <a:lvl4pPr marL="1371189" indent="0">
              <a:buNone/>
              <a:defRPr sz="1600"/>
            </a:lvl4pPr>
            <a:lvl5pPr marL="1828251" indent="0">
              <a:buNone/>
              <a:defRPr sz="1600"/>
            </a:lvl5pPr>
            <a:lvl6pPr marL="2285314" indent="0">
              <a:buNone/>
              <a:defRPr sz="1600"/>
            </a:lvl6pPr>
            <a:lvl7pPr marL="2742377" indent="0">
              <a:buNone/>
              <a:defRPr sz="1600"/>
            </a:lvl7pPr>
            <a:lvl8pPr marL="3199440" indent="0">
              <a:buNone/>
              <a:defRPr sz="1600"/>
            </a:lvl8pPr>
            <a:lvl9pPr marL="3656503" indent="0">
              <a:buNone/>
              <a:defRPr sz="1600"/>
            </a:lvl9pPr>
          </a:lstStyle>
          <a:p>
            <a:r>
              <a:rPr lang="pt-BR"/>
              <a:t>Clique no ícone para adicionar uma imagem</a:t>
            </a:r>
            <a:endParaRPr lang="en-US" dirty="0"/>
          </a:p>
        </p:txBody>
      </p:sp>
      <p:sp>
        <p:nvSpPr>
          <p:cNvPr id="24" name="Text Placeholder 3"/>
          <p:cNvSpPr>
            <a:spLocks noGrp="1"/>
          </p:cNvSpPr>
          <p:nvPr>
            <p:ph type="body" sz="half" idx="19"/>
          </p:nvPr>
        </p:nvSpPr>
        <p:spPr>
          <a:xfrm>
            <a:off x="3943090" y="4873764"/>
            <a:ext cx="3066498" cy="1062422"/>
          </a:xfrm>
        </p:spPr>
        <p:txBody>
          <a:bodyPr anchor="t">
            <a:normAutofit/>
          </a:bodyPr>
          <a:lstStyle>
            <a:lvl1pPr marL="0" indent="0">
              <a:buNone/>
              <a:defRPr sz="1400"/>
            </a:lvl1pPr>
            <a:lvl2pPr marL="457063" indent="0">
              <a:buNone/>
              <a:defRPr sz="1200"/>
            </a:lvl2pPr>
            <a:lvl3pPr marL="914126" indent="0">
              <a:buNone/>
              <a:defRPr sz="1000"/>
            </a:lvl3pPr>
            <a:lvl4pPr marL="1371189" indent="0">
              <a:buNone/>
              <a:defRPr sz="900"/>
            </a:lvl4pPr>
            <a:lvl5pPr marL="1828251" indent="0">
              <a:buNone/>
              <a:defRPr sz="900"/>
            </a:lvl5pPr>
            <a:lvl6pPr marL="2285314" indent="0">
              <a:buNone/>
              <a:defRPr sz="900"/>
            </a:lvl6pPr>
            <a:lvl7pPr marL="2742377" indent="0">
              <a:buNone/>
              <a:defRPr sz="900"/>
            </a:lvl7pPr>
            <a:lvl8pPr marL="3199440" indent="0">
              <a:buNone/>
              <a:defRPr sz="900"/>
            </a:lvl8pPr>
            <a:lvl9pPr marL="3656503" indent="0">
              <a:buNone/>
              <a:defRPr sz="900"/>
            </a:lvl9pPr>
          </a:lstStyle>
          <a:p>
            <a:pPr lvl="0"/>
            <a:r>
              <a:rPr lang="pt-BR"/>
              <a:t>Editar estilos de texto Mestre</a:t>
            </a:r>
          </a:p>
        </p:txBody>
      </p:sp>
      <p:sp>
        <p:nvSpPr>
          <p:cNvPr id="25" name="Text Placeholder 4"/>
          <p:cNvSpPr>
            <a:spLocks noGrp="1"/>
          </p:cNvSpPr>
          <p:nvPr>
            <p:ph type="body" sz="quarter" idx="13"/>
          </p:nvPr>
        </p:nvSpPr>
        <p:spPr>
          <a:xfrm>
            <a:off x="7228796" y="4297503"/>
            <a:ext cx="3062707" cy="576262"/>
          </a:xfrm>
        </p:spPr>
        <p:txBody>
          <a:bodyPr anchor="b">
            <a:noAutofit/>
          </a:bodyPr>
          <a:lstStyle>
            <a:lvl1pPr marL="0" indent="0">
              <a:buNone/>
              <a:defRPr sz="2399" b="0">
                <a:solidFill>
                  <a:schemeClr val="tx1"/>
                </a:solidFill>
              </a:defRPr>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pt-BR"/>
              <a:t>Editar estilos de texto Mestre</a:t>
            </a:r>
          </a:p>
        </p:txBody>
      </p:sp>
      <p:sp>
        <p:nvSpPr>
          <p:cNvPr id="26" name="Picture Placeholder 2"/>
          <p:cNvSpPr>
            <a:spLocks noGrp="1" noChangeAspect="1"/>
          </p:cNvSpPr>
          <p:nvPr>
            <p:ph type="pic" idx="22"/>
          </p:nvPr>
        </p:nvSpPr>
        <p:spPr>
          <a:xfrm>
            <a:off x="7228795" y="2336873"/>
            <a:ext cx="3062707"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063" indent="0">
              <a:buNone/>
              <a:defRPr sz="1600"/>
            </a:lvl2pPr>
            <a:lvl3pPr marL="914126" indent="0">
              <a:buNone/>
              <a:defRPr sz="1600"/>
            </a:lvl3pPr>
            <a:lvl4pPr marL="1371189" indent="0">
              <a:buNone/>
              <a:defRPr sz="1600"/>
            </a:lvl4pPr>
            <a:lvl5pPr marL="1828251" indent="0">
              <a:buNone/>
              <a:defRPr sz="1600"/>
            </a:lvl5pPr>
            <a:lvl6pPr marL="2285314" indent="0">
              <a:buNone/>
              <a:defRPr sz="1600"/>
            </a:lvl6pPr>
            <a:lvl7pPr marL="2742377" indent="0">
              <a:buNone/>
              <a:defRPr sz="1600"/>
            </a:lvl7pPr>
            <a:lvl8pPr marL="3199440" indent="0">
              <a:buNone/>
              <a:defRPr sz="1600"/>
            </a:lvl8pPr>
            <a:lvl9pPr marL="3656503" indent="0">
              <a:buNone/>
              <a:defRPr sz="1600"/>
            </a:lvl9pPr>
          </a:lstStyle>
          <a:p>
            <a:r>
              <a:rPr lang="pt-BR"/>
              <a:t>Clique no ícone para adicionar uma imagem</a:t>
            </a:r>
            <a:endParaRPr lang="en-US" dirty="0"/>
          </a:p>
        </p:txBody>
      </p:sp>
      <p:sp>
        <p:nvSpPr>
          <p:cNvPr id="27" name="Text Placeholder 3"/>
          <p:cNvSpPr>
            <a:spLocks noGrp="1"/>
          </p:cNvSpPr>
          <p:nvPr>
            <p:ph type="body" sz="half" idx="20"/>
          </p:nvPr>
        </p:nvSpPr>
        <p:spPr>
          <a:xfrm>
            <a:off x="7228671" y="4873762"/>
            <a:ext cx="3066764" cy="1062422"/>
          </a:xfrm>
        </p:spPr>
        <p:txBody>
          <a:bodyPr anchor="t">
            <a:normAutofit/>
          </a:bodyPr>
          <a:lstStyle>
            <a:lvl1pPr marL="0" indent="0">
              <a:buNone/>
              <a:defRPr sz="1400"/>
            </a:lvl1pPr>
            <a:lvl2pPr marL="457063" indent="0">
              <a:buNone/>
              <a:defRPr sz="1200"/>
            </a:lvl2pPr>
            <a:lvl3pPr marL="914126" indent="0">
              <a:buNone/>
              <a:defRPr sz="1000"/>
            </a:lvl3pPr>
            <a:lvl4pPr marL="1371189" indent="0">
              <a:buNone/>
              <a:defRPr sz="900"/>
            </a:lvl4pPr>
            <a:lvl5pPr marL="1828251" indent="0">
              <a:buNone/>
              <a:defRPr sz="900"/>
            </a:lvl5pPr>
            <a:lvl6pPr marL="2285314" indent="0">
              <a:buNone/>
              <a:defRPr sz="900"/>
            </a:lvl6pPr>
            <a:lvl7pPr marL="2742377" indent="0">
              <a:buNone/>
              <a:defRPr sz="900"/>
            </a:lvl7pPr>
            <a:lvl8pPr marL="3199440" indent="0">
              <a:buNone/>
              <a:defRPr sz="900"/>
            </a:lvl8pPr>
            <a:lvl9pPr marL="3656503" indent="0">
              <a:buNone/>
              <a:defRPr sz="900"/>
            </a:lvl9pPr>
          </a:lstStyle>
          <a:p>
            <a:pPr lvl="0"/>
            <a:r>
              <a:rPr lang="pt-BR"/>
              <a:t>Editar estilos de texto Mestre</a:t>
            </a:r>
          </a:p>
        </p:txBody>
      </p:sp>
      <p:sp>
        <p:nvSpPr>
          <p:cNvPr id="3" name="Date Placeholder 2"/>
          <p:cNvSpPr>
            <a:spLocks noGrp="1"/>
          </p:cNvSpPr>
          <p:nvPr>
            <p:ph type="dt" sz="half" idx="10"/>
          </p:nvPr>
        </p:nvSpPr>
        <p:spPr/>
        <p:txBody>
          <a:bodyPr/>
          <a:lstStyle/>
          <a:p>
            <a:pPr rtl="0"/>
            <a:r>
              <a:rPr lang="en-US"/>
              <a:t>01/08/2016</a:t>
            </a:r>
          </a:p>
        </p:txBody>
      </p:sp>
      <p:sp>
        <p:nvSpPr>
          <p:cNvPr id="4" name="Footer Placeholder 3"/>
          <p:cNvSpPr>
            <a:spLocks noGrp="1"/>
          </p:cNvSpPr>
          <p:nvPr>
            <p:ph type="ftr" sz="quarter" idx="11"/>
          </p:nvPr>
        </p:nvSpPr>
        <p:spPr/>
        <p:txBody>
          <a:bodyPr/>
          <a:lstStyle/>
          <a:p>
            <a:pPr rtl="0"/>
            <a:endParaRPr lang="pt-BR"/>
          </a:p>
        </p:txBody>
      </p:sp>
      <p:sp>
        <p:nvSpPr>
          <p:cNvPr id="5" name="Slide Number Placeholder 4"/>
          <p:cNvSpPr>
            <a:spLocks noGrp="1"/>
          </p:cNvSpPr>
          <p:nvPr>
            <p:ph type="sldNum" sz="quarter" idx="12"/>
          </p:nvPr>
        </p:nvSpPr>
        <p:spPr/>
        <p:txBody>
          <a:bodyPr/>
          <a:lstStyle/>
          <a:p>
            <a:pPr rtl="0"/>
            <a:fld id="{DF28FB93-0A08-4E7D-8E63-9EFA29F1E093}" type="slidenum">
              <a:rPr lang="pt-BR" smtClean="0"/>
              <a:pPr rtl="0"/>
              <a:t>‹nº›</a:t>
            </a:fld>
            <a:endParaRPr lang="pt-BR"/>
          </a:p>
        </p:txBody>
      </p:sp>
    </p:spTree>
    <p:extLst>
      <p:ext uri="{BB962C8B-B14F-4D97-AF65-F5344CB8AC3E}">
        <p14:creationId xmlns:p14="http://schemas.microsoft.com/office/powerpoint/2010/main" val="14112386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5094"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3070" y="1971234"/>
            <a:ext cx="1602580" cy="144270"/>
          </a:xfrm>
          <a:prstGeom prst="rect">
            <a:avLst/>
          </a:prstGeom>
        </p:spPr>
      </p:pic>
      <p:sp>
        <p:nvSpPr>
          <p:cNvPr id="9" name="Rectangle 8"/>
          <p:cNvSpPr/>
          <p:nvPr/>
        </p:nvSpPr>
        <p:spPr>
          <a:xfrm>
            <a:off x="0" y="609600"/>
            <a:ext cx="10435094"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3071" y="609600"/>
            <a:ext cx="1602580"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pPr rtl="0"/>
            <a:r>
              <a:rPr lang="en-US"/>
              <a:t>01/08/2016</a:t>
            </a:r>
          </a:p>
        </p:txBody>
      </p:sp>
      <p:sp>
        <p:nvSpPr>
          <p:cNvPr id="5" name="Footer Placeholder 4"/>
          <p:cNvSpPr>
            <a:spLocks noGrp="1"/>
          </p:cNvSpPr>
          <p:nvPr>
            <p:ph type="ftr" sz="quarter" idx="11"/>
          </p:nvPr>
        </p:nvSpPr>
        <p:spPr/>
        <p:txBody>
          <a:bodyPr/>
          <a:lstStyle/>
          <a:p>
            <a:pPr rtl="0"/>
            <a:endParaRPr lang="pt-BR"/>
          </a:p>
        </p:txBody>
      </p:sp>
      <p:sp>
        <p:nvSpPr>
          <p:cNvPr id="6" name="Slide Number Placeholder 5"/>
          <p:cNvSpPr>
            <a:spLocks noGrp="1"/>
          </p:cNvSpPr>
          <p:nvPr>
            <p:ph type="sldNum" sz="quarter" idx="12"/>
          </p:nvPr>
        </p:nvSpPr>
        <p:spPr/>
        <p:txBody>
          <a:bodyPr/>
          <a:lstStyle/>
          <a:p>
            <a:pPr rtl="0"/>
            <a:fld id="{DF28FB93-0A08-4E7D-8E63-9EFA29F1E093}" type="slidenum">
              <a:rPr lang="pt-BR" smtClean="0"/>
              <a:pPr rtl="0"/>
              <a:t>‹nº›</a:t>
            </a:fld>
            <a:endParaRPr lang="pt-BR"/>
          </a:p>
        </p:txBody>
      </p:sp>
    </p:spTree>
    <p:extLst>
      <p:ext uri="{BB962C8B-B14F-4D97-AF65-F5344CB8AC3E}">
        <p14:creationId xmlns:p14="http://schemas.microsoft.com/office/powerpoint/2010/main" val="11124057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7" name="Rectangle 6"/>
          <p:cNvSpPr/>
          <p:nvPr/>
        </p:nvSpPr>
        <p:spPr>
          <a:xfrm rot="5400000">
            <a:off x="8113428" y="1869573"/>
            <a:ext cx="5106988" cy="136784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5424" y="5372581"/>
            <a:ext cx="1602997" cy="136784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6593" y="609597"/>
            <a:ext cx="1073522" cy="4353760"/>
          </a:xfrm>
        </p:spPr>
        <p:txBody>
          <a:bodyPr vert="eaVert"/>
          <a:lstStyle/>
          <a:p>
            <a:r>
              <a:rPr lang="pt-BR"/>
              <a:t>Clique para editar o título mestre</a:t>
            </a:r>
            <a:endParaRPr lang="en-US" dirty="0"/>
          </a:p>
        </p:txBody>
      </p:sp>
      <p:sp>
        <p:nvSpPr>
          <p:cNvPr id="3" name="Vertical Text Placeholder 2"/>
          <p:cNvSpPr>
            <a:spLocks noGrp="1"/>
          </p:cNvSpPr>
          <p:nvPr>
            <p:ph type="body" orient="vert" idx="1"/>
          </p:nvPr>
        </p:nvSpPr>
        <p:spPr>
          <a:xfrm>
            <a:off x="680145" y="609598"/>
            <a:ext cx="8867694" cy="5326589"/>
          </a:xfrm>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a:xfrm>
            <a:off x="6805353" y="5936188"/>
            <a:ext cx="2742486" cy="365125"/>
          </a:xfrm>
        </p:spPr>
        <p:txBody>
          <a:bodyPr/>
          <a:lstStyle/>
          <a:p>
            <a:pPr rtl="0"/>
            <a:r>
              <a:rPr lang="en-US"/>
              <a:t>01/08/2016</a:t>
            </a:r>
          </a:p>
        </p:txBody>
      </p:sp>
      <p:sp>
        <p:nvSpPr>
          <p:cNvPr id="5" name="Footer Placeholder 4"/>
          <p:cNvSpPr>
            <a:spLocks noGrp="1"/>
          </p:cNvSpPr>
          <p:nvPr>
            <p:ph type="ftr" sz="quarter" idx="11"/>
          </p:nvPr>
        </p:nvSpPr>
        <p:spPr>
          <a:xfrm>
            <a:off x="680145" y="5936189"/>
            <a:ext cx="6125209" cy="365125"/>
          </a:xfrm>
        </p:spPr>
        <p:txBody>
          <a:bodyPr/>
          <a:lstStyle/>
          <a:p>
            <a:pPr rtl="0"/>
            <a:endParaRPr lang="pt-BR"/>
          </a:p>
        </p:txBody>
      </p:sp>
      <p:sp>
        <p:nvSpPr>
          <p:cNvPr id="6" name="Slide Number Placeholder 5"/>
          <p:cNvSpPr>
            <a:spLocks noGrp="1"/>
          </p:cNvSpPr>
          <p:nvPr>
            <p:ph type="sldNum" sz="quarter" idx="12"/>
          </p:nvPr>
        </p:nvSpPr>
        <p:spPr>
          <a:xfrm>
            <a:off x="10094921" y="5398634"/>
            <a:ext cx="1153850" cy="1090789"/>
          </a:xfrm>
        </p:spPr>
        <p:txBody>
          <a:bodyPr anchor="t"/>
          <a:lstStyle>
            <a:lvl1pPr algn="ctr">
              <a:defRPr/>
            </a:lvl1pPr>
          </a:lstStyle>
          <a:p>
            <a:pPr rtl="0"/>
            <a:fld id="{DF28FB93-0A08-4E7D-8E63-9EFA29F1E093}" type="slidenum">
              <a:rPr lang="pt-BR" smtClean="0"/>
              <a:pPr rtl="0"/>
              <a:t>‹nº›</a:t>
            </a:fld>
            <a:endParaRPr lang="pt-BR"/>
          </a:p>
        </p:txBody>
      </p:sp>
    </p:spTree>
    <p:extLst>
      <p:ext uri="{BB962C8B-B14F-4D97-AF65-F5344CB8AC3E}">
        <p14:creationId xmlns:p14="http://schemas.microsoft.com/office/powerpoint/2010/main" val="38909101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5094"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3070" y="1971234"/>
            <a:ext cx="1602580" cy="144270"/>
          </a:xfrm>
          <a:prstGeom prst="rect">
            <a:avLst/>
          </a:prstGeom>
        </p:spPr>
      </p:pic>
      <p:sp>
        <p:nvSpPr>
          <p:cNvPr id="17" name="Rectangle 16"/>
          <p:cNvSpPr/>
          <p:nvPr/>
        </p:nvSpPr>
        <p:spPr>
          <a:xfrm>
            <a:off x="0" y="609600"/>
            <a:ext cx="10435094"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3071" y="609600"/>
            <a:ext cx="1602580"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idx="1"/>
          </p:nvPr>
        </p:nvSpPr>
        <p:spPr/>
        <p:txBody>
          <a:bodyPr>
            <a:normAutofit/>
          </a:bodyPr>
          <a:lstStyle>
            <a:lvl1pPr>
              <a:defRPr sz="2399"/>
            </a:lvl1pPr>
            <a:lvl2pPr>
              <a:defRPr sz="1999"/>
            </a:lvl2pPr>
            <a:lvl3pPr>
              <a:defRPr sz="1799"/>
            </a:lvl3pPr>
            <a:lvl4pPr>
              <a:defRPr sz="1600"/>
            </a:lvl4pPr>
            <a:lvl5pPr>
              <a:defRPr sz="1600"/>
            </a:lvl5p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pPr rtl="0"/>
            <a:r>
              <a:rPr lang="en-US"/>
              <a:t>01/08/2016</a:t>
            </a:r>
          </a:p>
        </p:txBody>
      </p:sp>
      <p:sp>
        <p:nvSpPr>
          <p:cNvPr id="5" name="Footer Placeholder 4"/>
          <p:cNvSpPr>
            <a:spLocks noGrp="1"/>
          </p:cNvSpPr>
          <p:nvPr>
            <p:ph type="ftr" sz="quarter" idx="11"/>
          </p:nvPr>
        </p:nvSpPr>
        <p:spPr/>
        <p:txBody>
          <a:bodyPr/>
          <a:lstStyle/>
          <a:p>
            <a:pPr rtl="0"/>
            <a:endParaRPr lang="pt-BR"/>
          </a:p>
        </p:txBody>
      </p:sp>
      <p:sp>
        <p:nvSpPr>
          <p:cNvPr id="6" name="Slide Number Placeholder 5"/>
          <p:cNvSpPr>
            <a:spLocks noGrp="1"/>
          </p:cNvSpPr>
          <p:nvPr>
            <p:ph type="sldNum" sz="quarter" idx="12"/>
          </p:nvPr>
        </p:nvSpPr>
        <p:spPr/>
        <p:txBody>
          <a:bodyPr/>
          <a:lstStyle/>
          <a:p>
            <a:pPr rtl="0"/>
            <a:fld id="{DF28FB93-0A08-4E7D-8E63-9EFA29F1E093}" type="slidenum">
              <a:rPr lang="pt-BR" smtClean="0"/>
              <a:pPr rtl="0"/>
              <a:t>‹nº›</a:t>
            </a:fld>
            <a:endParaRPr lang="pt-BR"/>
          </a:p>
        </p:txBody>
      </p:sp>
    </p:spTree>
    <p:extLst>
      <p:ext uri="{BB962C8B-B14F-4D97-AF65-F5344CB8AC3E}">
        <p14:creationId xmlns:p14="http://schemas.microsoft.com/office/powerpoint/2010/main" val="28931101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5094"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3068" y="4087901"/>
            <a:ext cx="1602580" cy="144270"/>
          </a:xfrm>
          <a:prstGeom prst="rect">
            <a:avLst/>
          </a:prstGeom>
        </p:spPr>
      </p:pic>
      <p:sp>
        <p:nvSpPr>
          <p:cNvPr id="9" name="Rectangle 8"/>
          <p:cNvSpPr/>
          <p:nvPr/>
        </p:nvSpPr>
        <p:spPr>
          <a:xfrm>
            <a:off x="-2" y="2726267"/>
            <a:ext cx="10435094"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3069" y="2726267"/>
            <a:ext cx="1602580"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145" y="2869895"/>
            <a:ext cx="9611356" cy="1090788"/>
          </a:xfrm>
        </p:spPr>
        <p:txBody>
          <a:bodyPr anchor="ctr">
            <a:normAutofit/>
          </a:bodyPr>
          <a:lstStyle>
            <a:lvl1pPr algn="r">
              <a:defRPr sz="3599"/>
            </a:lvl1pPr>
          </a:lstStyle>
          <a:p>
            <a:r>
              <a:rPr lang="pt-BR"/>
              <a:t>Clique para editar o título mestre</a:t>
            </a:r>
            <a:endParaRPr lang="en-US" dirty="0"/>
          </a:p>
        </p:txBody>
      </p:sp>
      <p:sp>
        <p:nvSpPr>
          <p:cNvPr id="3" name="Text Placeholder 2"/>
          <p:cNvSpPr>
            <a:spLocks noGrp="1"/>
          </p:cNvSpPr>
          <p:nvPr>
            <p:ph type="body" idx="1"/>
          </p:nvPr>
        </p:nvSpPr>
        <p:spPr>
          <a:xfrm>
            <a:off x="680145" y="4232172"/>
            <a:ext cx="9611356" cy="1704017"/>
          </a:xfrm>
        </p:spPr>
        <p:txBody>
          <a:bodyPr>
            <a:normAutofit/>
          </a:bodyPr>
          <a:lstStyle>
            <a:lvl1pPr marL="0" indent="0" algn="r">
              <a:buNone/>
              <a:defRPr sz="1999">
                <a:solidFill>
                  <a:schemeClr val="tx1">
                    <a:tint val="75000"/>
                  </a:schemeClr>
                </a:solidFill>
              </a:defRPr>
            </a:lvl1pPr>
            <a:lvl2pPr marL="457063" indent="0">
              <a:buNone/>
              <a:defRPr sz="1999">
                <a:solidFill>
                  <a:schemeClr val="tx1">
                    <a:tint val="75000"/>
                  </a:schemeClr>
                </a:solidFill>
              </a:defRPr>
            </a:lvl2pPr>
            <a:lvl3pPr marL="914126" indent="0">
              <a:buNone/>
              <a:defRPr sz="1799">
                <a:solidFill>
                  <a:schemeClr val="tx1">
                    <a:tint val="75000"/>
                  </a:schemeClr>
                </a:solidFill>
              </a:defRPr>
            </a:lvl3pPr>
            <a:lvl4pPr marL="1371189" indent="0">
              <a:buNone/>
              <a:defRPr sz="1600">
                <a:solidFill>
                  <a:schemeClr val="tx1">
                    <a:tint val="75000"/>
                  </a:schemeClr>
                </a:solidFill>
              </a:defRPr>
            </a:lvl4pPr>
            <a:lvl5pPr marL="1828251" indent="0">
              <a:buNone/>
              <a:defRPr sz="1600">
                <a:solidFill>
                  <a:schemeClr val="tx1">
                    <a:tint val="75000"/>
                  </a:schemeClr>
                </a:solidFill>
              </a:defRPr>
            </a:lvl5pPr>
            <a:lvl6pPr marL="2285314" indent="0">
              <a:buNone/>
              <a:defRPr sz="1600">
                <a:solidFill>
                  <a:schemeClr val="tx1">
                    <a:tint val="75000"/>
                  </a:schemeClr>
                </a:solidFill>
              </a:defRPr>
            </a:lvl6pPr>
            <a:lvl7pPr marL="2742377" indent="0">
              <a:buNone/>
              <a:defRPr sz="1600">
                <a:solidFill>
                  <a:schemeClr val="tx1">
                    <a:tint val="75000"/>
                  </a:schemeClr>
                </a:solidFill>
              </a:defRPr>
            </a:lvl7pPr>
            <a:lvl8pPr marL="3199440" indent="0">
              <a:buNone/>
              <a:defRPr sz="1600">
                <a:solidFill>
                  <a:schemeClr val="tx1">
                    <a:tint val="75000"/>
                  </a:schemeClr>
                </a:solidFill>
              </a:defRPr>
            </a:lvl8pPr>
            <a:lvl9pPr marL="3656503" indent="0">
              <a:buNone/>
              <a:defRPr sz="1600">
                <a:solidFill>
                  <a:schemeClr val="tx1">
                    <a:tint val="75000"/>
                  </a:schemeClr>
                </a:solidFill>
              </a:defRPr>
            </a:lvl9pPr>
          </a:lstStyle>
          <a:p>
            <a:pPr lvl="0"/>
            <a:r>
              <a:rPr lang="pt-BR"/>
              <a:t>Editar estilos de texto Mestre</a:t>
            </a:r>
          </a:p>
        </p:txBody>
      </p:sp>
      <p:sp>
        <p:nvSpPr>
          <p:cNvPr id="4" name="Date Placeholder 3"/>
          <p:cNvSpPr>
            <a:spLocks noGrp="1"/>
          </p:cNvSpPr>
          <p:nvPr>
            <p:ph type="dt" sz="half" idx="10"/>
          </p:nvPr>
        </p:nvSpPr>
        <p:spPr/>
        <p:txBody>
          <a:bodyPr/>
          <a:lstStyle/>
          <a:p>
            <a:pPr rtl="0"/>
            <a:r>
              <a:rPr lang="en-US"/>
              <a:t>01/08/2016</a:t>
            </a:r>
          </a:p>
        </p:txBody>
      </p:sp>
      <p:sp>
        <p:nvSpPr>
          <p:cNvPr id="5" name="Footer Placeholder 4"/>
          <p:cNvSpPr>
            <a:spLocks noGrp="1"/>
          </p:cNvSpPr>
          <p:nvPr>
            <p:ph type="ftr" sz="quarter" idx="11"/>
          </p:nvPr>
        </p:nvSpPr>
        <p:spPr/>
        <p:txBody>
          <a:bodyPr/>
          <a:lstStyle/>
          <a:p>
            <a:pPr rtl="0"/>
            <a:endParaRPr lang="pt-BR"/>
          </a:p>
        </p:txBody>
      </p:sp>
      <p:sp>
        <p:nvSpPr>
          <p:cNvPr id="6" name="Slide Number Placeholder 5"/>
          <p:cNvSpPr>
            <a:spLocks noGrp="1"/>
          </p:cNvSpPr>
          <p:nvPr>
            <p:ph type="sldNum" sz="quarter" idx="12"/>
          </p:nvPr>
        </p:nvSpPr>
        <p:spPr>
          <a:xfrm>
            <a:off x="10726662" y="2869896"/>
            <a:ext cx="1153850" cy="1090789"/>
          </a:xfrm>
        </p:spPr>
        <p:txBody>
          <a:bodyPr/>
          <a:lstStyle/>
          <a:p>
            <a:pPr rtl="0"/>
            <a:fld id="{DF28FB93-0A08-4E7D-8E63-9EFA29F1E093}" type="slidenum">
              <a:rPr lang="pt-BR" smtClean="0"/>
              <a:pPr rtl="0"/>
              <a:t>‹nº›</a:t>
            </a:fld>
            <a:endParaRPr lang="pt-BR"/>
          </a:p>
        </p:txBody>
      </p:sp>
    </p:spTree>
    <p:extLst>
      <p:ext uri="{BB962C8B-B14F-4D97-AF65-F5344CB8AC3E}">
        <p14:creationId xmlns:p14="http://schemas.microsoft.com/office/powerpoint/2010/main" val="907694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5094"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3070" y="1971234"/>
            <a:ext cx="1602580" cy="144270"/>
          </a:xfrm>
          <a:prstGeom prst="rect">
            <a:avLst/>
          </a:prstGeom>
        </p:spPr>
      </p:pic>
      <p:sp>
        <p:nvSpPr>
          <p:cNvPr id="10" name="Rectangle 9"/>
          <p:cNvSpPr/>
          <p:nvPr/>
        </p:nvSpPr>
        <p:spPr>
          <a:xfrm>
            <a:off x="0" y="609600"/>
            <a:ext cx="10435094"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3071" y="609600"/>
            <a:ext cx="1602580"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sz="half" idx="1"/>
          </p:nvPr>
        </p:nvSpPr>
        <p:spPr>
          <a:xfrm>
            <a:off x="680143" y="2336873"/>
            <a:ext cx="4697134" cy="3599316"/>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5592666" y="2336873"/>
            <a:ext cx="4698834" cy="3599316"/>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pPr rtl="0"/>
            <a:r>
              <a:rPr lang="en-US"/>
              <a:t>01/08/2016</a:t>
            </a:r>
          </a:p>
        </p:txBody>
      </p:sp>
      <p:sp>
        <p:nvSpPr>
          <p:cNvPr id="6" name="Footer Placeholder 5"/>
          <p:cNvSpPr>
            <a:spLocks noGrp="1"/>
          </p:cNvSpPr>
          <p:nvPr>
            <p:ph type="ftr" sz="quarter" idx="11"/>
          </p:nvPr>
        </p:nvSpPr>
        <p:spPr/>
        <p:txBody>
          <a:bodyPr/>
          <a:lstStyle/>
          <a:p>
            <a:pPr rtl="0"/>
            <a:endParaRPr lang="pt-BR"/>
          </a:p>
        </p:txBody>
      </p:sp>
      <p:sp>
        <p:nvSpPr>
          <p:cNvPr id="7" name="Slide Number Placeholder 6"/>
          <p:cNvSpPr>
            <a:spLocks noGrp="1"/>
          </p:cNvSpPr>
          <p:nvPr>
            <p:ph type="sldNum" sz="quarter" idx="12"/>
          </p:nvPr>
        </p:nvSpPr>
        <p:spPr/>
        <p:txBody>
          <a:bodyPr/>
          <a:lstStyle/>
          <a:p>
            <a:pPr rtl="0"/>
            <a:fld id="{DF28FB93-0A08-4E7D-8E63-9EFA29F1E093}" type="slidenum">
              <a:rPr lang="pt-BR" smtClean="0"/>
              <a:pPr rtl="0"/>
              <a:t>‹nº›</a:t>
            </a:fld>
            <a:endParaRPr lang="pt-BR"/>
          </a:p>
        </p:txBody>
      </p:sp>
    </p:spTree>
    <p:extLst>
      <p:ext uri="{BB962C8B-B14F-4D97-AF65-F5344CB8AC3E}">
        <p14:creationId xmlns:p14="http://schemas.microsoft.com/office/powerpoint/2010/main" val="22338342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5094" cy="321164"/>
          </a:xfrm>
          <a:prstGeom prst="rect">
            <a:avLst/>
          </a:prstGeom>
        </p:spPr>
      </p:pic>
      <p:pic>
        <p:nvPicPr>
          <p:cNvPr id="11" name="Picture 10"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3070" y="1971234"/>
            <a:ext cx="1602580" cy="144270"/>
          </a:xfrm>
          <a:prstGeom prst="rect">
            <a:avLst/>
          </a:prstGeom>
        </p:spPr>
      </p:pic>
      <p:sp>
        <p:nvSpPr>
          <p:cNvPr id="12" name="Rectangle 11"/>
          <p:cNvSpPr/>
          <p:nvPr/>
        </p:nvSpPr>
        <p:spPr>
          <a:xfrm>
            <a:off x="0" y="609600"/>
            <a:ext cx="10435094"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3071" y="609600"/>
            <a:ext cx="1602580"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143" y="753230"/>
            <a:ext cx="9611359" cy="1080937"/>
          </a:xfrm>
        </p:spPr>
        <p:txBody>
          <a:bodyPr/>
          <a:lstStyle/>
          <a:p>
            <a:r>
              <a:rPr lang="pt-BR"/>
              <a:t>Clique para editar o título mestre</a:t>
            </a:r>
            <a:endParaRPr lang="en-US" dirty="0"/>
          </a:p>
        </p:txBody>
      </p:sp>
      <p:sp>
        <p:nvSpPr>
          <p:cNvPr id="3" name="Text Placeholder 2"/>
          <p:cNvSpPr>
            <a:spLocks noGrp="1"/>
          </p:cNvSpPr>
          <p:nvPr>
            <p:ph type="body" idx="1"/>
          </p:nvPr>
        </p:nvSpPr>
        <p:spPr>
          <a:xfrm>
            <a:off x="906115" y="2336874"/>
            <a:ext cx="4471162" cy="693135"/>
          </a:xfrm>
        </p:spPr>
        <p:txBody>
          <a:bodyPr anchor="b"/>
          <a:lstStyle>
            <a:lvl1pPr marL="0" indent="0">
              <a:buNone/>
              <a:defRPr sz="2399" b="1"/>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pt-BR"/>
              <a:t>Editar estilos de texto Mestre</a:t>
            </a:r>
          </a:p>
        </p:txBody>
      </p:sp>
      <p:sp>
        <p:nvSpPr>
          <p:cNvPr id="4" name="Content Placeholder 3"/>
          <p:cNvSpPr>
            <a:spLocks noGrp="1"/>
          </p:cNvSpPr>
          <p:nvPr>
            <p:ph sz="half" idx="2"/>
          </p:nvPr>
        </p:nvSpPr>
        <p:spPr>
          <a:xfrm>
            <a:off x="680146" y="3030009"/>
            <a:ext cx="4697131" cy="2906179"/>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5818638" y="2336873"/>
            <a:ext cx="4472863" cy="692076"/>
          </a:xfrm>
        </p:spPr>
        <p:txBody>
          <a:bodyPr anchor="b"/>
          <a:lstStyle>
            <a:lvl1pPr marL="0" indent="0">
              <a:buNone/>
              <a:defRPr sz="2399" b="1"/>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pt-BR"/>
              <a:t>Editar estilos de texto Mestre</a:t>
            </a:r>
          </a:p>
        </p:txBody>
      </p:sp>
      <p:sp>
        <p:nvSpPr>
          <p:cNvPr id="6" name="Content Placeholder 5"/>
          <p:cNvSpPr>
            <a:spLocks noGrp="1"/>
          </p:cNvSpPr>
          <p:nvPr>
            <p:ph sz="quarter" idx="4"/>
          </p:nvPr>
        </p:nvSpPr>
        <p:spPr>
          <a:xfrm>
            <a:off x="5592667" y="3030009"/>
            <a:ext cx="4698835" cy="2906179"/>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pPr rtl="0"/>
            <a:r>
              <a:rPr lang="en-US"/>
              <a:t>01/08/2016</a:t>
            </a:r>
          </a:p>
        </p:txBody>
      </p:sp>
      <p:sp>
        <p:nvSpPr>
          <p:cNvPr id="8" name="Footer Placeholder 7"/>
          <p:cNvSpPr>
            <a:spLocks noGrp="1"/>
          </p:cNvSpPr>
          <p:nvPr>
            <p:ph type="ftr" sz="quarter" idx="11"/>
          </p:nvPr>
        </p:nvSpPr>
        <p:spPr/>
        <p:txBody>
          <a:bodyPr/>
          <a:lstStyle/>
          <a:p>
            <a:pPr rtl="0"/>
            <a:endParaRPr lang="pt-BR"/>
          </a:p>
        </p:txBody>
      </p:sp>
      <p:sp>
        <p:nvSpPr>
          <p:cNvPr id="9" name="Slide Number Placeholder 8"/>
          <p:cNvSpPr>
            <a:spLocks noGrp="1"/>
          </p:cNvSpPr>
          <p:nvPr>
            <p:ph type="sldNum" sz="quarter" idx="12"/>
          </p:nvPr>
        </p:nvSpPr>
        <p:spPr/>
        <p:txBody>
          <a:bodyPr/>
          <a:lstStyle/>
          <a:p>
            <a:pPr rtl="0"/>
            <a:fld id="{DF28FB93-0A08-4E7D-8E63-9EFA29F1E093}" type="slidenum">
              <a:rPr lang="pt-BR" smtClean="0"/>
              <a:pPr rtl="0"/>
              <a:t>‹nº›</a:t>
            </a:fld>
            <a:endParaRPr lang="pt-BR"/>
          </a:p>
        </p:txBody>
      </p:sp>
    </p:spTree>
    <p:extLst>
      <p:ext uri="{BB962C8B-B14F-4D97-AF65-F5344CB8AC3E}">
        <p14:creationId xmlns:p14="http://schemas.microsoft.com/office/powerpoint/2010/main" val="42289729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5094" cy="321164"/>
          </a:xfrm>
          <a:prstGeom prst="rect">
            <a:avLst/>
          </a:prstGeom>
        </p:spPr>
      </p:pic>
      <p:pic>
        <p:nvPicPr>
          <p:cNvPr id="7" name="Picture 6"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3070" y="1971234"/>
            <a:ext cx="1602580" cy="144270"/>
          </a:xfrm>
          <a:prstGeom prst="rect">
            <a:avLst/>
          </a:prstGeom>
        </p:spPr>
      </p:pic>
      <p:sp>
        <p:nvSpPr>
          <p:cNvPr id="8" name="Rectangle 7"/>
          <p:cNvSpPr/>
          <p:nvPr/>
        </p:nvSpPr>
        <p:spPr>
          <a:xfrm>
            <a:off x="0" y="609600"/>
            <a:ext cx="10435094"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3071" y="609600"/>
            <a:ext cx="1602580"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pPr rtl="0"/>
            <a:r>
              <a:rPr lang="en-US"/>
              <a:t>01/08/2016</a:t>
            </a:r>
          </a:p>
        </p:txBody>
      </p:sp>
      <p:sp>
        <p:nvSpPr>
          <p:cNvPr id="4" name="Footer Placeholder 3"/>
          <p:cNvSpPr>
            <a:spLocks noGrp="1"/>
          </p:cNvSpPr>
          <p:nvPr>
            <p:ph type="ftr" sz="quarter" idx="11"/>
          </p:nvPr>
        </p:nvSpPr>
        <p:spPr/>
        <p:txBody>
          <a:bodyPr/>
          <a:lstStyle/>
          <a:p>
            <a:pPr rtl="0"/>
            <a:endParaRPr lang="pt-BR"/>
          </a:p>
        </p:txBody>
      </p:sp>
      <p:sp>
        <p:nvSpPr>
          <p:cNvPr id="5" name="Slide Number Placeholder 4"/>
          <p:cNvSpPr>
            <a:spLocks noGrp="1"/>
          </p:cNvSpPr>
          <p:nvPr>
            <p:ph type="sldNum" sz="quarter" idx="12"/>
          </p:nvPr>
        </p:nvSpPr>
        <p:spPr/>
        <p:txBody>
          <a:bodyPr/>
          <a:lstStyle/>
          <a:p>
            <a:pPr rtl="0"/>
            <a:fld id="{DF28FB93-0A08-4E7D-8E63-9EFA29F1E093}" type="slidenum">
              <a:rPr lang="pt-BR" smtClean="0"/>
              <a:pPr rtl="0"/>
              <a:t>‹nº›</a:t>
            </a:fld>
            <a:endParaRPr lang="pt-BR"/>
          </a:p>
        </p:txBody>
      </p:sp>
    </p:spTree>
    <p:extLst>
      <p:ext uri="{BB962C8B-B14F-4D97-AF65-F5344CB8AC3E}">
        <p14:creationId xmlns:p14="http://schemas.microsoft.com/office/powerpoint/2010/main" val="36111807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83070" y="1971234"/>
            <a:ext cx="1602580" cy="144270"/>
          </a:xfrm>
          <a:prstGeom prst="rect">
            <a:avLst/>
          </a:prstGeom>
        </p:spPr>
      </p:pic>
      <p:sp>
        <p:nvSpPr>
          <p:cNvPr id="6" name="Rectangle 5"/>
          <p:cNvSpPr/>
          <p:nvPr/>
        </p:nvSpPr>
        <p:spPr>
          <a:xfrm>
            <a:off x="10583071" y="609600"/>
            <a:ext cx="1602580"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pPr rtl="0"/>
            <a:r>
              <a:rPr lang="en-US"/>
              <a:t>01/08/2016</a:t>
            </a:r>
          </a:p>
        </p:txBody>
      </p:sp>
      <p:sp>
        <p:nvSpPr>
          <p:cNvPr id="3" name="Footer Placeholder 2"/>
          <p:cNvSpPr>
            <a:spLocks noGrp="1"/>
          </p:cNvSpPr>
          <p:nvPr>
            <p:ph type="ftr" sz="quarter" idx="11"/>
          </p:nvPr>
        </p:nvSpPr>
        <p:spPr/>
        <p:txBody>
          <a:bodyPr/>
          <a:lstStyle/>
          <a:p>
            <a:pPr rtl="0"/>
            <a:endParaRPr lang="pt-BR"/>
          </a:p>
        </p:txBody>
      </p:sp>
      <p:sp>
        <p:nvSpPr>
          <p:cNvPr id="4" name="Slide Number Placeholder 3"/>
          <p:cNvSpPr>
            <a:spLocks noGrp="1"/>
          </p:cNvSpPr>
          <p:nvPr>
            <p:ph type="sldNum" sz="quarter" idx="12"/>
          </p:nvPr>
        </p:nvSpPr>
        <p:spPr/>
        <p:txBody>
          <a:bodyPr/>
          <a:lstStyle/>
          <a:p>
            <a:pPr rtl="0"/>
            <a:fld id="{DF28FB93-0A08-4E7D-8E63-9EFA29F1E093}" type="slidenum">
              <a:rPr lang="pt-BR" smtClean="0"/>
              <a:pPr rtl="0"/>
              <a:t>‹nº›</a:t>
            </a:fld>
            <a:endParaRPr lang="pt-BR"/>
          </a:p>
        </p:txBody>
      </p:sp>
    </p:spTree>
    <p:extLst>
      <p:ext uri="{BB962C8B-B14F-4D97-AF65-F5344CB8AC3E}">
        <p14:creationId xmlns:p14="http://schemas.microsoft.com/office/powerpoint/2010/main" val="13731866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5094"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3070" y="1971234"/>
            <a:ext cx="1602580" cy="144270"/>
          </a:xfrm>
          <a:prstGeom prst="rect">
            <a:avLst/>
          </a:prstGeom>
        </p:spPr>
      </p:pic>
      <p:sp>
        <p:nvSpPr>
          <p:cNvPr id="10" name="Rectangle 9"/>
          <p:cNvSpPr/>
          <p:nvPr/>
        </p:nvSpPr>
        <p:spPr>
          <a:xfrm>
            <a:off x="0" y="609600"/>
            <a:ext cx="10435094"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3071" y="609600"/>
            <a:ext cx="1602580"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145" y="753227"/>
            <a:ext cx="9611355" cy="1080940"/>
          </a:xfrm>
        </p:spPr>
        <p:txBody>
          <a:bodyPr anchor="ctr">
            <a:normAutofit/>
          </a:bodyPr>
          <a:lstStyle>
            <a:lvl1pPr>
              <a:defRPr sz="3599"/>
            </a:lvl1pPr>
          </a:lstStyle>
          <a:p>
            <a:r>
              <a:rPr lang="pt-BR"/>
              <a:t>Clique para editar o título mestre</a:t>
            </a:r>
            <a:endParaRPr lang="en-US" dirty="0"/>
          </a:p>
        </p:txBody>
      </p:sp>
      <p:sp>
        <p:nvSpPr>
          <p:cNvPr id="3" name="Content Placeholder 2"/>
          <p:cNvSpPr>
            <a:spLocks noGrp="1"/>
          </p:cNvSpPr>
          <p:nvPr>
            <p:ph idx="1"/>
          </p:nvPr>
        </p:nvSpPr>
        <p:spPr>
          <a:xfrm>
            <a:off x="4684626" y="2336874"/>
            <a:ext cx="5606875" cy="3599313"/>
          </a:xfrm>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680145" y="2336873"/>
            <a:ext cx="3789091" cy="3599317"/>
          </a:xfrm>
        </p:spPr>
        <p:txBody>
          <a:bodyPr anchor="ctr"/>
          <a:lstStyle>
            <a:lvl1pPr marL="0" indent="0">
              <a:buNone/>
              <a:defRPr sz="16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pt-BR"/>
              <a:t>Editar estilos de texto Mestre</a:t>
            </a:r>
          </a:p>
        </p:txBody>
      </p:sp>
      <p:sp>
        <p:nvSpPr>
          <p:cNvPr id="5" name="Date Placeholder 4"/>
          <p:cNvSpPr>
            <a:spLocks noGrp="1"/>
          </p:cNvSpPr>
          <p:nvPr>
            <p:ph type="dt" sz="half" idx="10"/>
          </p:nvPr>
        </p:nvSpPr>
        <p:spPr/>
        <p:txBody>
          <a:bodyPr/>
          <a:lstStyle/>
          <a:p>
            <a:pPr rtl="0"/>
            <a:r>
              <a:rPr lang="en-US"/>
              <a:t>01/08/2016</a:t>
            </a:r>
          </a:p>
        </p:txBody>
      </p:sp>
      <p:sp>
        <p:nvSpPr>
          <p:cNvPr id="6" name="Footer Placeholder 5"/>
          <p:cNvSpPr>
            <a:spLocks noGrp="1"/>
          </p:cNvSpPr>
          <p:nvPr>
            <p:ph type="ftr" sz="quarter" idx="11"/>
          </p:nvPr>
        </p:nvSpPr>
        <p:spPr/>
        <p:txBody>
          <a:bodyPr/>
          <a:lstStyle/>
          <a:p>
            <a:pPr rtl="0"/>
            <a:endParaRPr lang="pt-BR"/>
          </a:p>
        </p:txBody>
      </p:sp>
      <p:sp>
        <p:nvSpPr>
          <p:cNvPr id="7" name="Slide Number Placeholder 6"/>
          <p:cNvSpPr>
            <a:spLocks noGrp="1"/>
          </p:cNvSpPr>
          <p:nvPr>
            <p:ph type="sldNum" sz="quarter" idx="12"/>
          </p:nvPr>
        </p:nvSpPr>
        <p:spPr/>
        <p:txBody>
          <a:bodyPr/>
          <a:lstStyle/>
          <a:p>
            <a:pPr rtl="0"/>
            <a:fld id="{DF28FB93-0A08-4E7D-8E63-9EFA29F1E093}" type="slidenum">
              <a:rPr lang="pt-BR" smtClean="0"/>
              <a:pPr rtl="0"/>
              <a:t>‹nº›</a:t>
            </a:fld>
            <a:endParaRPr lang="pt-BR"/>
          </a:p>
        </p:txBody>
      </p:sp>
    </p:spTree>
    <p:extLst>
      <p:ext uri="{BB962C8B-B14F-4D97-AF65-F5344CB8AC3E}">
        <p14:creationId xmlns:p14="http://schemas.microsoft.com/office/powerpoint/2010/main" val="1696302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5094"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3070" y="1971234"/>
            <a:ext cx="1602580" cy="144270"/>
          </a:xfrm>
          <a:prstGeom prst="rect">
            <a:avLst/>
          </a:prstGeom>
        </p:spPr>
      </p:pic>
      <p:sp>
        <p:nvSpPr>
          <p:cNvPr id="10" name="Rectangle 9"/>
          <p:cNvSpPr/>
          <p:nvPr/>
        </p:nvSpPr>
        <p:spPr>
          <a:xfrm>
            <a:off x="0" y="609600"/>
            <a:ext cx="10435094"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3071" y="609600"/>
            <a:ext cx="1602580"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147" y="753228"/>
            <a:ext cx="9611353" cy="1080938"/>
          </a:xfrm>
        </p:spPr>
        <p:txBody>
          <a:bodyPr anchor="ctr">
            <a:normAutofit/>
          </a:bodyPr>
          <a:lstStyle>
            <a:lvl1pPr>
              <a:defRPr sz="3599"/>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4867066" y="2336874"/>
            <a:ext cx="5424436" cy="3599312"/>
          </a:xfrm>
          <a:noFill/>
          <a:ln>
            <a:noFill/>
          </a:ln>
          <a:effectLst>
            <a:outerShdw blurRad="76200" dist="63500" dir="5040000" algn="tl" rotWithShape="0">
              <a:srgbClr val="000000">
                <a:alpha val="41000"/>
              </a:srgbClr>
            </a:outerShdw>
          </a:effectLst>
        </p:spPr>
        <p:txBody>
          <a:bodyPr anchor="t"/>
          <a:lstStyle>
            <a:lvl1pPr marL="0" indent="0">
              <a:buNone/>
              <a:defRPr sz="3199"/>
            </a:lvl1pPr>
            <a:lvl2pPr marL="457063" indent="0">
              <a:buNone/>
              <a:defRPr sz="2799"/>
            </a:lvl2pPr>
            <a:lvl3pPr marL="914126" indent="0">
              <a:buNone/>
              <a:defRPr sz="2399"/>
            </a:lvl3pPr>
            <a:lvl4pPr marL="1371189" indent="0">
              <a:buNone/>
              <a:defRPr sz="1999"/>
            </a:lvl4pPr>
            <a:lvl5pPr marL="1828251" indent="0">
              <a:buNone/>
              <a:defRPr sz="1999"/>
            </a:lvl5pPr>
            <a:lvl6pPr marL="2285314" indent="0">
              <a:buNone/>
              <a:defRPr sz="1999"/>
            </a:lvl6pPr>
            <a:lvl7pPr marL="2742377" indent="0">
              <a:buNone/>
              <a:defRPr sz="1999"/>
            </a:lvl7pPr>
            <a:lvl8pPr marL="3199440" indent="0">
              <a:buNone/>
              <a:defRPr sz="1999"/>
            </a:lvl8pPr>
            <a:lvl9pPr marL="3656503" indent="0">
              <a:buNone/>
              <a:defRPr sz="1999"/>
            </a:lvl9pPr>
          </a:lstStyle>
          <a:p>
            <a:r>
              <a:rPr lang="pt-BR"/>
              <a:t>Clique no ícone para adicionar uma imagem</a:t>
            </a:r>
            <a:endParaRPr lang="en-US" dirty="0"/>
          </a:p>
        </p:txBody>
      </p:sp>
      <p:sp>
        <p:nvSpPr>
          <p:cNvPr id="4" name="Text Placeholder 3"/>
          <p:cNvSpPr>
            <a:spLocks noGrp="1"/>
          </p:cNvSpPr>
          <p:nvPr>
            <p:ph type="body" sz="half" idx="2"/>
          </p:nvPr>
        </p:nvSpPr>
        <p:spPr>
          <a:xfrm>
            <a:off x="680146" y="2336874"/>
            <a:ext cx="3875247" cy="3599315"/>
          </a:xfrm>
        </p:spPr>
        <p:txBody>
          <a:bodyPr anchor="ctr"/>
          <a:lstStyle>
            <a:lvl1pPr marL="0" indent="0">
              <a:buNone/>
              <a:defRPr sz="16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pt-BR"/>
              <a:t>Editar estilos de texto Mestre</a:t>
            </a:r>
          </a:p>
        </p:txBody>
      </p:sp>
      <p:sp>
        <p:nvSpPr>
          <p:cNvPr id="5" name="Date Placeholder 4"/>
          <p:cNvSpPr>
            <a:spLocks noGrp="1"/>
          </p:cNvSpPr>
          <p:nvPr>
            <p:ph type="dt" sz="half" idx="10"/>
          </p:nvPr>
        </p:nvSpPr>
        <p:spPr/>
        <p:txBody>
          <a:bodyPr/>
          <a:lstStyle/>
          <a:p>
            <a:pPr rtl="0"/>
            <a:r>
              <a:rPr lang="en-US"/>
              <a:t>01/08/2016</a:t>
            </a:r>
          </a:p>
        </p:txBody>
      </p:sp>
      <p:sp>
        <p:nvSpPr>
          <p:cNvPr id="6" name="Footer Placeholder 5"/>
          <p:cNvSpPr>
            <a:spLocks noGrp="1"/>
          </p:cNvSpPr>
          <p:nvPr>
            <p:ph type="ftr" sz="quarter" idx="11"/>
          </p:nvPr>
        </p:nvSpPr>
        <p:spPr/>
        <p:txBody>
          <a:bodyPr/>
          <a:lstStyle/>
          <a:p>
            <a:pPr rtl="0"/>
            <a:endParaRPr lang="pt-BR"/>
          </a:p>
        </p:txBody>
      </p:sp>
      <p:sp>
        <p:nvSpPr>
          <p:cNvPr id="7" name="Slide Number Placeholder 6"/>
          <p:cNvSpPr>
            <a:spLocks noGrp="1"/>
          </p:cNvSpPr>
          <p:nvPr>
            <p:ph type="sldNum" sz="quarter" idx="12"/>
          </p:nvPr>
        </p:nvSpPr>
        <p:spPr/>
        <p:txBody>
          <a:bodyPr/>
          <a:lstStyle/>
          <a:p>
            <a:pPr rtl="0"/>
            <a:fld id="{DF28FB93-0A08-4E7D-8E63-9EFA29F1E093}" type="slidenum">
              <a:rPr lang="pt-BR" smtClean="0"/>
              <a:pPr rtl="0"/>
              <a:t>‹nº›</a:t>
            </a:fld>
            <a:endParaRPr lang="pt-BR"/>
          </a:p>
        </p:txBody>
      </p:sp>
    </p:spTree>
    <p:extLst>
      <p:ext uri="{BB962C8B-B14F-4D97-AF65-F5344CB8AC3E}">
        <p14:creationId xmlns:p14="http://schemas.microsoft.com/office/powerpoint/2010/main" val="31726406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88825" cy="6858000"/>
          </a:xfrm>
          <a:prstGeom prst="rect">
            <a:avLst/>
          </a:prstGeom>
        </p:spPr>
      </p:pic>
      <p:sp>
        <p:nvSpPr>
          <p:cNvPr id="2" name="Title Placeholder 1"/>
          <p:cNvSpPr>
            <a:spLocks noGrp="1"/>
          </p:cNvSpPr>
          <p:nvPr>
            <p:ph type="title"/>
          </p:nvPr>
        </p:nvSpPr>
        <p:spPr>
          <a:xfrm>
            <a:off x="680145" y="753228"/>
            <a:ext cx="9611357" cy="1080938"/>
          </a:xfrm>
          <a:prstGeom prst="rect">
            <a:avLst/>
          </a:prstGeom>
        </p:spPr>
        <p:txBody>
          <a:bodyPr vert="horz" lIns="91440" tIns="45720" rIns="91440" bIns="45720" rtlCol="0" anchor="ctr">
            <a:normAutofit/>
          </a:bodyPr>
          <a:lstStyle/>
          <a:p>
            <a:r>
              <a:rPr lang="pt-BR"/>
              <a:t>Clique para editar o título mestre</a:t>
            </a:r>
            <a:endParaRPr lang="en-US" dirty="0"/>
          </a:p>
        </p:txBody>
      </p:sp>
      <p:sp>
        <p:nvSpPr>
          <p:cNvPr id="3" name="Text Placeholder 2"/>
          <p:cNvSpPr>
            <a:spLocks noGrp="1"/>
          </p:cNvSpPr>
          <p:nvPr>
            <p:ph type="body" idx="1"/>
          </p:nvPr>
        </p:nvSpPr>
        <p:spPr>
          <a:xfrm>
            <a:off x="680145" y="2336873"/>
            <a:ext cx="9611357" cy="3599316"/>
          </a:xfrm>
          <a:prstGeom prst="rect">
            <a:avLst/>
          </a:prstGeom>
        </p:spPr>
        <p:txBody>
          <a:bodyPr vert="horz" lIns="91440" tIns="45720" rIns="91440" bIns="45720" rtlCol="0">
            <a:normAutofit/>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7549014" y="5936188"/>
            <a:ext cx="2742486" cy="365125"/>
          </a:xfrm>
          <a:prstGeom prst="rect">
            <a:avLst/>
          </a:prstGeom>
        </p:spPr>
        <p:txBody>
          <a:bodyPr vert="horz" lIns="91440" tIns="45720" rIns="91440" bIns="45720" rtlCol="0" anchor="ctr"/>
          <a:lstStyle>
            <a:lvl1pPr algn="r">
              <a:defRPr sz="1050">
                <a:solidFill>
                  <a:schemeClr val="tx1">
                    <a:tint val="75000"/>
                  </a:schemeClr>
                </a:solidFill>
              </a:defRPr>
            </a:lvl1pPr>
          </a:lstStyle>
          <a:p>
            <a:pPr rtl="0"/>
            <a:r>
              <a:rPr lang="en-US"/>
              <a:t>01/08/2016</a:t>
            </a:r>
          </a:p>
        </p:txBody>
      </p:sp>
      <p:sp>
        <p:nvSpPr>
          <p:cNvPr id="5" name="Footer Placeholder 4"/>
          <p:cNvSpPr>
            <a:spLocks noGrp="1"/>
          </p:cNvSpPr>
          <p:nvPr>
            <p:ph type="ftr" sz="quarter" idx="3"/>
          </p:nvPr>
        </p:nvSpPr>
        <p:spPr>
          <a:xfrm>
            <a:off x="680144" y="5936189"/>
            <a:ext cx="6868871" cy="365125"/>
          </a:xfrm>
          <a:prstGeom prst="rect">
            <a:avLst/>
          </a:prstGeom>
        </p:spPr>
        <p:txBody>
          <a:bodyPr vert="horz" lIns="91440" tIns="45720" rIns="91440" bIns="45720" rtlCol="0" anchor="ctr"/>
          <a:lstStyle>
            <a:lvl1pPr algn="l">
              <a:defRPr sz="1050">
                <a:solidFill>
                  <a:schemeClr val="tx1">
                    <a:tint val="75000"/>
                  </a:schemeClr>
                </a:solidFill>
              </a:defRPr>
            </a:lvl1pPr>
          </a:lstStyle>
          <a:p>
            <a:pPr rtl="0"/>
            <a:endParaRPr lang="pt-BR"/>
          </a:p>
        </p:txBody>
      </p:sp>
      <p:sp>
        <p:nvSpPr>
          <p:cNvPr id="6" name="Slide Number Placeholder 5"/>
          <p:cNvSpPr>
            <a:spLocks noGrp="1"/>
          </p:cNvSpPr>
          <p:nvPr>
            <p:ph type="sldNum" sz="quarter" idx="4"/>
          </p:nvPr>
        </p:nvSpPr>
        <p:spPr>
          <a:xfrm>
            <a:off x="10726662" y="753228"/>
            <a:ext cx="1153850" cy="1090789"/>
          </a:xfrm>
          <a:prstGeom prst="rect">
            <a:avLst/>
          </a:prstGeom>
        </p:spPr>
        <p:txBody>
          <a:bodyPr vert="horz" lIns="91440" tIns="45720" rIns="91440" bIns="45720" rtlCol="0" anchor="ctr"/>
          <a:lstStyle>
            <a:lvl1pPr algn="l">
              <a:defRPr sz="3599">
                <a:solidFill>
                  <a:schemeClr val="tx1">
                    <a:tint val="75000"/>
                  </a:schemeClr>
                </a:solidFill>
              </a:defRPr>
            </a:lvl1pPr>
          </a:lstStyle>
          <a:p>
            <a:pPr rtl="0"/>
            <a:fld id="{DF28FB93-0A08-4E7D-8E63-9EFA29F1E093}" type="slidenum">
              <a:rPr lang="pt-BR" smtClean="0"/>
              <a:pPr rtl="0"/>
              <a:t>‹nº›</a:t>
            </a:fld>
            <a:endParaRPr lang="pt-BR"/>
          </a:p>
        </p:txBody>
      </p:sp>
    </p:spTree>
    <p:extLst>
      <p:ext uri="{BB962C8B-B14F-4D97-AF65-F5344CB8AC3E}">
        <p14:creationId xmlns:p14="http://schemas.microsoft.com/office/powerpoint/2010/main" val="4138876619"/>
      </p:ext>
    </p:extLst>
  </p:cSld>
  <p:clrMap bg1="dk1" tx1="lt1" bg2="dk2" tx2="lt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 id="2147483816" r:id="rId12"/>
    <p:sldLayoutId id="2147483817" r:id="rId13"/>
    <p:sldLayoutId id="2147483818" r:id="rId14"/>
    <p:sldLayoutId id="2147483819" r:id="rId15"/>
    <p:sldLayoutId id="2147483820" r:id="rId16"/>
    <p:sldLayoutId id="2147483821" r:id="rId17"/>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126" rtl="0" eaLnBrk="1" latinLnBrk="0" hangingPunct="1">
        <a:lnSpc>
          <a:spcPct val="90000"/>
        </a:lnSpc>
        <a:spcBef>
          <a:spcPct val="0"/>
        </a:spcBef>
        <a:buNone/>
        <a:defRPr sz="3599" kern="1200">
          <a:solidFill>
            <a:schemeClr val="tx1"/>
          </a:solidFill>
          <a:latin typeface="+mj-lt"/>
          <a:ea typeface="+mj-ea"/>
          <a:cs typeface="+mj-cs"/>
        </a:defRPr>
      </a:lvl1pPr>
    </p:titleStyle>
    <p:bodyStyle>
      <a:lvl1pPr marL="228531" indent="-228531" algn="l" defTabSz="914126" rtl="0" eaLnBrk="1" latinLnBrk="0" hangingPunct="1">
        <a:lnSpc>
          <a:spcPct val="90000"/>
        </a:lnSpc>
        <a:spcBef>
          <a:spcPts val="1000"/>
        </a:spcBef>
        <a:buFont typeface="Arial" panose="020B0604020202020204" pitchFamily="34" charset="0"/>
        <a:buChar char="•"/>
        <a:defRPr sz="1999" kern="1200">
          <a:solidFill>
            <a:schemeClr val="tx1"/>
          </a:solidFill>
          <a:effectLst>
            <a:outerShdw blurRad="228600" algn="ctr" rotWithShape="0">
              <a:prstClr val="black">
                <a:alpha val="53000"/>
              </a:prstClr>
            </a:outerShdw>
          </a:effectLst>
          <a:latin typeface="+mn-lt"/>
          <a:ea typeface="+mn-ea"/>
          <a:cs typeface="+mn-cs"/>
        </a:defRPr>
      </a:lvl1pPr>
      <a:lvl2pPr marL="685594" indent="-228531" algn="l" defTabSz="914126" rtl="0" eaLnBrk="1" latinLnBrk="0" hangingPunct="1">
        <a:lnSpc>
          <a:spcPct val="90000"/>
        </a:lnSpc>
        <a:spcBef>
          <a:spcPts val="500"/>
        </a:spcBef>
        <a:buFont typeface="Arial" panose="020B0604020202020204" pitchFamily="34" charset="0"/>
        <a:buChar char="•"/>
        <a:defRPr sz="1799" kern="1200">
          <a:solidFill>
            <a:schemeClr val="tx1"/>
          </a:solidFill>
          <a:effectLst>
            <a:outerShdw blurRad="228600" algn="ctr" rotWithShape="0">
              <a:prstClr val="black">
                <a:alpha val="53000"/>
              </a:prstClr>
            </a:outerShdw>
          </a:effectLst>
          <a:latin typeface="+mn-lt"/>
          <a:ea typeface="+mn-ea"/>
          <a:cs typeface="+mn-cs"/>
        </a:defRPr>
      </a:lvl2pPr>
      <a:lvl3pPr marL="1142657" indent="-228531" algn="l" defTabSz="914126" rtl="0" eaLnBrk="1" latinLnBrk="0" hangingPunct="1">
        <a:lnSpc>
          <a:spcPct val="90000"/>
        </a:lnSpc>
        <a:spcBef>
          <a:spcPts val="500"/>
        </a:spcBef>
        <a:buFont typeface="Arial" panose="020B0604020202020204" pitchFamily="34" charset="0"/>
        <a:buChar char="•"/>
        <a:defRPr sz="1600" kern="1200">
          <a:solidFill>
            <a:schemeClr val="tx1"/>
          </a:solidFill>
          <a:effectLst>
            <a:outerShdw blurRad="228600" algn="ctr" rotWithShape="0">
              <a:prstClr val="black">
                <a:alpha val="53000"/>
              </a:prstClr>
            </a:outerShdw>
          </a:effectLst>
          <a:latin typeface="+mn-lt"/>
          <a:ea typeface="+mn-ea"/>
          <a:cs typeface="+mn-cs"/>
        </a:defRPr>
      </a:lvl3pPr>
      <a:lvl4pPr marL="1599720" indent="-228531" algn="l" defTabSz="914126"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4pPr>
      <a:lvl5pPr marL="2056783" indent="-228531" algn="l" defTabSz="914126" rtl="0" eaLnBrk="1" latinLnBrk="0" hangingPunct="1">
        <a:lnSpc>
          <a:spcPct val="90000"/>
        </a:lnSpc>
        <a:spcBef>
          <a:spcPts val="500"/>
        </a:spcBef>
        <a:buFont typeface="Arial" panose="020B0604020202020204" pitchFamily="34" charset="0"/>
        <a:buChar char="•"/>
        <a:defRPr sz="1400" kern="1200">
          <a:solidFill>
            <a:schemeClr val="tx1"/>
          </a:solidFill>
          <a:effectLst>
            <a:outerShdw blurRad="228600" algn="ctr" rotWithShape="0">
              <a:prstClr val="black">
                <a:alpha val="53000"/>
              </a:prstClr>
            </a:outerShdw>
          </a:effectLst>
          <a:latin typeface="+mn-lt"/>
          <a:ea typeface="+mn-ea"/>
          <a:cs typeface="+mn-cs"/>
        </a:defRPr>
      </a:lvl5pPr>
      <a:lvl6pPr marL="2513846" indent="-228531" algn="l" defTabSz="914126"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0908" indent="-228531" algn="l" defTabSz="914126"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7971" indent="-228531" algn="l" defTabSz="914126"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5034" indent="-228531" algn="l" defTabSz="914126"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126" rtl="0" eaLnBrk="1" latinLnBrk="0" hangingPunct="1">
        <a:defRPr sz="1799" kern="1200">
          <a:solidFill>
            <a:schemeClr val="tx1"/>
          </a:solidFill>
          <a:latin typeface="+mn-lt"/>
          <a:ea typeface="+mn-ea"/>
          <a:cs typeface="+mn-cs"/>
        </a:defRPr>
      </a:lvl1pPr>
      <a:lvl2pPr marL="457063" algn="l" defTabSz="914126" rtl="0" eaLnBrk="1" latinLnBrk="0" hangingPunct="1">
        <a:defRPr sz="1799" kern="1200">
          <a:solidFill>
            <a:schemeClr val="tx1"/>
          </a:solidFill>
          <a:latin typeface="+mn-lt"/>
          <a:ea typeface="+mn-ea"/>
          <a:cs typeface="+mn-cs"/>
        </a:defRPr>
      </a:lvl2pPr>
      <a:lvl3pPr marL="914126" algn="l" defTabSz="914126" rtl="0" eaLnBrk="1" latinLnBrk="0" hangingPunct="1">
        <a:defRPr sz="1799" kern="1200">
          <a:solidFill>
            <a:schemeClr val="tx1"/>
          </a:solidFill>
          <a:latin typeface="+mn-lt"/>
          <a:ea typeface="+mn-ea"/>
          <a:cs typeface="+mn-cs"/>
        </a:defRPr>
      </a:lvl3pPr>
      <a:lvl4pPr marL="1371189" algn="l" defTabSz="914126" rtl="0" eaLnBrk="1" latinLnBrk="0" hangingPunct="1">
        <a:defRPr sz="1799" kern="1200">
          <a:solidFill>
            <a:schemeClr val="tx1"/>
          </a:solidFill>
          <a:latin typeface="+mn-lt"/>
          <a:ea typeface="+mn-ea"/>
          <a:cs typeface="+mn-cs"/>
        </a:defRPr>
      </a:lvl4pPr>
      <a:lvl5pPr marL="1828251" algn="l" defTabSz="914126" rtl="0" eaLnBrk="1" latinLnBrk="0" hangingPunct="1">
        <a:defRPr sz="1799" kern="1200">
          <a:solidFill>
            <a:schemeClr val="tx1"/>
          </a:solidFill>
          <a:latin typeface="+mn-lt"/>
          <a:ea typeface="+mn-ea"/>
          <a:cs typeface="+mn-cs"/>
        </a:defRPr>
      </a:lvl5pPr>
      <a:lvl6pPr marL="2285314" algn="l" defTabSz="914126" rtl="0" eaLnBrk="1" latinLnBrk="0" hangingPunct="1">
        <a:defRPr sz="1799" kern="1200">
          <a:solidFill>
            <a:schemeClr val="tx1"/>
          </a:solidFill>
          <a:latin typeface="+mn-lt"/>
          <a:ea typeface="+mn-ea"/>
          <a:cs typeface="+mn-cs"/>
        </a:defRPr>
      </a:lvl6pPr>
      <a:lvl7pPr marL="2742377" algn="l" defTabSz="914126" rtl="0" eaLnBrk="1" latinLnBrk="0" hangingPunct="1">
        <a:defRPr sz="1799" kern="1200">
          <a:solidFill>
            <a:schemeClr val="tx1"/>
          </a:solidFill>
          <a:latin typeface="+mn-lt"/>
          <a:ea typeface="+mn-ea"/>
          <a:cs typeface="+mn-cs"/>
        </a:defRPr>
      </a:lvl7pPr>
      <a:lvl8pPr marL="3199440" algn="l" defTabSz="914126" rtl="0" eaLnBrk="1" latinLnBrk="0" hangingPunct="1">
        <a:defRPr sz="1799" kern="1200">
          <a:solidFill>
            <a:schemeClr val="tx1"/>
          </a:solidFill>
          <a:latin typeface="+mn-lt"/>
          <a:ea typeface="+mn-ea"/>
          <a:cs typeface="+mn-cs"/>
        </a:defRPr>
      </a:lvl8pPr>
      <a:lvl9pPr marL="3656503" algn="l" defTabSz="914126" rtl="0" eaLnBrk="1" latinLnBrk="0" hangingPunct="1">
        <a:defRPr sz="1799"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stf.jus.br/portal/peticaoInicial/verPeticaoInicial.asp?base=ADIN&amp;s1=3096&amp;processo=3096" TargetMode="External"/><Relationship Id="rId2" Type="http://schemas.openxmlformats.org/officeDocument/2006/relationships/hyperlink" Target="http://www.planalto.gov.br/ccivil_03/LEIS/L9099.htm" TargetMode="External"/><Relationship Id="rId1" Type="http://schemas.openxmlformats.org/officeDocument/2006/relationships/slideLayout" Target="../slideLayouts/slideLayout2.xml"/><Relationship Id="rId5" Type="http://schemas.openxmlformats.org/officeDocument/2006/relationships/hyperlink" Target="http://www.planalto.gov.br/ccivil_03/Decreto-Lei/Del2848.htm#art182" TargetMode="External"/><Relationship Id="rId4" Type="http://schemas.openxmlformats.org/officeDocument/2006/relationships/hyperlink" Target="http://www.planalto.gov.br/ccivil_03/Decreto-Lei/Del2848.htm#art181"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www.planalto.gov.br/ccivil_03/Decreto-Lei/Del3689.htm"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www.planalto.gov.br/ccivil_03/Decreto-Lei/Del3689.htm#art28"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hyperlink" Target="https://www.planalto.gov.br/ccivil_03/LEIS/L10028.htm#art1" TargetMode="Externa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hyperlink" Target="http://www.planalto.gov.br/ccivil_03/LEIS/L8930.htm#art1" TargetMode="External"/><Relationship Id="rId2" Type="http://schemas.openxmlformats.org/officeDocument/2006/relationships/hyperlink" Target="http://www.planalto.gov.br/ccivil_03/Decreto-Lei/Del2848.htm" TargetMode="External"/><Relationship Id="rId1" Type="http://schemas.openxmlformats.org/officeDocument/2006/relationships/slideLayout" Target="../slideLayouts/slideLayout2.xml"/><Relationship Id="rId4" Type="http://schemas.openxmlformats.org/officeDocument/2006/relationships/hyperlink" Target="http://www.planalto.gov.br/ccivil_03/LEIS/L7210.htm#art9a" TargetMode="Externa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hyperlink" Target="http://stf.jus.br/portal/processo/verProcessoAndamento.asp?numero=104339&amp;classe=HC&amp;codigoClasse=0&amp;origem=JUR&amp;recurso=0&amp;tipoJulgamento=M" TargetMode="Externa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hyperlink" Target="https://www.planalto.gov.br/ccivil_03/Decreto-Lei/Del3689.htm" TargetMode="External"/><Relationship Id="rId2" Type="http://schemas.openxmlformats.org/officeDocument/2006/relationships/hyperlink" Target="https://www.planalto.gov.br/ccivil_03/Decreto-Lei/Del2848.htm" TargetMode="External"/><Relationship Id="rId1" Type="http://schemas.openxmlformats.org/officeDocument/2006/relationships/slideLayout" Target="../slideLayouts/slideLayout2.xml"/><Relationship Id="rId4" Type="http://schemas.openxmlformats.org/officeDocument/2006/relationships/hyperlink" Target="https://www.planalto.gov.br/ccivil_03/leis/L9099.htm" TargetMode="External"/></Relationships>
</file>

<file path=ppt/slides/_rels/slide54.xml.rels><?xml version="1.0" encoding="UTF-8" standalone="yes"?>
<Relationships xmlns="http://schemas.openxmlformats.org/package/2006/relationships"><Relationship Id="rId8" Type="http://schemas.openxmlformats.org/officeDocument/2006/relationships/hyperlink" Target="https://www.planalto.gov.br/ccivil_03/Decreto-Lei/Del2848.htm#art59" TargetMode="External"/><Relationship Id="rId3" Type="http://schemas.openxmlformats.org/officeDocument/2006/relationships/hyperlink" Target="https://www.planalto.gov.br/ccivil_03/leis/L9099.htm#art76" TargetMode="External"/><Relationship Id="rId7" Type="http://schemas.openxmlformats.org/officeDocument/2006/relationships/hyperlink" Target="https://www.planalto.gov.br/ccivil_03/_Ato2015-2018/2017/Lei/L13546.htm#art6" TargetMode="External"/><Relationship Id="rId2" Type="http://schemas.openxmlformats.org/officeDocument/2006/relationships/hyperlink" Target="https://www.planalto.gov.br/ccivil_03/leis/L9099.htm#art74" TargetMode="External"/><Relationship Id="rId1" Type="http://schemas.openxmlformats.org/officeDocument/2006/relationships/slideLayout" Target="../slideLayouts/slideLayout2.xml"/><Relationship Id="rId6" Type="http://schemas.openxmlformats.org/officeDocument/2006/relationships/hyperlink" Target="https://www.planalto.gov.br/ccivil_03/_Ato2015-2018/2017/Lei/L13546.htm#art2" TargetMode="External"/><Relationship Id="rId5" Type="http://schemas.openxmlformats.org/officeDocument/2006/relationships/hyperlink" Target="https://www.planalto.gov.br/ccivil_03/_Ato2007-2010/2008/Lei/L11705.htm#art5" TargetMode="External"/><Relationship Id="rId4" Type="http://schemas.openxmlformats.org/officeDocument/2006/relationships/hyperlink" Target="https://www.planalto.gov.br/ccivil_03/leis/L9099.htm#art88" TargetMode="Externa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hyperlink" Target="https://www.planalto.gov.br/ccivil_03/leis/1950-1969/L1711.htm#art219" TargetMode="Externa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hyperlink" Target="https://www.planalto.gov.br/ccivil_03/Decreto-Lei/Del3689.htm"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rtlCol="0"/>
          <a:lstStyle/>
          <a:p>
            <a:pPr rtl="0"/>
            <a:r>
              <a:rPr lang="pt-BR" dirty="0"/>
              <a:t>LEIS PENAIS ESPECIAIS: ASPECTOS PROCESSUAIS</a:t>
            </a:r>
          </a:p>
        </p:txBody>
      </p:sp>
      <p:sp>
        <p:nvSpPr>
          <p:cNvPr id="3" name="Subtítulo 2"/>
          <p:cNvSpPr>
            <a:spLocks noGrp="1"/>
          </p:cNvSpPr>
          <p:nvPr>
            <p:ph type="subTitle" idx="1"/>
          </p:nvPr>
        </p:nvSpPr>
        <p:spPr/>
        <p:txBody>
          <a:bodyPr rtlCol="0">
            <a:normAutofit fontScale="77500" lnSpcReduction="20000"/>
          </a:bodyPr>
          <a:lstStyle/>
          <a:p>
            <a:pPr rtl="0"/>
            <a:r>
              <a:rPr lang="pt-BR" sz="2800" b="1" cap="all" dirty="0"/>
              <a:t>PROFESSOR: Bruno Bortolucci Baghim</a:t>
            </a:r>
          </a:p>
          <a:p>
            <a:pPr rtl="0"/>
            <a:r>
              <a:rPr lang="pt-BR" sz="2800" b="1" cap="all" dirty="0"/>
              <a:t>INSTAGRAM: @PROF.BRUNOBAGHIM</a:t>
            </a:r>
          </a:p>
          <a:p>
            <a:pPr rtl="0"/>
            <a:r>
              <a:rPr lang="pt-BR" sz="2800" b="1" cap="all" dirty="0"/>
              <a:t> </a:t>
            </a:r>
          </a:p>
        </p:txBody>
      </p:sp>
    </p:spTree>
    <p:extLst>
      <p:ext uri="{BB962C8B-B14F-4D97-AF65-F5344CB8AC3E}">
        <p14:creationId xmlns:p14="http://schemas.microsoft.com/office/powerpoint/2010/main" val="27075430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15D6F93-43CE-424D-AA6C-009870C9DF62}"/>
              </a:ext>
            </a:extLst>
          </p:cNvPr>
          <p:cNvSpPr>
            <a:spLocks noGrp="1"/>
          </p:cNvSpPr>
          <p:nvPr>
            <p:ph type="title"/>
          </p:nvPr>
        </p:nvSpPr>
        <p:spPr/>
        <p:txBody>
          <a:bodyPr/>
          <a:lstStyle/>
          <a:p>
            <a:r>
              <a:rPr lang="pt-BR" sz="4266" dirty="0"/>
              <a:t>LEI 9099/95 - JECRIM</a:t>
            </a:r>
            <a:r>
              <a:rPr lang="pt-BR" dirty="0"/>
              <a:t>	</a:t>
            </a:r>
          </a:p>
        </p:txBody>
      </p:sp>
      <p:sp>
        <p:nvSpPr>
          <p:cNvPr id="3" name="Espaço Reservado para Conteúdo 2">
            <a:extLst>
              <a:ext uri="{FF2B5EF4-FFF2-40B4-BE49-F238E27FC236}">
                <a16:creationId xmlns:a16="http://schemas.microsoft.com/office/drawing/2014/main" id="{E26B4A44-7C27-46D6-BBED-3AD990EFA18F}"/>
              </a:ext>
            </a:extLst>
          </p:cNvPr>
          <p:cNvSpPr>
            <a:spLocks noGrp="1"/>
          </p:cNvSpPr>
          <p:nvPr>
            <p:ph idx="1"/>
          </p:nvPr>
        </p:nvSpPr>
        <p:spPr>
          <a:xfrm>
            <a:off x="680145" y="2060848"/>
            <a:ext cx="9611357" cy="4464496"/>
          </a:xfrm>
        </p:spPr>
        <p:txBody>
          <a:bodyPr>
            <a:normAutofit fontScale="70000" lnSpcReduction="20000"/>
          </a:bodyPr>
          <a:lstStyle/>
          <a:p>
            <a:pPr marL="0" indent="0">
              <a:buNone/>
            </a:pPr>
            <a:r>
              <a:rPr lang="pt-BR" b="1" dirty="0"/>
              <a:t>Art. 76 [...]</a:t>
            </a:r>
          </a:p>
          <a:p>
            <a:pPr marL="0" indent="0">
              <a:buNone/>
            </a:pPr>
            <a:r>
              <a:rPr lang="pt-BR" dirty="0"/>
              <a:t> § 3º Aceita a proposta pelo autor da infração e seu defensor, será submetida à apreciação do Juiz.</a:t>
            </a:r>
          </a:p>
          <a:p>
            <a:pPr marL="0" indent="0">
              <a:buNone/>
            </a:pPr>
            <a:r>
              <a:rPr lang="pt-BR" dirty="0"/>
              <a:t>§ 4º Acolhendo a proposta do Ministério Público aceita pelo autor da infração, o Juiz aplicará a pena restritiva de direitos ou multa, </a:t>
            </a:r>
            <a:r>
              <a:rPr lang="pt-BR" b="1" dirty="0"/>
              <a:t>que não importará em reincidência</a:t>
            </a:r>
            <a:r>
              <a:rPr lang="pt-BR" dirty="0"/>
              <a:t>, sendo registrada apenas para impedir novamente o mesmo benefício no prazo de cinco anos.</a:t>
            </a:r>
          </a:p>
          <a:p>
            <a:pPr marL="0" indent="0">
              <a:buNone/>
            </a:pPr>
            <a:r>
              <a:rPr lang="pt-BR" b="1" u="sng" dirty="0"/>
              <a:t>ATENÇÃO: </a:t>
            </a:r>
            <a:r>
              <a:rPr lang="pt-BR" dirty="0"/>
              <a:t>A transação penal não tem natureza jurídica de condenação criminal, não gera efeitos para fins de reincidência e maus antecedentes e, por se tratar de submissão voluntária à sanção penal, não significa Reconhecimento da culpabilidade penal nem da responsabilidade civil. (STJ, </a:t>
            </a:r>
            <a:r>
              <a:rPr lang="pt-BR" dirty="0" err="1"/>
              <a:t>REsp</a:t>
            </a:r>
            <a:r>
              <a:rPr lang="pt-BR" dirty="0"/>
              <a:t> 1327897/MA)</a:t>
            </a:r>
          </a:p>
          <a:p>
            <a:pPr marL="0" indent="0">
              <a:buNone/>
            </a:pPr>
            <a:r>
              <a:rPr lang="pt-BR" dirty="0"/>
              <a:t>-A homologação da transação penal prevista no artigo 76 da Lei n. 9.099/1995 não faz coisa julgada material e, descumpridas suas cláusulas, retoma-se a situação anterior, possibilitando-se ao Ministério Público a continuidade da persecução penal mediante oferecimento de denúncia ou requisição de inquérito policial. (Súmula Vinculante n. 35/STF) (</a:t>
            </a:r>
            <a:r>
              <a:rPr lang="pt-BR" b="1" dirty="0"/>
              <a:t>Súmula aplicável às </a:t>
            </a:r>
            <a:r>
              <a:rPr lang="pt-BR" b="1" u="sng" dirty="0"/>
              <a:t>penas restritivas de direitos </a:t>
            </a:r>
            <a:r>
              <a:rPr lang="pt-BR" b="1" dirty="0"/>
              <a:t>aplicadas por transação)</a:t>
            </a:r>
            <a:endParaRPr lang="pt-BR" dirty="0"/>
          </a:p>
          <a:p>
            <a:pPr marL="0" indent="0">
              <a:buNone/>
            </a:pPr>
            <a:endParaRPr lang="pt-BR" dirty="0"/>
          </a:p>
          <a:p>
            <a:pPr marL="0" indent="0">
              <a:buNone/>
            </a:pPr>
            <a:r>
              <a:rPr lang="pt-BR" dirty="0"/>
              <a:t>- </a:t>
            </a:r>
            <a:r>
              <a:rPr lang="pt-BR" b="1" dirty="0"/>
              <a:t>CUIDADO: Em consistindo a </a:t>
            </a:r>
            <a:r>
              <a:rPr lang="pt-BR" b="1" u="sng" dirty="0"/>
              <a:t>transação </a:t>
            </a:r>
            <a:r>
              <a:rPr lang="pt-BR" b="1" dirty="0"/>
              <a:t>no pagamento exclusivo de multa, o valor será cobrado pela Procuradoria da Fazenda respectiva; o STJ entende que deve ser cobrada por execução fiscal, não sendo admissível oferecimento de denúncia pelo MP – STJ, HC 176181</a:t>
            </a:r>
            <a:endParaRPr lang="pt-BR" dirty="0"/>
          </a:p>
          <a:p>
            <a:pPr marL="0" indent="0">
              <a:buNone/>
            </a:pPr>
            <a:endParaRPr lang="pt-BR" dirty="0"/>
          </a:p>
          <a:p>
            <a:pPr marL="0" indent="0">
              <a:buNone/>
            </a:pPr>
            <a:endParaRPr lang="pt-BR" dirty="0"/>
          </a:p>
          <a:p>
            <a:pPr marL="0" indent="0">
              <a:buNone/>
            </a:pPr>
            <a:endParaRPr lang="pt-BR" dirty="0"/>
          </a:p>
        </p:txBody>
      </p:sp>
    </p:spTree>
    <p:extLst>
      <p:ext uri="{BB962C8B-B14F-4D97-AF65-F5344CB8AC3E}">
        <p14:creationId xmlns:p14="http://schemas.microsoft.com/office/powerpoint/2010/main" val="29385277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4B9D014-2BE2-4518-9DB5-FA0DA063F17B}"/>
              </a:ext>
            </a:extLst>
          </p:cNvPr>
          <p:cNvSpPr>
            <a:spLocks noGrp="1"/>
          </p:cNvSpPr>
          <p:nvPr>
            <p:ph type="title"/>
          </p:nvPr>
        </p:nvSpPr>
        <p:spPr/>
        <p:txBody>
          <a:bodyPr/>
          <a:lstStyle/>
          <a:p>
            <a:r>
              <a:rPr lang="pt-BR" sz="4266" dirty="0"/>
              <a:t>LEI 9099/05 - JECRIM</a:t>
            </a:r>
          </a:p>
        </p:txBody>
      </p:sp>
      <p:sp>
        <p:nvSpPr>
          <p:cNvPr id="3" name="Espaço Reservado para Conteúdo 2">
            <a:extLst>
              <a:ext uri="{FF2B5EF4-FFF2-40B4-BE49-F238E27FC236}">
                <a16:creationId xmlns:a16="http://schemas.microsoft.com/office/drawing/2014/main" id="{E245143E-76F8-46E7-A9E3-82B31F0C5F2C}"/>
              </a:ext>
            </a:extLst>
          </p:cNvPr>
          <p:cNvSpPr>
            <a:spLocks noGrp="1"/>
          </p:cNvSpPr>
          <p:nvPr>
            <p:ph idx="1"/>
          </p:nvPr>
        </p:nvSpPr>
        <p:spPr/>
        <p:txBody>
          <a:bodyPr>
            <a:normAutofit fontScale="92500" lnSpcReduction="20000"/>
          </a:bodyPr>
          <a:lstStyle/>
          <a:p>
            <a:pPr marL="0" indent="0">
              <a:buNone/>
            </a:pPr>
            <a:r>
              <a:rPr lang="pt-BR" b="1" dirty="0"/>
              <a:t>ATENÇÃO: </a:t>
            </a:r>
            <a:r>
              <a:rPr lang="pt-BR" dirty="0"/>
              <a:t>Admite-se transação penal também em crimes de ação penal privada (STJ, HC 34085; STJ Corte Especial, </a:t>
            </a:r>
            <a:r>
              <a:rPr lang="pt-BR" dirty="0" err="1"/>
              <a:t>Apn</a:t>
            </a:r>
            <a:r>
              <a:rPr lang="pt-BR" dirty="0"/>
              <a:t> 634/RJ)</a:t>
            </a:r>
            <a:endParaRPr lang="pt-BR" b="1" dirty="0"/>
          </a:p>
          <a:p>
            <a:pPr marL="0" indent="0">
              <a:buNone/>
            </a:pPr>
            <a:endParaRPr lang="pt-BR" dirty="0"/>
          </a:p>
          <a:p>
            <a:pPr marL="0" indent="0">
              <a:buNone/>
            </a:pPr>
            <a:r>
              <a:rPr lang="pt-BR" dirty="0"/>
              <a:t>Art. 76 (...)</a:t>
            </a:r>
          </a:p>
          <a:p>
            <a:pPr marL="0" indent="0">
              <a:buNone/>
            </a:pPr>
            <a:r>
              <a:rPr lang="pt-BR" dirty="0"/>
              <a:t>§ 5º Da sentença prevista no parágrafo anterior caberá a apelação referida no art. 82 desta Lei.</a:t>
            </a:r>
          </a:p>
          <a:p>
            <a:pPr marL="0" indent="0">
              <a:buNone/>
            </a:pPr>
            <a:endParaRPr lang="pt-BR" dirty="0"/>
          </a:p>
          <a:p>
            <a:pPr marL="0" indent="0">
              <a:buNone/>
            </a:pPr>
            <a:r>
              <a:rPr lang="pt-BR" dirty="0"/>
              <a:t>§ 6º A imposição da sanção de que trata o § 4º deste artigo não constará de certidão de antecedentes criminais, salvo para os fins previstos no mesmo dispositivo, e não terá efeitos civis, cabendo aos interessados propor ação cabível no juízo cível.</a:t>
            </a:r>
            <a:endParaRPr lang="pt-BR" b="1" dirty="0"/>
          </a:p>
          <a:p>
            <a:pPr marL="0" indent="0">
              <a:buNone/>
            </a:pPr>
            <a:endParaRPr lang="pt-BR" dirty="0"/>
          </a:p>
        </p:txBody>
      </p:sp>
    </p:spTree>
    <p:extLst>
      <p:ext uri="{BB962C8B-B14F-4D97-AF65-F5344CB8AC3E}">
        <p14:creationId xmlns:p14="http://schemas.microsoft.com/office/powerpoint/2010/main" val="19149355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7E3EEC6-E2E0-4604-917D-106FBC24A0FD}"/>
              </a:ext>
            </a:extLst>
          </p:cNvPr>
          <p:cNvSpPr>
            <a:spLocks noGrp="1"/>
          </p:cNvSpPr>
          <p:nvPr>
            <p:ph type="title"/>
          </p:nvPr>
        </p:nvSpPr>
        <p:spPr/>
        <p:txBody>
          <a:bodyPr/>
          <a:lstStyle/>
          <a:p>
            <a:r>
              <a:rPr lang="pt-BR" sz="4266" dirty="0"/>
              <a:t>LEI 9099/95 - JECRIM</a:t>
            </a:r>
            <a:r>
              <a:rPr lang="pt-BR" dirty="0"/>
              <a:t>	</a:t>
            </a:r>
          </a:p>
        </p:txBody>
      </p:sp>
      <p:sp>
        <p:nvSpPr>
          <p:cNvPr id="3" name="Espaço Reservado para Conteúdo 2">
            <a:extLst>
              <a:ext uri="{FF2B5EF4-FFF2-40B4-BE49-F238E27FC236}">
                <a16:creationId xmlns:a16="http://schemas.microsoft.com/office/drawing/2014/main" id="{BBC8AD3B-A38A-4D49-9C31-CE4F10C13343}"/>
              </a:ext>
            </a:extLst>
          </p:cNvPr>
          <p:cNvSpPr>
            <a:spLocks noGrp="1"/>
          </p:cNvSpPr>
          <p:nvPr>
            <p:ph idx="1"/>
          </p:nvPr>
        </p:nvSpPr>
        <p:spPr>
          <a:xfrm>
            <a:off x="609441" y="1988840"/>
            <a:ext cx="10969943" cy="4464496"/>
          </a:xfrm>
        </p:spPr>
        <p:txBody>
          <a:bodyPr>
            <a:normAutofit fontScale="32500" lnSpcReduction="20000"/>
          </a:bodyPr>
          <a:lstStyle/>
          <a:p>
            <a:pPr marL="0" indent="0">
              <a:buNone/>
            </a:pPr>
            <a:endParaRPr lang="pt-BR" sz="4532" b="1" dirty="0"/>
          </a:p>
          <a:p>
            <a:pPr marL="0" indent="0">
              <a:buNone/>
            </a:pPr>
            <a:r>
              <a:rPr lang="pt-BR" sz="5332" b="1" dirty="0"/>
              <a:t>AÇÃO PENAL NOS CRIMES DE LESÃO CORPORAL LEVE E LESÃO CORPORAL CULPOSA</a:t>
            </a:r>
          </a:p>
          <a:p>
            <a:pPr marL="0" indent="0">
              <a:buNone/>
            </a:pPr>
            <a:r>
              <a:rPr lang="pt-BR" sz="5332" dirty="0"/>
              <a:t>Art. 88. Além das hipóteses do Código Penal e da legislação especial, dependerá de representação a ação penal relativa aos crimes de lesões corporais leves e lesões culposas.</a:t>
            </a:r>
          </a:p>
          <a:p>
            <a:pPr marL="0" indent="0">
              <a:buNone/>
            </a:pPr>
            <a:r>
              <a:rPr lang="pt-BR" sz="5332" b="1" dirty="0"/>
              <a:t>(* Atenção para o Art. 41 da Lei 11340/2006)</a:t>
            </a:r>
          </a:p>
          <a:p>
            <a:pPr marL="0" indent="0">
              <a:buNone/>
            </a:pPr>
            <a:endParaRPr lang="pt-BR" sz="5332" dirty="0"/>
          </a:p>
          <a:p>
            <a:pPr marL="0" indent="0">
              <a:buNone/>
            </a:pPr>
            <a:r>
              <a:rPr lang="pt-BR" sz="5332" b="1" dirty="0"/>
              <a:t>SUSPENSÃO CONDICIONAL DO PROCESSO</a:t>
            </a:r>
          </a:p>
          <a:p>
            <a:pPr marL="0" indent="0">
              <a:buNone/>
            </a:pPr>
            <a:r>
              <a:rPr lang="pt-BR" sz="5332" dirty="0"/>
              <a:t>Art. 89. Nos crimes em que a pena mínima cominada for igual ou inferior a um ano, abrangidas ou não por esta Lei, o Ministério Público, ao oferecer a denúncia, poderá propor a suspensão do processo, por dois a quatro anos, desde que o acusado não esteja sendo processado ou não tenha sido condenado por outro crime, presentes os demais requisitos que autorizariam a suspensão condicional da pena (art. 77 do Código Penal).</a:t>
            </a:r>
          </a:p>
          <a:p>
            <a:pPr marL="0" indent="0">
              <a:buNone/>
            </a:pPr>
            <a:endParaRPr lang="pt-BR" sz="5332" dirty="0"/>
          </a:p>
          <a:p>
            <a:pPr marL="0" indent="0">
              <a:buNone/>
            </a:pPr>
            <a:r>
              <a:rPr lang="pt-BR" sz="5332" dirty="0"/>
              <a:t>* O REQUISITO É </a:t>
            </a:r>
            <a:r>
              <a:rPr lang="pt-BR" sz="5332" b="1" dirty="0"/>
              <a:t>NÃO ESTAR SENDO PROCESSADO: </a:t>
            </a:r>
            <a:r>
              <a:rPr lang="pt-BR" sz="5332" dirty="0"/>
              <a:t>A existência de inquérito policial em curso não é circunstância idônea a obstar o oferecimento de proposta de suspensão condicional do processo.</a:t>
            </a:r>
            <a:r>
              <a:rPr lang="pt-BR" sz="5332" b="1" dirty="0"/>
              <a:t> (STJ, RHC 079751/SP</a:t>
            </a:r>
            <a:r>
              <a:rPr lang="pt-BR" sz="5332" dirty="0"/>
              <a:t>)</a:t>
            </a:r>
          </a:p>
          <a:p>
            <a:pPr marL="0" indent="0">
              <a:buNone/>
            </a:pPr>
            <a:endParaRPr lang="pt-BR" sz="5332" dirty="0"/>
          </a:p>
          <a:p>
            <a:pPr marL="0" indent="0">
              <a:buNone/>
            </a:pPr>
            <a:endParaRPr lang="pt-BR" dirty="0"/>
          </a:p>
        </p:txBody>
      </p:sp>
    </p:spTree>
    <p:extLst>
      <p:ext uri="{BB962C8B-B14F-4D97-AF65-F5344CB8AC3E}">
        <p14:creationId xmlns:p14="http://schemas.microsoft.com/office/powerpoint/2010/main" val="28961270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048EF3F-3E6C-406F-AFF3-DD6DC8ABC2EE}"/>
              </a:ext>
            </a:extLst>
          </p:cNvPr>
          <p:cNvSpPr>
            <a:spLocks noGrp="1"/>
          </p:cNvSpPr>
          <p:nvPr>
            <p:ph type="title"/>
          </p:nvPr>
        </p:nvSpPr>
        <p:spPr/>
        <p:txBody>
          <a:bodyPr/>
          <a:lstStyle/>
          <a:p>
            <a:r>
              <a:rPr lang="pt-BR" sz="4266" dirty="0"/>
              <a:t>LEI 9099/95 - JECRIM</a:t>
            </a:r>
          </a:p>
        </p:txBody>
      </p:sp>
      <p:sp>
        <p:nvSpPr>
          <p:cNvPr id="3" name="Espaço Reservado para Conteúdo 2">
            <a:extLst>
              <a:ext uri="{FF2B5EF4-FFF2-40B4-BE49-F238E27FC236}">
                <a16:creationId xmlns:a16="http://schemas.microsoft.com/office/drawing/2014/main" id="{1DC67DFE-DC36-4F26-938A-DA06E88BD256}"/>
              </a:ext>
            </a:extLst>
          </p:cNvPr>
          <p:cNvSpPr>
            <a:spLocks noGrp="1"/>
          </p:cNvSpPr>
          <p:nvPr>
            <p:ph idx="1"/>
          </p:nvPr>
        </p:nvSpPr>
        <p:spPr>
          <a:xfrm>
            <a:off x="680145" y="2336872"/>
            <a:ext cx="9611357" cy="3972447"/>
          </a:xfrm>
        </p:spPr>
        <p:txBody>
          <a:bodyPr>
            <a:normAutofit fontScale="62500" lnSpcReduction="20000"/>
          </a:bodyPr>
          <a:lstStyle/>
          <a:p>
            <a:pPr marL="0" indent="0">
              <a:buNone/>
            </a:pPr>
            <a:r>
              <a:rPr lang="pt-BR" b="1" dirty="0"/>
              <a:t>Atenção: </a:t>
            </a:r>
            <a:r>
              <a:rPr lang="pt-BR" dirty="0"/>
              <a:t>É cabível a suspensão condicional do processo e a transação penal aos delitos que preveem a pena de multa alternativamente à privativa de liberdade, ainda que o preceito secundário da norma legal comine pena mínima superior a 1 ano. (STJ, RHC 054429/SP)</a:t>
            </a:r>
          </a:p>
          <a:p>
            <a:pPr marL="0" indent="0">
              <a:buNone/>
            </a:pPr>
            <a:endParaRPr lang="pt-BR" dirty="0"/>
          </a:p>
          <a:p>
            <a:pPr marL="0" indent="0">
              <a:buNone/>
            </a:pPr>
            <a:r>
              <a:rPr lang="pt-BR" dirty="0"/>
              <a:t>SÚMULA 243 DO STJ: O benefício da suspensão do processo não é aplicável em relação às infrações penais cometidas em concurso material, concurso formal ou continuidade delitiva, quando a pena mínima cominada, seja pelo somatório, seja pela incidência da majorante, ultrapassar o limite de um (01) ano. </a:t>
            </a:r>
          </a:p>
          <a:p>
            <a:pPr marL="0" indent="0">
              <a:buNone/>
            </a:pPr>
            <a:endParaRPr lang="pt-BR" dirty="0"/>
          </a:p>
          <a:p>
            <a:pPr marL="0" indent="0">
              <a:buNone/>
            </a:pPr>
            <a:r>
              <a:rPr lang="pt-BR" dirty="0"/>
              <a:t>“A suspensão condicional do processo e a transação penal não se aplicam na hipótese de delitos sujeitos ao rito da Lei Maria da Penha”. (Súmula n. 536/STJ) </a:t>
            </a:r>
          </a:p>
          <a:p>
            <a:pPr marL="0" indent="0">
              <a:buNone/>
            </a:pPr>
            <a:r>
              <a:rPr lang="pt-BR" dirty="0"/>
              <a:t>Vide art. 41 da Lei 11340/2006 (Lei Maria da Penha): Art. 41.  Aos crimes praticados com violência doméstica e familiar contra a mulher, independentemente da pena prevista, não se aplica a Lei n</a:t>
            </a:r>
            <a:r>
              <a:rPr lang="pt-BR" u="sng" baseline="30000" dirty="0"/>
              <a:t>o</a:t>
            </a:r>
            <a:r>
              <a:rPr lang="pt-BR" dirty="0"/>
              <a:t> 9.099, de 26 de setembro de 1995.</a:t>
            </a:r>
          </a:p>
          <a:p>
            <a:pPr marL="0" indent="0">
              <a:buNone/>
            </a:pPr>
            <a:endParaRPr lang="pt-BR" b="1" dirty="0"/>
          </a:p>
          <a:p>
            <a:pPr marL="0" indent="0">
              <a:buNone/>
            </a:pPr>
            <a:r>
              <a:rPr lang="pt-BR" b="1" dirty="0"/>
              <a:t>ATENÇÃO COM ESTA ANALOGIA</a:t>
            </a:r>
            <a:r>
              <a:rPr lang="pt-BR" dirty="0"/>
              <a:t>: STJ - O prazo de 5 (cinco) anos para a concessão de nova transação penal, previsto no art. 76, § 2º, inciso II, da Lei n. 9.099/95, aplica-se, por analogia, à suspensão condicional do processo. (STJ, HC 370047/PR)</a:t>
            </a:r>
          </a:p>
          <a:p>
            <a:pPr marL="0" indent="0">
              <a:buNone/>
            </a:pPr>
            <a:endParaRPr lang="pt-BR" dirty="0"/>
          </a:p>
        </p:txBody>
      </p:sp>
    </p:spTree>
    <p:extLst>
      <p:ext uri="{BB962C8B-B14F-4D97-AF65-F5344CB8AC3E}">
        <p14:creationId xmlns:p14="http://schemas.microsoft.com/office/powerpoint/2010/main" val="20886035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F0BCE3B-9509-4189-9A4B-0F392624ACAB}"/>
              </a:ext>
            </a:extLst>
          </p:cNvPr>
          <p:cNvSpPr>
            <a:spLocks noGrp="1"/>
          </p:cNvSpPr>
          <p:nvPr>
            <p:ph type="title"/>
          </p:nvPr>
        </p:nvSpPr>
        <p:spPr/>
        <p:txBody>
          <a:bodyPr/>
          <a:lstStyle/>
          <a:p>
            <a:r>
              <a:rPr lang="pt-BR" sz="4266" dirty="0"/>
              <a:t>LEI 9099/95 - JECRIM</a:t>
            </a:r>
          </a:p>
        </p:txBody>
      </p:sp>
      <p:sp>
        <p:nvSpPr>
          <p:cNvPr id="3" name="Espaço Reservado para Conteúdo 2">
            <a:extLst>
              <a:ext uri="{FF2B5EF4-FFF2-40B4-BE49-F238E27FC236}">
                <a16:creationId xmlns:a16="http://schemas.microsoft.com/office/drawing/2014/main" id="{0863EDD4-AC35-4A14-8B9A-055482896BEF}"/>
              </a:ext>
            </a:extLst>
          </p:cNvPr>
          <p:cNvSpPr>
            <a:spLocks noGrp="1"/>
          </p:cNvSpPr>
          <p:nvPr>
            <p:ph idx="1"/>
          </p:nvPr>
        </p:nvSpPr>
        <p:spPr>
          <a:xfrm>
            <a:off x="680145" y="2336872"/>
            <a:ext cx="9611357" cy="4188471"/>
          </a:xfrm>
        </p:spPr>
        <p:txBody>
          <a:bodyPr>
            <a:normAutofit fontScale="62500" lnSpcReduction="20000"/>
          </a:bodyPr>
          <a:lstStyle/>
          <a:p>
            <a:pPr marL="0" indent="0">
              <a:buNone/>
            </a:pPr>
            <a:r>
              <a:rPr lang="pt-BR" b="1" dirty="0"/>
              <a:t>ATENÇÃO: NÃO CONFUNDIR COM OS REQUISITOS DA TRANSAÇÃO PENAL (ART. 76 DA LEI 9099/95)</a:t>
            </a:r>
          </a:p>
          <a:p>
            <a:pPr marL="0" indent="0">
              <a:buNone/>
            </a:pPr>
            <a:endParaRPr lang="pt-BR" dirty="0"/>
          </a:p>
          <a:p>
            <a:pPr marL="0" indent="0">
              <a:buNone/>
            </a:pPr>
            <a:r>
              <a:rPr lang="pt-BR" dirty="0"/>
              <a:t>ESTA SUSPENSÃO É DIREITO SUBJETIVO DO ACUSADO? </a:t>
            </a:r>
            <a:r>
              <a:rPr lang="pt-BR" b="1" u="sng" dirty="0"/>
              <a:t> </a:t>
            </a:r>
            <a:r>
              <a:rPr lang="pt-BR" dirty="0"/>
              <a:t>A suspensão condicional do processo não é direito subjetivo do acusado, mas sim um poder-dever do Ministério Público, titular da ação penal, a quem cabe, com exclusividade, analisar a possibilidade de aplicação do referido instituto, </a:t>
            </a:r>
            <a:r>
              <a:rPr lang="pt-BR" b="1" dirty="0"/>
              <a:t>desde que o faça de forma fundamentada</a:t>
            </a:r>
            <a:r>
              <a:rPr lang="pt-BR" dirty="0"/>
              <a:t>. (STJ, HC 417876)</a:t>
            </a:r>
          </a:p>
          <a:p>
            <a:pPr marL="0" indent="0">
              <a:buNone/>
            </a:pPr>
            <a:endParaRPr lang="pt-BR" dirty="0"/>
          </a:p>
          <a:p>
            <a:pPr marL="0" indent="0">
              <a:buNone/>
            </a:pPr>
            <a:r>
              <a:rPr lang="pt-BR" b="1" dirty="0"/>
              <a:t>CONDIÇÕES DA SUSPENSÃO CONDICIONAL DO PROCESSO:</a:t>
            </a:r>
          </a:p>
          <a:p>
            <a:pPr marL="0" indent="0">
              <a:buNone/>
            </a:pPr>
            <a:r>
              <a:rPr lang="pt-BR" dirty="0"/>
              <a:t>ART. 89 (...)</a:t>
            </a:r>
          </a:p>
          <a:p>
            <a:pPr marL="0" indent="0">
              <a:buNone/>
            </a:pPr>
            <a:r>
              <a:rPr lang="pt-BR" dirty="0"/>
              <a:t>§ 1º Aceita a proposta pelo acusado e seu defensor, na presença do Juiz, este, recebendo a denúncia, poderá suspender o processo, submetendo o acusado a período de prova, sob as seguintes condições:</a:t>
            </a:r>
          </a:p>
          <a:p>
            <a:pPr marL="0" indent="0">
              <a:buNone/>
            </a:pPr>
            <a:r>
              <a:rPr lang="pt-BR" dirty="0"/>
              <a:t>I - reparação do dano, salvo impossibilidade de fazê-lo;</a:t>
            </a:r>
          </a:p>
          <a:p>
            <a:pPr marL="0" indent="0">
              <a:buNone/>
            </a:pPr>
            <a:r>
              <a:rPr lang="pt-BR" dirty="0"/>
              <a:t>II - proibição de frequentar determinados lugares;</a:t>
            </a:r>
          </a:p>
          <a:p>
            <a:pPr marL="0" indent="0">
              <a:buNone/>
            </a:pPr>
            <a:r>
              <a:rPr lang="pt-BR" dirty="0"/>
              <a:t>III - proibição de ausentar-se da comarca onde reside, sem autorização do Juiz;</a:t>
            </a:r>
          </a:p>
          <a:p>
            <a:pPr marL="0" indent="0">
              <a:buNone/>
            </a:pPr>
            <a:r>
              <a:rPr lang="pt-BR" dirty="0"/>
              <a:t>IV - comparecimento pessoal e obrigatório a juízo, mensalmente, para informar e justificar suas atividades.</a:t>
            </a:r>
          </a:p>
          <a:p>
            <a:pPr marL="0" indent="0">
              <a:buNone/>
            </a:pPr>
            <a:endParaRPr lang="pt-BR" dirty="0"/>
          </a:p>
        </p:txBody>
      </p:sp>
    </p:spTree>
    <p:extLst>
      <p:ext uri="{BB962C8B-B14F-4D97-AF65-F5344CB8AC3E}">
        <p14:creationId xmlns:p14="http://schemas.microsoft.com/office/powerpoint/2010/main" val="42096221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A5DEC5B-0320-49B9-8111-BE8D9C480B62}"/>
              </a:ext>
            </a:extLst>
          </p:cNvPr>
          <p:cNvSpPr>
            <a:spLocks noGrp="1"/>
          </p:cNvSpPr>
          <p:nvPr>
            <p:ph type="title"/>
          </p:nvPr>
        </p:nvSpPr>
        <p:spPr/>
        <p:txBody>
          <a:bodyPr/>
          <a:lstStyle/>
          <a:p>
            <a:r>
              <a:rPr lang="pt-BR" sz="4266" dirty="0"/>
              <a:t>LEI 9099/95 - JECRIM</a:t>
            </a:r>
          </a:p>
        </p:txBody>
      </p:sp>
      <p:sp>
        <p:nvSpPr>
          <p:cNvPr id="3" name="Espaço Reservado para Conteúdo 2">
            <a:extLst>
              <a:ext uri="{FF2B5EF4-FFF2-40B4-BE49-F238E27FC236}">
                <a16:creationId xmlns:a16="http://schemas.microsoft.com/office/drawing/2014/main" id="{610CE8E3-0ED9-4148-8A04-967F3EB5955E}"/>
              </a:ext>
            </a:extLst>
          </p:cNvPr>
          <p:cNvSpPr>
            <a:spLocks noGrp="1"/>
          </p:cNvSpPr>
          <p:nvPr>
            <p:ph idx="1"/>
          </p:nvPr>
        </p:nvSpPr>
        <p:spPr>
          <a:xfrm>
            <a:off x="680145" y="2060848"/>
            <a:ext cx="9611357" cy="3875341"/>
          </a:xfrm>
        </p:spPr>
        <p:txBody>
          <a:bodyPr>
            <a:normAutofit fontScale="25000" lnSpcReduction="20000"/>
          </a:bodyPr>
          <a:lstStyle/>
          <a:p>
            <a:pPr marL="0" indent="0">
              <a:buNone/>
            </a:pPr>
            <a:endParaRPr lang="pt-BR" sz="4532" b="1" dirty="0"/>
          </a:p>
          <a:p>
            <a:pPr marL="0" indent="0">
              <a:buNone/>
            </a:pPr>
            <a:r>
              <a:rPr lang="pt-BR" sz="5600" b="1" dirty="0"/>
              <a:t>Art. 89 [...]</a:t>
            </a:r>
          </a:p>
          <a:p>
            <a:pPr marL="0" indent="0">
              <a:buNone/>
            </a:pPr>
            <a:r>
              <a:rPr lang="pt-BR" sz="5600" dirty="0"/>
              <a:t>§ 2º O Juiz poderá especificar </a:t>
            </a:r>
            <a:r>
              <a:rPr lang="pt-BR" sz="5600" b="1" dirty="0"/>
              <a:t>outras condições </a:t>
            </a:r>
            <a:r>
              <a:rPr lang="pt-BR" sz="5600" dirty="0"/>
              <a:t>a que fica subordinada a suspensão, desde que adequadas ao fato e à situação pessoal do acusado.</a:t>
            </a:r>
          </a:p>
          <a:p>
            <a:pPr marL="0" indent="0">
              <a:buNone/>
            </a:pPr>
            <a:r>
              <a:rPr lang="pt-BR" sz="5600" b="1" u="sng" dirty="0"/>
              <a:t> </a:t>
            </a:r>
            <a:r>
              <a:rPr lang="pt-BR" sz="5600" dirty="0"/>
              <a:t>”Não há óbice a que se estabeleçam, no prudente uso da faculdade judicial disposta no art. 89, § 2º, da Lei n. 9.099/1995, obrigações equivalentes, do ponto de vista prático, a sanções penais (tais como a prestação de serviços comunitários ou a prestação pecuniária), mas que, para os fins do </a:t>
            </a:r>
            <a:r>
              <a:rPr lang="pt-BR" sz="5600" i="1" dirty="0"/>
              <a:t>sursis </a:t>
            </a:r>
            <a:r>
              <a:rPr lang="pt-BR" sz="5600" dirty="0"/>
              <a:t>processual, se apresentam tão somente como condições para sua incidência”. (STJ - Tese julgada sob o rito do art. 543-C do CPC/73  TEMA 930) (STJ, </a:t>
            </a:r>
            <a:r>
              <a:rPr lang="pt-BR" sz="5600" dirty="0" err="1"/>
              <a:t>AgRg</a:t>
            </a:r>
            <a:r>
              <a:rPr lang="pt-BR" sz="5600" dirty="0"/>
              <a:t> no RHC 085835/PR)</a:t>
            </a:r>
          </a:p>
          <a:p>
            <a:pPr marL="0" indent="0">
              <a:buNone/>
            </a:pPr>
            <a:r>
              <a:rPr lang="pt-BR" sz="5600" dirty="0"/>
              <a:t>“A perda do valor da fiança constitui legítima condição do </a:t>
            </a:r>
            <a:r>
              <a:rPr lang="pt-BR" sz="5600" i="1" dirty="0"/>
              <a:t>sursis</a:t>
            </a:r>
            <a:r>
              <a:rPr lang="pt-BR" sz="5600" dirty="0"/>
              <a:t> processual, nos termos do art. 89, § 2º, da Lei n. 9.099/95.” (STJ, </a:t>
            </a:r>
            <a:r>
              <a:rPr lang="pt-BR" sz="5600" dirty="0" err="1"/>
              <a:t>AgRg</a:t>
            </a:r>
            <a:r>
              <a:rPr lang="pt-BR" sz="5600" dirty="0"/>
              <a:t> no RHC 085835/PR)</a:t>
            </a:r>
          </a:p>
          <a:p>
            <a:pPr marL="0" indent="0">
              <a:buNone/>
            </a:pPr>
            <a:r>
              <a:rPr lang="pt-BR" sz="5600" b="1" dirty="0"/>
              <a:t>ATENÇÃO: Código de Processo Penal - </a:t>
            </a:r>
            <a:r>
              <a:rPr lang="pt-BR" sz="5600" dirty="0"/>
              <a:t>Art. 336.  O dinheiro ou objetos dados como fiança servirão ao pagamento das custas, da indenização do dano, da prestação pecuniária e da multa, se o réu for condenado.           </a:t>
            </a:r>
          </a:p>
          <a:p>
            <a:pPr marL="0" indent="0">
              <a:buNone/>
            </a:pPr>
            <a:r>
              <a:rPr lang="pt-BR" sz="5600" dirty="0"/>
              <a:t>Parágrafo único.  Este dispositivo terá aplicação ainda no caso da prescrição depois da sentença condenatória</a:t>
            </a:r>
          </a:p>
          <a:p>
            <a:pPr marL="0" indent="0">
              <a:buNone/>
            </a:pPr>
            <a:r>
              <a:rPr lang="pt-BR" sz="5600" b="1" dirty="0"/>
              <a:t>CUIDADO: </a:t>
            </a:r>
            <a:r>
              <a:rPr lang="pt-BR" sz="5600" dirty="0"/>
              <a:t>A Lei n. 10.259/01, ao considerar como infrações de menor potencial ofensivo as contravenções e os crimes a que a lei comine pena máxima não superior a 2 (dois) anos, não alterou o requisito objetivo exigido para a concessão da suspensão condicional do processo prevista no art. 89 da Lei n. 9.099/95, que continua sendo aplicado apenas aos crimes cuja pena mínima não seja superior a 1 (um) ano. (STJ, RHC 63027 / SP)</a:t>
            </a:r>
          </a:p>
          <a:p>
            <a:pPr marL="0" indent="0">
              <a:buNone/>
            </a:pPr>
            <a:endParaRPr lang="pt-BR" sz="5600" dirty="0"/>
          </a:p>
          <a:p>
            <a:pPr marL="0" indent="0">
              <a:buNone/>
            </a:pPr>
            <a:endParaRPr lang="pt-BR" b="1" dirty="0"/>
          </a:p>
        </p:txBody>
      </p:sp>
    </p:spTree>
    <p:extLst>
      <p:ext uri="{BB962C8B-B14F-4D97-AF65-F5344CB8AC3E}">
        <p14:creationId xmlns:p14="http://schemas.microsoft.com/office/powerpoint/2010/main" val="31389494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A425902-A5FA-48E6-B5B2-1B172B35D796}"/>
              </a:ext>
            </a:extLst>
          </p:cNvPr>
          <p:cNvSpPr>
            <a:spLocks noGrp="1"/>
          </p:cNvSpPr>
          <p:nvPr>
            <p:ph type="title"/>
          </p:nvPr>
        </p:nvSpPr>
        <p:spPr/>
        <p:txBody>
          <a:bodyPr/>
          <a:lstStyle/>
          <a:p>
            <a:r>
              <a:rPr lang="pt-BR" sz="4266" dirty="0"/>
              <a:t>LEI 9099/95 - JECRIM</a:t>
            </a:r>
          </a:p>
        </p:txBody>
      </p:sp>
      <p:sp>
        <p:nvSpPr>
          <p:cNvPr id="3" name="Espaço Reservado para Conteúdo 2">
            <a:extLst>
              <a:ext uri="{FF2B5EF4-FFF2-40B4-BE49-F238E27FC236}">
                <a16:creationId xmlns:a16="http://schemas.microsoft.com/office/drawing/2014/main" id="{D34D661D-2B95-4F58-BC0B-F47BE73F2BAA}"/>
              </a:ext>
            </a:extLst>
          </p:cNvPr>
          <p:cNvSpPr>
            <a:spLocks noGrp="1"/>
          </p:cNvSpPr>
          <p:nvPr>
            <p:ph idx="1"/>
          </p:nvPr>
        </p:nvSpPr>
        <p:spPr>
          <a:xfrm>
            <a:off x="680145" y="2060848"/>
            <a:ext cx="9611357" cy="4536504"/>
          </a:xfrm>
        </p:spPr>
        <p:txBody>
          <a:bodyPr>
            <a:normAutofit fontScale="25000" lnSpcReduction="20000"/>
          </a:bodyPr>
          <a:lstStyle/>
          <a:p>
            <a:pPr marL="0" indent="0">
              <a:buNone/>
            </a:pPr>
            <a:r>
              <a:rPr lang="pt-BR" sz="5600" dirty="0"/>
              <a:t>Art. 89 (...)</a:t>
            </a:r>
          </a:p>
          <a:p>
            <a:pPr marL="0" indent="0">
              <a:buNone/>
            </a:pPr>
            <a:endParaRPr lang="pt-BR" sz="5600" dirty="0"/>
          </a:p>
          <a:p>
            <a:pPr marL="0" indent="0">
              <a:buNone/>
            </a:pPr>
            <a:r>
              <a:rPr lang="pt-BR" sz="5600" dirty="0"/>
              <a:t>§ 3º A suspensão </a:t>
            </a:r>
            <a:r>
              <a:rPr lang="pt-BR" sz="5600" b="1" dirty="0"/>
              <a:t>será revogada </a:t>
            </a:r>
            <a:r>
              <a:rPr lang="pt-BR" sz="5600" dirty="0"/>
              <a:t>se, no curso do prazo, o beneficiário vier a ser </a:t>
            </a:r>
            <a:r>
              <a:rPr lang="pt-BR" sz="5600" b="1" dirty="0"/>
              <a:t>processado</a:t>
            </a:r>
            <a:r>
              <a:rPr lang="pt-BR" sz="5600" dirty="0"/>
              <a:t> por outro crime ou não efetuar, sem motivo justificado, a </a:t>
            </a:r>
            <a:r>
              <a:rPr lang="pt-BR" sz="5600" b="1" dirty="0"/>
              <a:t>reparação do dano</a:t>
            </a:r>
            <a:r>
              <a:rPr lang="pt-BR" sz="5600" dirty="0"/>
              <a:t>.</a:t>
            </a:r>
          </a:p>
          <a:p>
            <a:pPr marL="0" indent="0">
              <a:buNone/>
            </a:pPr>
            <a:r>
              <a:rPr lang="pt-BR" sz="5600" dirty="0"/>
              <a:t>§ 4º A suspensão </a:t>
            </a:r>
            <a:r>
              <a:rPr lang="pt-BR" sz="5600" b="1" dirty="0"/>
              <a:t>poderá ser revogada </a:t>
            </a:r>
            <a:r>
              <a:rPr lang="pt-BR" sz="5600" dirty="0"/>
              <a:t>se o acusado vier a ser processado, no curso do prazo, por contravenção, ou descumprir </a:t>
            </a:r>
            <a:r>
              <a:rPr lang="pt-BR" sz="5600" b="1" dirty="0"/>
              <a:t>qualquer outra condição imposta.</a:t>
            </a:r>
          </a:p>
          <a:p>
            <a:pPr marL="0" indent="0">
              <a:buNone/>
            </a:pPr>
            <a:r>
              <a:rPr lang="pt-BR" sz="5600" dirty="0"/>
              <a:t>STJ: “Se descumpridas as condições impostas durante o período de prova da suspensão condicional do processo, o benefício poderá ser revogado, mesmo se já ultrapassado o prazo legal, desde que referente a fato ocorrido durante sua vigência. (Tese julgada sob o rito do art. 543-C do CPC/73 - TEMA 920) (STJ, </a:t>
            </a:r>
            <a:r>
              <a:rPr lang="pt-BR" sz="5600" dirty="0" err="1"/>
              <a:t>AgRg</a:t>
            </a:r>
            <a:r>
              <a:rPr lang="pt-BR" sz="5600" dirty="0"/>
              <a:t> no </a:t>
            </a:r>
            <a:r>
              <a:rPr lang="pt-BR" sz="5600" dirty="0" err="1"/>
              <a:t>REsp</a:t>
            </a:r>
            <a:r>
              <a:rPr lang="pt-BR" sz="5600" dirty="0"/>
              <a:t> 1649472/RS; e </a:t>
            </a:r>
            <a:r>
              <a:rPr lang="pt-BR" sz="5600" dirty="0" err="1"/>
              <a:t>REsp</a:t>
            </a:r>
            <a:r>
              <a:rPr lang="pt-BR" sz="5600" dirty="0"/>
              <a:t> 1498034/RS</a:t>
            </a:r>
            <a:r>
              <a:rPr lang="pt-BR" sz="5600" u="sng" dirty="0"/>
              <a:t>)</a:t>
            </a:r>
            <a:endParaRPr lang="pt-BR" sz="5600" dirty="0"/>
          </a:p>
          <a:p>
            <a:pPr marL="0" indent="0">
              <a:buNone/>
            </a:pPr>
            <a:r>
              <a:rPr lang="pt-BR" sz="5600" dirty="0"/>
              <a:t>§ 5º Expirado o prazo sem revogação, o Juiz declarará </a:t>
            </a:r>
            <a:r>
              <a:rPr lang="pt-BR" sz="5600" b="1" dirty="0"/>
              <a:t>extinta a punibilidade.</a:t>
            </a:r>
          </a:p>
          <a:p>
            <a:pPr marL="0" indent="0">
              <a:buNone/>
            </a:pPr>
            <a:r>
              <a:rPr lang="pt-BR" sz="5600" b="1" dirty="0"/>
              <a:t>ATENÇÃO: </a:t>
            </a:r>
            <a:r>
              <a:rPr lang="pt-BR" sz="5600" dirty="0"/>
              <a:t>na hipótese do julgado acima, </a:t>
            </a:r>
            <a:r>
              <a:rPr lang="pt-BR" sz="5600" b="1" dirty="0"/>
              <a:t>caso já declarada extinta a punibilidade por decisão transitada em julgado, </a:t>
            </a:r>
            <a:r>
              <a:rPr lang="pt-BR" sz="5600" dirty="0"/>
              <a:t>a superveniente descoberta de fato que poderia gerar a revogação, praticado no curso da suspensão, não tem o condão de cassar o benefício, em razão da extinção de punibilidade já ter transitado em julgado. O caso acima se aplica a casos em que findou-se o prazo da suspensão, mas ainda não houve decisão Transitada em julgado declarando extinta a punibilidade.</a:t>
            </a:r>
            <a:endParaRPr lang="pt-BR" sz="5600" b="1" dirty="0"/>
          </a:p>
          <a:p>
            <a:pPr marL="0" indent="0">
              <a:buNone/>
            </a:pPr>
            <a:r>
              <a:rPr lang="pt-BR" sz="5600" dirty="0"/>
              <a:t>§ 6º </a:t>
            </a:r>
            <a:r>
              <a:rPr lang="pt-BR" sz="5600" b="1" dirty="0"/>
              <a:t>Não correrá a prescrição </a:t>
            </a:r>
            <a:r>
              <a:rPr lang="pt-BR" sz="5600" dirty="0"/>
              <a:t>durante o prazo de suspensão do processo.</a:t>
            </a:r>
          </a:p>
          <a:p>
            <a:pPr marL="0" indent="0">
              <a:buNone/>
            </a:pPr>
            <a:r>
              <a:rPr lang="pt-BR" sz="5600" dirty="0"/>
              <a:t>§ 7º Se o acusado não aceitar a proposta prevista neste artigo, o processo prosseguirá em seus ulteriores termos.</a:t>
            </a:r>
          </a:p>
          <a:p>
            <a:pPr marL="0" indent="0">
              <a:buNone/>
            </a:pPr>
            <a:endParaRPr lang="pt-BR" dirty="0"/>
          </a:p>
        </p:txBody>
      </p:sp>
    </p:spTree>
    <p:extLst>
      <p:ext uri="{BB962C8B-B14F-4D97-AF65-F5344CB8AC3E}">
        <p14:creationId xmlns:p14="http://schemas.microsoft.com/office/powerpoint/2010/main" val="39843719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z="4266" dirty="0"/>
              <a:t>LEI 9099/95 - JECRIM</a:t>
            </a:r>
          </a:p>
        </p:txBody>
      </p:sp>
      <p:sp>
        <p:nvSpPr>
          <p:cNvPr id="3" name="Espaço Reservado para Conteúdo 2"/>
          <p:cNvSpPr>
            <a:spLocks noGrp="1"/>
          </p:cNvSpPr>
          <p:nvPr>
            <p:ph idx="1"/>
          </p:nvPr>
        </p:nvSpPr>
        <p:spPr>
          <a:xfrm>
            <a:off x="680145" y="2336872"/>
            <a:ext cx="9611357" cy="4260479"/>
          </a:xfrm>
        </p:spPr>
        <p:txBody>
          <a:bodyPr>
            <a:normAutofit fontScale="47500" lnSpcReduction="20000"/>
          </a:bodyPr>
          <a:lstStyle/>
          <a:p>
            <a:pPr marL="0" indent="0">
              <a:buNone/>
            </a:pPr>
            <a:r>
              <a:rPr lang="pt-BR" sz="2900" b="1" dirty="0"/>
              <a:t>ATENÇÃO: </a:t>
            </a:r>
            <a:r>
              <a:rPr lang="pt-BR" sz="2900" dirty="0"/>
              <a:t>É cabível a suspensão condicional do processo na desclassificação do crime e na procedência parcial da pretensão punitiva. (Súmula n. 337/STJ)</a:t>
            </a:r>
          </a:p>
          <a:p>
            <a:pPr marL="0" indent="0" algn="just">
              <a:buNone/>
            </a:pPr>
            <a:endParaRPr lang="pt-BR" sz="2900" dirty="0"/>
          </a:p>
          <a:p>
            <a:pPr marL="0" indent="0" algn="just">
              <a:buNone/>
            </a:pPr>
            <a:r>
              <a:rPr lang="pt-BR" sz="2900" dirty="0"/>
              <a:t>“Deve ser aberto  prazo  para  o  Ministério Público, a fim de que verifique a possibilidade  de  oferecimento  dos  benefícios previstos na Lei n. 9.099/1995,  não  cabendo ao julgador tal análise, uma vez que trata de prerrogativa do órgão ministerial.” (STJ, HC 393693)</a:t>
            </a:r>
          </a:p>
          <a:p>
            <a:pPr marL="0" indent="0">
              <a:buNone/>
            </a:pPr>
            <a:endParaRPr lang="pt-BR" sz="2900" b="1" u="sng" dirty="0"/>
          </a:p>
          <a:p>
            <a:pPr marL="0" indent="0">
              <a:buNone/>
            </a:pPr>
            <a:r>
              <a:rPr lang="pt-BR" sz="2900" dirty="0"/>
              <a:t>*CONCESSÃO DE SUSPENSÃO CONDICIONAL DO PROCESSO E IMPETRAÇÃO DE HABEAS CORPUS: A SUSPENSÃO NÃO INVIABILIZA OU PREJUDICA A IMPETRAÇÃO DO HC. (STJ, HC 402718/MS)</a:t>
            </a:r>
          </a:p>
          <a:p>
            <a:pPr marL="0" indent="0">
              <a:buNone/>
            </a:pPr>
            <a:endParaRPr lang="pt-BR" sz="2900" b="1" dirty="0"/>
          </a:p>
          <a:p>
            <a:pPr marL="0" indent="0">
              <a:buNone/>
            </a:pPr>
            <a:r>
              <a:rPr lang="pt-BR" sz="2900" dirty="0"/>
              <a:t>Opera-se a preclusão se o oferecimento da proposta de suspensão condicional do processo ou de transação penal se der após a prolação da sentença penal condenatória. (STJ, RHC 66196)</a:t>
            </a:r>
          </a:p>
          <a:p>
            <a:pPr marL="0" indent="0">
              <a:buNone/>
            </a:pPr>
            <a:endParaRPr lang="pt-BR" sz="2900" dirty="0"/>
          </a:p>
          <a:p>
            <a:pPr marL="0" indent="0">
              <a:buNone/>
            </a:pPr>
            <a:r>
              <a:rPr lang="pt-BR" sz="2900" b="1" dirty="0"/>
              <a:t>Presunção de inocência: “</a:t>
            </a:r>
            <a:r>
              <a:rPr lang="pt-BR" sz="2900" dirty="0"/>
              <a:t>A extinção da punibilidade do agente pelo cumprimento das condições do </a:t>
            </a:r>
            <a:r>
              <a:rPr lang="pt-BR" sz="2900" i="1" dirty="0"/>
              <a:t>sursis</a:t>
            </a:r>
            <a:r>
              <a:rPr lang="pt-BR" sz="2900" dirty="0"/>
              <a:t> processual, operada em processo anterior, não pode ser valorada em seu desfavor como maus antecedentes, personalidade do agente e conduta social”. (STJ, HC 385535/RJ); </a:t>
            </a:r>
          </a:p>
          <a:p>
            <a:pPr marL="0" indent="0">
              <a:buNone/>
            </a:pPr>
            <a:r>
              <a:rPr lang="pt-BR" sz="2900" dirty="0"/>
              <a:t>Veja também: “O registro de ação penal suspensa por força do art. 89 da Lei n.9.009/1995 não pode ser utilizado para agravar a pena-base, em confronto com o princípio da não culpabilidade”.(STJ, </a:t>
            </a:r>
            <a:r>
              <a:rPr lang="pt-BR" sz="2900" dirty="0" err="1"/>
              <a:t>REsp</a:t>
            </a:r>
            <a:r>
              <a:rPr lang="pt-BR" sz="2900" dirty="0"/>
              <a:t> 1533788 / PE)</a:t>
            </a:r>
          </a:p>
          <a:p>
            <a:pPr marL="0" indent="0">
              <a:buNone/>
            </a:pPr>
            <a:endParaRPr lang="pt-BR" sz="2000" dirty="0"/>
          </a:p>
          <a:p>
            <a:pPr>
              <a:buFont typeface="Arial" panose="020B0604020202020204" pitchFamily="34" charset="0"/>
              <a:buChar char="•"/>
            </a:pPr>
            <a:endParaRPr lang="pt-BR" sz="2000" dirty="0"/>
          </a:p>
          <a:p>
            <a:pPr marL="0" indent="0">
              <a:buNone/>
            </a:pPr>
            <a:endParaRPr lang="pt-BR" sz="2133" b="1" dirty="0"/>
          </a:p>
        </p:txBody>
      </p:sp>
    </p:spTree>
    <p:extLst>
      <p:ext uri="{BB962C8B-B14F-4D97-AF65-F5344CB8AC3E}">
        <p14:creationId xmlns:p14="http://schemas.microsoft.com/office/powerpoint/2010/main" val="38455532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43631E0-0C53-4BCE-88D1-DD63ADE7546A}"/>
              </a:ext>
            </a:extLst>
          </p:cNvPr>
          <p:cNvSpPr>
            <a:spLocks noGrp="1"/>
          </p:cNvSpPr>
          <p:nvPr>
            <p:ph type="title"/>
          </p:nvPr>
        </p:nvSpPr>
        <p:spPr/>
        <p:txBody>
          <a:bodyPr/>
          <a:lstStyle/>
          <a:p>
            <a:r>
              <a:rPr lang="pt-BR" dirty="0"/>
              <a:t>LEI 9099/95 - JECRIM</a:t>
            </a:r>
          </a:p>
        </p:txBody>
      </p:sp>
      <p:sp>
        <p:nvSpPr>
          <p:cNvPr id="3" name="Espaço Reservado para Conteúdo 2">
            <a:extLst>
              <a:ext uri="{FF2B5EF4-FFF2-40B4-BE49-F238E27FC236}">
                <a16:creationId xmlns:a16="http://schemas.microsoft.com/office/drawing/2014/main" id="{18300810-A445-46C0-B233-92A262281CF2}"/>
              </a:ext>
            </a:extLst>
          </p:cNvPr>
          <p:cNvSpPr>
            <a:spLocks noGrp="1"/>
          </p:cNvSpPr>
          <p:nvPr>
            <p:ph idx="1"/>
          </p:nvPr>
        </p:nvSpPr>
        <p:spPr/>
        <p:txBody>
          <a:bodyPr>
            <a:normAutofit fontScale="92500" lnSpcReduction="20000"/>
          </a:bodyPr>
          <a:lstStyle/>
          <a:p>
            <a:pPr marL="0" indent="0">
              <a:buNone/>
            </a:pPr>
            <a:r>
              <a:rPr lang="pt-BR" dirty="0">
                <a:effectLst/>
              </a:rPr>
              <a:t>ESTATUTO DO IDOSO: </a:t>
            </a:r>
          </a:p>
          <a:p>
            <a:pPr marL="0" indent="0">
              <a:buNone/>
            </a:pPr>
            <a:endParaRPr lang="pt-BR" dirty="0">
              <a:effectLst/>
            </a:endParaRPr>
          </a:p>
          <a:p>
            <a:pPr marL="0" indent="0">
              <a:buNone/>
            </a:pPr>
            <a:r>
              <a:rPr lang="pt-BR" dirty="0">
                <a:effectLst/>
              </a:rPr>
              <a:t>Art. 94.</a:t>
            </a:r>
            <a:r>
              <a:rPr lang="pt-BR" b="1" dirty="0">
                <a:effectLst/>
              </a:rPr>
              <a:t> </a:t>
            </a:r>
            <a:r>
              <a:rPr lang="pt-BR" dirty="0">
                <a:effectLst/>
              </a:rPr>
              <a:t>Aos crimes previstos nesta Lei, cuja pena máxima privativa de liberdade não ultrapasse 4 (quatro) anos, aplica-se o procedimento previsto na </a:t>
            </a:r>
            <a:r>
              <a:rPr lang="pt-BR" dirty="0">
                <a:effectLst/>
                <a:hlinkClick r:id="rId2"/>
              </a:rPr>
              <a:t>Lei n</a:t>
            </a:r>
            <a:r>
              <a:rPr lang="pt-BR" u="sng" baseline="30000" dirty="0">
                <a:effectLst/>
                <a:hlinkClick r:id="rId2"/>
              </a:rPr>
              <a:t>o</a:t>
            </a:r>
            <a:r>
              <a:rPr lang="pt-BR" dirty="0">
                <a:effectLst/>
                <a:hlinkClick r:id="rId2"/>
              </a:rPr>
              <a:t> 9.099, de 26 de setembro de 1995</a:t>
            </a:r>
            <a:r>
              <a:rPr lang="pt-BR" dirty="0">
                <a:effectLst/>
              </a:rPr>
              <a:t>, e, subsidiariamente, no que couber, as disposições do Código Penal e do Código de Processo Penal. </a:t>
            </a:r>
            <a:r>
              <a:rPr lang="pt-BR" dirty="0">
                <a:effectLst/>
                <a:hlinkClick r:id="rId3"/>
              </a:rPr>
              <a:t>(Vide ADI 3.096-5 - STF)</a:t>
            </a:r>
            <a:endParaRPr lang="pt-BR" dirty="0">
              <a:effectLst/>
            </a:endParaRPr>
          </a:p>
          <a:p>
            <a:pPr marL="0" indent="0">
              <a:buNone/>
            </a:pPr>
            <a:r>
              <a:rPr lang="pt-BR" b="1" dirty="0"/>
              <a:t>*Qual o alcance deste dispositivo?</a:t>
            </a:r>
          </a:p>
          <a:p>
            <a:pPr marL="0" indent="0">
              <a:buNone/>
            </a:pPr>
            <a:endParaRPr lang="pt-BR" dirty="0">
              <a:effectLst/>
            </a:endParaRPr>
          </a:p>
          <a:p>
            <a:pPr marL="0" indent="0">
              <a:buNone/>
            </a:pPr>
            <a:r>
              <a:rPr lang="pt-BR" dirty="0">
                <a:effectLst/>
              </a:rPr>
              <a:t>Art. 95.</a:t>
            </a:r>
            <a:r>
              <a:rPr lang="pt-BR" b="1" dirty="0">
                <a:effectLst/>
              </a:rPr>
              <a:t> </a:t>
            </a:r>
            <a:r>
              <a:rPr lang="pt-BR" dirty="0">
                <a:effectLst/>
              </a:rPr>
              <a:t>Os crimes definidos nesta Lei são de ação penal pública incondicionada, não se lhes aplicando os </a:t>
            </a:r>
            <a:r>
              <a:rPr lang="pt-BR" u="sng" dirty="0">
                <a:effectLst/>
                <a:hlinkClick r:id="rId4"/>
              </a:rPr>
              <a:t>arts. 181</a:t>
            </a:r>
            <a:r>
              <a:rPr lang="pt-BR" dirty="0">
                <a:effectLst/>
              </a:rPr>
              <a:t> e </a:t>
            </a:r>
            <a:r>
              <a:rPr lang="pt-BR" u="sng" dirty="0">
                <a:effectLst/>
                <a:hlinkClick r:id="rId5"/>
              </a:rPr>
              <a:t>182 do Código Penal.</a:t>
            </a:r>
            <a:endParaRPr lang="pt-BR" dirty="0">
              <a:effectLst/>
            </a:endParaRPr>
          </a:p>
          <a:p>
            <a:pPr marL="0" indent="0">
              <a:buNone/>
            </a:pPr>
            <a:endParaRPr lang="pt-BR" dirty="0"/>
          </a:p>
        </p:txBody>
      </p:sp>
    </p:spTree>
    <p:extLst>
      <p:ext uri="{BB962C8B-B14F-4D97-AF65-F5344CB8AC3E}">
        <p14:creationId xmlns:p14="http://schemas.microsoft.com/office/powerpoint/2010/main" val="35803631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ORGANIZAÇÕES CRIMINOSAS – LEI 12850/2013</a:t>
            </a:r>
          </a:p>
        </p:txBody>
      </p:sp>
      <p:sp>
        <p:nvSpPr>
          <p:cNvPr id="3" name="Espaço Reservado para Conteúdo 2"/>
          <p:cNvSpPr>
            <a:spLocks noGrp="1"/>
          </p:cNvSpPr>
          <p:nvPr>
            <p:ph idx="1"/>
          </p:nvPr>
        </p:nvSpPr>
        <p:spPr/>
        <p:txBody>
          <a:bodyPr>
            <a:normAutofit fontScale="85000" lnSpcReduction="20000"/>
          </a:bodyPr>
          <a:lstStyle/>
          <a:p>
            <a:pPr marL="0" indent="0">
              <a:buNone/>
            </a:pPr>
            <a:r>
              <a:rPr lang="pt-BR" dirty="0">
                <a:effectLst/>
              </a:rPr>
              <a:t>Lei 12850/2013 -  define organização criminosa e dispõe sobre a investigação criminal, os meios de obtenção da prova, infrações penais correlatas e o procedimento criminal a ser aplicado.</a:t>
            </a:r>
          </a:p>
          <a:p>
            <a:pPr marL="0" indent="0">
              <a:buNone/>
            </a:pPr>
            <a:r>
              <a:rPr lang="pt-BR" dirty="0">
                <a:effectLst/>
              </a:rPr>
              <a:t> </a:t>
            </a:r>
          </a:p>
          <a:p>
            <a:pPr marL="0" indent="0">
              <a:buNone/>
            </a:pPr>
            <a:r>
              <a:rPr lang="pt-BR" b="1" dirty="0">
                <a:effectLst/>
              </a:rPr>
              <a:t>Conceito de Organização Criminosa: previsão no art.1º, §1º, da lei nº 12850/2013:</a:t>
            </a:r>
            <a:endParaRPr lang="pt-BR" dirty="0">
              <a:effectLst/>
            </a:endParaRPr>
          </a:p>
          <a:p>
            <a:pPr marL="0" indent="0">
              <a:buNone/>
            </a:pPr>
            <a:r>
              <a:rPr lang="pt-BR" b="1" dirty="0">
                <a:effectLst/>
              </a:rPr>
              <a:t> </a:t>
            </a:r>
            <a:endParaRPr lang="pt-BR" dirty="0">
              <a:effectLst/>
            </a:endParaRPr>
          </a:p>
          <a:p>
            <a:pPr marL="0" indent="0">
              <a:buNone/>
            </a:pPr>
            <a:r>
              <a:rPr lang="pt-BR" b="1" dirty="0">
                <a:effectLst/>
              </a:rPr>
              <a:t>Organização Criminosa</a:t>
            </a:r>
            <a:r>
              <a:rPr lang="pt-BR" dirty="0">
                <a:effectLst/>
              </a:rPr>
              <a:t>: é  a </a:t>
            </a:r>
            <a:r>
              <a:rPr lang="pt-BR" b="1" u="sng" dirty="0">
                <a:effectLst/>
              </a:rPr>
              <a:t>associação de 4 (quatro) ou mais pessoas</a:t>
            </a:r>
            <a:r>
              <a:rPr lang="pt-BR" dirty="0">
                <a:effectLst/>
              </a:rPr>
              <a:t> </a:t>
            </a:r>
            <a:r>
              <a:rPr lang="pt-BR" b="1" u="sng" dirty="0">
                <a:effectLst/>
              </a:rPr>
              <a:t>estruturalmente ordenada</a:t>
            </a:r>
            <a:r>
              <a:rPr lang="pt-BR" dirty="0">
                <a:effectLst/>
              </a:rPr>
              <a:t> e </a:t>
            </a:r>
            <a:r>
              <a:rPr lang="pt-BR" b="1" u="sng" dirty="0">
                <a:effectLst/>
              </a:rPr>
              <a:t>caracterizada pela divisão de tarefas</a:t>
            </a:r>
            <a:r>
              <a:rPr lang="pt-BR" dirty="0">
                <a:effectLst/>
              </a:rPr>
              <a:t>, ainda que </a:t>
            </a:r>
            <a:r>
              <a:rPr lang="pt-BR" u="sng" dirty="0">
                <a:effectLst/>
              </a:rPr>
              <a:t>informalmente</a:t>
            </a:r>
            <a:r>
              <a:rPr lang="pt-BR" dirty="0">
                <a:effectLst/>
              </a:rPr>
              <a:t>, </a:t>
            </a:r>
            <a:r>
              <a:rPr lang="pt-BR" b="1" u="sng" dirty="0">
                <a:effectLst/>
              </a:rPr>
              <a:t>com objetivo de obter, direta ou indiretamente, vantagem de qualquer natureza</a:t>
            </a:r>
            <a:r>
              <a:rPr lang="pt-BR" dirty="0">
                <a:effectLst/>
              </a:rPr>
              <a:t>, mediante a prática </a:t>
            </a:r>
            <a:r>
              <a:rPr lang="pt-BR" b="1" u="sng" dirty="0">
                <a:effectLst/>
              </a:rPr>
              <a:t>de infrações penais cujas penas máximas sejam superiores a 4 (quatro) anos</a:t>
            </a:r>
            <a:r>
              <a:rPr lang="pt-BR" dirty="0">
                <a:effectLst/>
              </a:rPr>
              <a:t>, </a:t>
            </a:r>
            <a:r>
              <a:rPr lang="pt-BR" b="1" u="sng" cap="all" dirty="0">
                <a:effectLst/>
              </a:rPr>
              <a:t>ou</a:t>
            </a:r>
            <a:r>
              <a:rPr lang="pt-BR" dirty="0">
                <a:effectLst/>
              </a:rPr>
              <a:t> que sejam de </a:t>
            </a:r>
            <a:r>
              <a:rPr lang="pt-BR" b="1" u="sng" dirty="0">
                <a:effectLst/>
              </a:rPr>
              <a:t>caráter transnacional</a:t>
            </a:r>
            <a:r>
              <a:rPr lang="pt-BR" dirty="0">
                <a:effectLst/>
              </a:rPr>
              <a:t>.(</a:t>
            </a:r>
            <a:endParaRPr lang="pt-BR" dirty="0"/>
          </a:p>
        </p:txBody>
      </p:sp>
    </p:spTree>
    <p:extLst>
      <p:ext uri="{BB962C8B-B14F-4D97-AF65-F5344CB8AC3E}">
        <p14:creationId xmlns:p14="http://schemas.microsoft.com/office/powerpoint/2010/main" val="18483377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2CDF9AF-565B-49F0-8537-FD29555802A8}"/>
              </a:ext>
            </a:extLst>
          </p:cNvPr>
          <p:cNvSpPr>
            <a:spLocks noGrp="1"/>
          </p:cNvSpPr>
          <p:nvPr>
            <p:ph type="title"/>
          </p:nvPr>
        </p:nvSpPr>
        <p:spPr/>
        <p:txBody>
          <a:bodyPr>
            <a:normAutofit/>
          </a:bodyPr>
          <a:lstStyle/>
          <a:p>
            <a:r>
              <a:rPr lang="pt-BR" dirty="0"/>
              <a:t>COMO ESTUDAR PARA O CONCURSO DE DEFENSORA PÚBLICA OU DEFENSOR PÚBLICO?</a:t>
            </a:r>
          </a:p>
        </p:txBody>
      </p:sp>
      <p:sp>
        <p:nvSpPr>
          <p:cNvPr id="3" name="Espaço Reservado para Conteúdo 2">
            <a:extLst>
              <a:ext uri="{FF2B5EF4-FFF2-40B4-BE49-F238E27FC236}">
                <a16:creationId xmlns:a16="http://schemas.microsoft.com/office/drawing/2014/main" id="{85660986-22AC-4145-8FAA-4F75525174A0}"/>
              </a:ext>
            </a:extLst>
          </p:cNvPr>
          <p:cNvSpPr>
            <a:spLocks noGrp="1"/>
          </p:cNvSpPr>
          <p:nvPr>
            <p:ph idx="1"/>
          </p:nvPr>
        </p:nvSpPr>
        <p:spPr/>
        <p:txBody>
          <a:bodyPr/>
          <a:lstStyle/>
          <a:p>
            <a:pPr marL="0" indent="0">
              <a:buNone/>
            </a:pPr>
            <a:r>
              <a:rPr lang="pt" b="1" dirty="0"/>
              <a:t>DICA DE MÉTODO: </a:t>
            </a:r>
            <a:r>
              <a:rPr lang="pt" dirty="0"/>
              <a:t>leitura de lei seca; </a:t>
            </a:r>
            <a:r>
              <a:rPr lang="pt-BR" dirty="0"/>
              <a:t>aprofundamento com doutrina; teses institucionais da DPESP; estudo de jurisprudência;</a:t>
            </a:r>
            <a:r>
              <a:rPr lang="pt" dirty="0"/>
              <a:t> resolução de questões</a:t>
            </a:r>
          </a:p>
          <a:p>
            <a:endParaRPr lang="pt-BR" dirty="0"/>
          </a:p>
        </p:txBody>
      </p:sp>
    </p:spTree>
    <p:extLst>
      <p:ext uri="{BB962C8B-B14F-4D97-AF65-F5344CB8AC3E}">
        <p14:creationId xmlns:p14="http://schemas.microsoft.com/office/powerpoint/2010/main" val="42235149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a:t>ORGANIZAÇÕES CRIMINOSAS</a:t>
            </a:r>
          </a:p>
        </p:txBody>
      </p:sp>
      <p:sp>
        <p:nvSpPr>
          <p:cNvPr id="3" name="Espaço Reservado para Conteúdo 2"/>
          <p:cNvSpPr>
            <a:spLocks noGrp="1"/>
          </p:cNvSpPr>
          <p:nvPr>
            <p:ph idx="1"/>
          </p:nvPr>
        </p:nvSpPr>
        <p:spPr/>
        <p:txBody>
          <a:bodyPr>
            <a:normAutofit fontScale="92500" lnSpcReduction="10000"/>
          </a:bodyPr>
          <a:lstStyle/>
          <a:p>
            <a:pPr marL="0" indent="0">
              <a:buNone/>
            </a:pPr>
            <a:r>
              <a:rPr lang="pt-BR" dirty="0">
                <a:effectLst/>
              </a:rPr>
              <a:t>OBS: A Lei nº 9034/95 (revogada) não previa um conceito de organização criminosa, apenas regulamentava a forma de sua prevenção e repressão. Cogitou-se a aplicação, no Brasil, do conceito de crime organizado da Convenção de Palermo, para punir o delito de organização criminosa, porém, o STF rechaçou tal posicionamento no julgamento do HC nº 96007/SP, entendo que não seria possível a aplicação daquele conceito, em razão de não existir previsão de pena (haveria violação ao art. 5º, XXXIX, da CF – não há crime sem lei anterior que o </a:t>
            </a:r>
            <a:r>
              <a:rPr lang="pt-BR" dirty="0" err="1">
                <a:effectLst/>
              </a:rPr>
              <a:t>defina,nem</a:t>
            </a:r>
            <a:r>
              <a:rPr lang="pt-BR" dirty="0">
                <a:effectLst/>
              </a:rPr>
              <a:t> pena sem prévia cominação legal. Posteriormente, foi editada a Lei nº 12694/2012, que previu o conceito de organização criminosa, mas não tipificava o delito de organização criminosa (não previa uma pena), que só passou a existir com a Lei nº 12850/ 2013 (art. </a:t>
            </a:r>
            <a:r>
              <a:rPr lang="pt-BR">
                <a:effectLst/>
              </a:rPr>
              <a:t>2º). </a:t>
            </a:r>
          </a:p>
          <a:p>
            <a:pPr marL="0" indent="0">
              <a:buNone/>
            </a:pPr>
            <a:endParaRPr lang="pt-BR"/>
          </a:p>
        </p:txBody>
      </p:sp>
    </p:spTree>
    <p:extLst>
      <p:ext uri="{BB962C8B-B14F-4D97-AF65-F5344CB8AC3E}">
        <p14:creationId xmlns:p14="http://schemas.microsoft.com/office/powerpoint/2010/main" val="9256842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C530616-D78B-46C6-9CD1-ABCC4199486F}"/>
              </a:ext>
            </a:extLst>
          </p:cNvPr>
          <p:cNvSpPr>
            <a:spLocks noGrp="1"/>
          </p:cNvSpPr>
          <p:nvPr>
            <p:ph type="title"/>
          </p:nvPr>
        </p:nvSpPr>
        <p:spPr/>
        <p:txBody>
          <a:bodyPr/>
          <a:lstStyle/>
          <a:p>
            <a:r>
              <a:rPr lang="pt-BR" dirty="0"/>
              <a:t>ORGANIZAÇÕES CRIMINOSAS</a:t>
            </a:r>
          </a:p>
        </p:txBody>
      </p:sp>
      <p:sp>
        <p:nvSpPr>
          <p:cNvPr id="3" name="Espaço Reservado para Conteúdo 2">
            <a:extLst>
              <a:ext uri="{FF2B5EF4-FFF2-40B4-BE49-F238E27FC236}">
                <a16:creationId xmlns:a16="http://schemas.microsoft.com/office/drawing/2014/main" id="{0C84858F-C0EA-4D50-9FDE-2084B4DC194C}"/>
              </a:ext>
            </a:extLst>
          </p:cNvPr>
          <p:cNvSpPr>
            <a:spLocks noGrp="1"/>
          </p:cNvSpPr>
          <p:nvPr>
            <p:ph idx="1"/>
          </p:nvPr>
        </p:nvSpPr>
        <p:spPr/>
        <p:txBody>
          <a:bodyPr/>
          <a:lstStyle/>
          <a:p>
            <a:pPr marL="0" indent="0">
              <a:buNone/>
            </a:pPr>
            <a:r>
              <a:rPr lang="pt-BR" dirty="0">
                <a:effectLst/>
              </a:rPr>
              <a:t>Art. 2</a:t>
            </a:r>
            <a:r>
              <a:rPr lang="pt-BR" u="sng" baseline="30000" dirty="0">
                <a:effectLst/>
              </a:rPr>
              <a:t>o</a:t>
            </a:r>
            <a:r>
              <a:rPr lang="pt-BR" dirty="0">
                <a:effectLst/>
              </a:rPr>
              <a:t>  Promover, constituir, financiar ou integrar, pessoalmente ou por interposta pessoa, organização criminosa:</a:t>
            </a:r>
          </a:p>
          <a:p>
            <a:pPr marL="0" indent="0">
              <a:buNone/>
            </a:pPr>
            <a:r>
              <a:rPr lang="pt-BR" dirty="0">
                <a:effectLst/>
              </a:rPr>
              <a:t>Pena - reclusão, de 3 (três) a 8 (oito) anos, e multa, sem prejuízo das penas correspondentes às demais infrações penais praticadas.</a:t>
            </a:r>
          </a:p>
          <a:p>
            <a:pPr marL="0" indent="0">
              <a:buNone/>
            </a:pPr>
            <a:r>
              <a:rPr lang="pt-BR" b="1" u="sng" dirty="0">
                <a:effectLst/>
              </a:rPr>
              <a:t>CUIDADO: NÃO CONFUNDIR COM O CRIME DE ASSOCIAÇÃO CRIMINOSA PREVISTO NO ART. 288, CP</a:t>
            </a:r>
            <a:endParaRPr lang="pt-BR" dirty="0">
              <a:effectLst/>
            </a:endParaRPr>
          </a:p>
          <a:p>
            <a:pPr marL="0" indent="0">
              <a:buNone/>
            </a:pPr>
            <a:endParaRPr lang="pt-BR" dirty="0"/>
          </a:p>
        </p:txBody>
      </p:sp>
    </p:spTree>
    <p:extLst>
      <p:ext uri="{BB962C8B-B14F-4D97-AF65-F5344CB8AC3E}">
        <p14:creationId xmlns:p14="http://schemas.microsoft.com/office/powerpoint/2010/main" val="10842258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720A8FA-5BD6-438E-AF3D-820FDC82358B}"/>
              </a:ext>
            </a:extLst>
          </p:cNvPr>
          <p:cNvSpPr>
            <a:spLocks noGrp="1"/>
          </p:cNvSpPr>
          <p:nvPr>
            <p:ph type="title"/>
          </p:nvPr>
        </p:nvSpPr>
        <p:spPr/>
        <p:txBody>
          <a:bodyPr/>
          <a:lstStyle/>
          <a:p>
            <a:r>
              <a:rPr lang="pt-BR" dirty="0"/>
              <a:t>ORGANIZAÇÕES CRIMINOSAS</a:t>
            </a:r>
          </a:p>
        </p:txBody>
      </p:sp>
      <p:sp>
        <p:nvSpPr>
          <p:cNvPr id="3" name="Espaço Reservado para Conteúdo 2">
            <a:extLst>
              <a:ext uri="{FF2B5EF4-FFF2-40B4-BE49-F238E27FC236}">
                <a16:creationId xmlns:a16="http://schemas.microsoft.com/office/drawing/2014/main" id="{10E3B0D9-7FD1-4C51-B0B7-0F9E4E221327}"/>
              </a:ext>
            </a:extLst>
          </p:cNvPr>
          <p:cNvSpPr>
            <a:spLocks noGrp="1"/>
          </p:cNvSpPr>
          <p:nvPr>
            <p:ph idx="1"/>
          </p:nvPr>
        </p:nvSpPr>
        <p:spPr/>
        <p:txBody>
          <a:bodyPr>
            <a:normAutofit fontScale="85000" lnSpcReduction="20000"/>
          </a:bodyPr>
          <a:lstStyle/>
          <a:p>
            <a:pPr marL="0" indent="0">
              <a:buNone/>
            </a:pPr>
            <a:r>
              <a:rPr lang="pt-BR" b="1" dirty="0">
                <a:effectLst/>
              </a:rPr>
              <a:t>Procedimento </a:t>
            </a:r>
            <a:endParaRPr lang="pt-BR" dirty="0">
              <a:effectLst/>
            </a:endParaRPr>
          </a:p>
          <a:p>
            <a:pPr marL="0" indent="0">
              <a:buNone/>
            </a:pPr>
            <a:r>
              <a:rPr lang="pt-BR" dirty="0">
                <a:effectLst/>
              </a:rPr>
              <a:t>Art. 22, Lei 12850/2013: Procedimento ordinário previsto no CPP.</a:t>
            </a:r>
          </a:p>
          <a:p>
            <a:pPr marL="0" indent="0">
              <a:buNone/>
            </a:pPr>
            <a:r>
              <a:rPr lang="pt-BR" dirty="0">
                <a:effectLst/>
              </a:rPr>
              <a:t>Prazo para conclusão da instrução criminal: até 120 dias quando o réu estiver preso (prorrogável por igual período por decisão fundamentada: 1) por complexidade da causa; 2) fato procrastinatório praticado pelo réu). </a:t>
            </a:r>
          </a:p>
          <a:p>
            <a:pPr marL="0" indent="0">
              <a:buNone/>
            </a:pPr>
            <a:r>
              <a:rPr lang="pt-BR" dirty="0">
                <a:effectLst/>
              </a:rPr>
              <a:t>Art. 22.  Os crimes previstos nesta Lei e as infrações penais conexas serão apurados mediante procedimento ordinário previsto no </a:t>
            </a:r>
            <a:r>
              <a:rPr lang="pt-BR" dirty="0">
                <a:effectLst/>
                <a:hlinkClick r:id="rId2"/>
              </a:rPr>
              <a:t>Decreto-Lei nº 3.689, de 3 de outubro de 1941 (Código de Processo Penal)</a:t>
            </a:r>
            <a:r>
              <a:rPr lang="pt-BR" dirty="0">
                <a:effectLst/>
              </a:rPr>
              <a:t>, observado o disposto no parágrafo único deste artigo.</a:t>
            </a:r>
          </a:p>
          <a:p>
            <a:pPr marL="0" indent="0">
              <a:buNone/>
            </a:pPr>
            <a:r>
              <a:rPr lang="pt-BR" dirty="0">
                <a:effectLst/>
              </a:rPr>
              <a:t>Parágrafo único.  A instrução criminal deverá ser encerrada em prazo razoável, o qual não poderá exceder a 120 (cento e vinte) dias quando o réu estiver preso, prorrogáveis em até igual período, por decisão fundamentada, devidamente motivada pela complexidade da causa ou por fato procrastinatório atribuível ao réu.</a:t>
            </a:r>
          </a:p>
          <a:p>
            <a:pPr marL="0" indent="0">
              <a:buNone/>
            </a:pPr>
            <a:endParaRPr lang="pt-BR" dirty="0"/>
          </a:p>
        </p:txBody>
      </p:sp>
    </p:spTree>
    <p:extLst>
      <p:ext uri="{BB962C8B-B14F-4D97-AF65-F5344CB8AC3E}">
        <p14:creationId xmlns:p14="http://schemas.microsoft.com/office/powerpoint/2010/main" val="9394694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594793A-6DED-400B-AC08-FFB760309786}"/>
              </a:ext>
            </a:extLst>
          </p:cNvPr>
          <p:cNvSpPr>
            <a:spLocks noGrp="1"/>
          </p:cNvSpPr>
          <p:nvPr>
            <p:ph type="title"/>
          </p:nvPr>
        </p:nvSpPr>
        <p:spPr/>
        <p:txBody>
          <a:bodyPr/>
          <a:lstStyle/>
          <a:p>
            <a:r>
              <a:rPr lang="pt-BR" dirty="0"/>
              <a:t>ORGANIZAÇÕES CRIMINOSAS	</a:t>
            </a:r>
          </a:p>
        </p:txBody>
      </p:sp>
      <p:sp>
        <p:nvSpPr>
          <p:cNvPr id="3" name="Espaço Reservado para Conteúdo 2">
            <a:extLst>
              <a:ext uri="{FF2B5EF4-FFF2-40B4-BE49-F238E27FC236}">
                <a16:creationId xmlns:a16="http://schemas.microsoft.com/office/drawing/2014/main" id="{D00A242D-AD2A-4258-8911-2A85E9BD2A9A}"/>
              </a:ext>
            </a:extLst>
          </p:cNvPr>
          <p:cNvSpPr>
            <a:spLocks noGrp="1"/>
          </p:cNvSpPr>
          <p:nvPr>
            <p:ph idx="1"/>
          </p:nvPr>
        </p:nvSpPr>
        <p:spPr/>
        <p:txBody>
          <a:bodyPr>
            <a:normAutofit fontScale="77500" lnSpcReduction="20000"/>
          </a:bodyPr>
          <a:lstStyle/>
          <a:p>
            <a:pPr marL="0" indent="0">
              <a:buNone/>
            </a:pPr>
            <a:r>
              <a:rPr lang="pt-BR" b="1" dirty="0">
                <a:effectLst/>
              </a:rPr>
              <a:t>Sigilo </a:t>
            </a:r>
            <a:endParaRPr lang="pt-BR" dirty="0">
              <a:effectLst/>
            </a:endParaRPr>
          </a:p>
          <a:p>
            <a:pPr marL="0" indent="0">
              <a:buNone/>
            </a:pPr>
            <a:r>
              <a:rPr lang="pt-BR" b="1" dirty="0">
                <a:effectLst/>
              </a:rPr>
              <a:t> </a:t>
            </a:r>
            <a:endParaRPr lang="pt-BR" dirty="0">
              <a:effectLst/>
            </a:endParaRPr>
          </a:p>
          <a:p>
            <a:pPr marL="0" indent="0">
              <a:buNone/>
            </a:pPr>
            <a:r>
              <a:rPr lang="pt-BR" dirty="0">
                <a:effectLst/>
              </a:rPr>
              <a:t>Lei 12850/2013 prevê a possibilidade de decretação de sigilo da investigações:</a:t>
            </a:r>
          </a:p>
          <a:p>
            <a:pPr marL="0" indent="0">
              <a:buNone/>
            </a:pPr>
            <a:r>
              <a:rPr lang="pt-BR" dirty="0">
                <a:effectLst/>
              </a:rPr>
              <a:t> </a:t>
            </a:r>
          </a:p>
          <a:p>
            <a:pPr marL="0" indent="0">
              <a:buNone/>
            </a:pPr>
            <a:r>
              <a:rPr lang="pt-BR" dirty="0">
                <a:effectLst/>
              </a:rPr>
              <a:t>Art. 23.  O sigilo da investigação poderá ser decretado pela autoridade judicial competente, para garantia da celeridade e da eficácia das diligências investigatórias, assegurando-se ao defensor, no interesse do representado, amplo acesso aos elementos de prova que digam respeito ao exercício do direito de defesa, devidamente precedido de autorização judicial, ressalvados os referentes às diligências em andamento.</a:t>
            </a:r>
          </a:p>
          <a:p>
            <a:pPr marL="0" indent="0">
              <a:buNone/>
            </a:pPr>
            <a:r>
              <a:rPr lang="pt-BR" dirty="0">
                <a:effectLst/>
              </a:rPr>
              <a:t>Parágrafo único.  Determinado o depoimento do investigado, seu defensor terá assegurada a prévia vista dos autos, ainda que classificados como sigilosos, no prazo mínimo de 3 (três) dias que antecedem ao ato, podendo ser ampliado, a critério da autoridade responsável pela investigação.</a:t>
            </a:r>
          </a:p>
          <a:p>
            <a:pPr marL="0" indent="0">
              <a:buNone/>
            </a:pPr>
            <a:endParaRPr lang="pt-BR" dirty="0"/>
          </a:p>
        </p:txBody>
      </p:sp>
    </p:spTree>
    <p:extLst>
      <p:ext uri="{BB962C8B-B14F-4D97-AF65-F5344CB8AC3E}">
        <p14:creationId xmlns:p14="http://schemas.microsoft.com/office/powerpoint/2010/main" val="4906617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F44F016-A76D-418B-90FB-CDD0346D476B}"/>
              </a:ext>
            </a:extLst>
          </p:cNvPr>
          <p:cNvSpPr>
            <a:spLocks noGrp="1"/>
          </p:cNvSpPr>
          <p:nvPr>
            <p:ph type="title"/>
          </p:nvPr>
        </p:nvSpPr>
        <p:spPr/>
        <p:txBody>
          <a:bodyPr/>
          <a:lstStyle/>
          <a:p>
            <a:r>
              <a:rPr lang="pt-BR" dirty="0"/>
              <a:t>ORGANIZAÇÕES CRIMINOSAS	</a:t>
            </a:r>
          </a:p>
        </p:txBody>
      </p:sp>
      <p:sp>
        <p:nvSpPr>
          <p:cNvPr id="3" name="Espaço Reservado para Conteúdo 2">
            <a:extLst>
              <a:ext uri="{FF2B5EF4-FFF2-40B4-BE49-F238E27FC236}">
                <a16:creationId xmlns:a16="http://schemas.microsoft.com/office/drawing/2014/main" id="{B677A081-8B54-4EE9-9877-27A7E8DF2874}"/>
              </a:ext>
            </a:extLst>
          </p:cNvPr>
          <p:cNvSpPr>
            <a:spLocks noGrp="1"/>
          </p:cNvSpPr>
          <p:nvPr>
            <p:ph idx="1"/>
          </p:nvPr>
        </p:nvSpPr>
        <p:spPr/>
        <p:txBody>
          <a:bodyPr>
            <a:normAutofit fontScale="62500" lnSpcReduction="20000"/>
          </a:bodyPr>
          <a:lstStyle/>
          <a:p>
            <a:pPr marL="0" indent="0">
              <a:buNone/>
            </a:pPr>
            <a:r>
              <a:rPr lang="pt-BR" b="1" dirty="0">
                <a:effectLst/>
              </a:rPr>
              <a:t>Meios especiais de prova</a:t>
            </a:r>
            <a:endParaRPr lang="pt-BR" dirty="0">
              <a:effectLst/>
            </a:endParaRPr>
          </a:p>
          <a:p>
            <a:pPr marL="0" indent="0">
              <a:buNone/>
            </a:pPr>
            <a:r>
              <a:rPr lang="pt-BR" b="1" dirty="0">
                <a:effectLst/>
              </a:rPr>
              <a:t>Art. 3º da Lei 12850/2013: traz rol de meios especiais de obtenção de provas, ressaltando que serão utilizados sem prejuízo da utilização dos demais meios de provas previstos em lei. São eles:</a:t>
            </a:r>
            <a:endParaRPr lang="pt-BR" dirty="0">
              <a:effectLst/>
            </a:endParaRPr>
          </a:p>
          <a:p>
            <a:pPr marL="0" indent="0">
              <a:buNone/>
            </a:pPr>
            <a:r>
              <a:rPr lang="pt-BR" dirty="0">
                <a:effectLst/>
              </a:rPr>
              <a:t>I - colaboração premiada;</a:t>
            </a:r>
          </a:p>
          <a:p>
            <a:pPr marL="0" indent="0">
              <a:buNone/>
            </a:pPr>
            <a:r>
              <a:rPr lang="pt-BR" dirty="0">
                <a:effectLst/>
              </a:rPr>
              <a:t>II - captação ambiental de sinais eletromagnéticos, ópticos ou acústicos;</a:t>
            </a:r>
          </a:p>
          <a:p>
            <a:pPr marL="0" indent="0">
              <a:buNone/>
            </a:pPr>
            <a:r>
              <a:rPr lang="pt-BR" dirty="0">
                <a:effectLst/>
              </a:rPr>
              <a:t>III - ação controlada;</a:t>
            </a:r>
          </a:p>
          <a:p>
            <a:pPr marL="0" indent="0">
              <a:buNone/>
            </a:pPr>
            <a:r>
              <a:rPr lang="pt-BR" dirty="0">
                <a:effectLst/>
              </a:rPr>
              <a:t>IV - acesso a registros de ligações telefônicas e telemáticas, a dados cadastrais constantes de bancos de dados públicos ou privados e a informações eleitorais ou comerciais;</a:t>
            </a:r>
          </a:p>
          <a:p>
            <a:pPr marL="0" indent="0">
              <a:buNone/>
            </a:pPr>
            <a:r>
              <a:rPr lang="pt-BR" dirty="0">
                <a:effectLst/>
              </a:rPr>
              <a:t>V - interceptação de comunicações telefônicas e telemáticas, nos termos da legislação específica;</a:t>
            </a:r>
          </a:p>
          <a:p>
            <a:pPr marL="0" indent="0">
              <a:buNone/>
            </a:pPr>
            <a:r>
              <a:rPr lang="pt-BR" dirty="0">
                <a:effectLst/>
              </a:rPr>
              <a:t>VI - afastamento dos sigilos financeiro, bancário e fiscal, nos termos da legislação específica;</a:t>
            </a:r>
          </a:p>
          <a:p>
            <a:pPr marL="0" indent="0">
              <a:buNone/>
            </a:pPr>
            <a:r>
              <a:rPr lang="pt-BR" dirty="0">
                <a:effectLst/>
              </a:rPr>
              <a:t>VII - infiltração, por policiais, em atividade de investigação, na forma do art. 11;</a:t>
            </a:r>
          </a:p>
          <a:p>
            <a:pPr marL="0" indent="0">
              <a:buNone/>
            </a:pPr>
            <a:r>
              <a:rPr lang="pt-BR" dirty="0">
                <a:effectLst/>
              </a:rPr>
              <a:t>VIII - cooperação entre instituições e órgãos federais, distritais, estaduais e municipais na busca de provas e informações de interesse da investigação ou da instrução criminal.</a:t>
            </a:r>
          </a:p>
          <a:p>
            <a:pPr marL="0" indent="0">
              <a:buNone/>
            </a:pPr>
            <a:endParaRPr lang="pt-BR" dirty="0"/>
          </a:p>
        </p:txBody>
      </p:sp>
    </p:spTree>
    <p:extLst>
      <p:ext uri="{BB962C8B-B14F-4D97-AF65-F5344CB8AC3E}">
        <p14:creationId xmlns:p14="http://schemas.microsoft.com/office/powerpoint/2010/main" val="27490102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6EEFCF1-D45A-4F11-9639-E3AB92A59E6A}"/>
              </a:ext>
            </a:extLst>
          </p:cNvPr>
          <p:cNvSpPr>
            <a:spLocks noGrp="1"/>
          </p:cNvSpPr>
          <p:nvPr>
            <p:ph type="title"/>
          </p:nvPr>
        </p:nvSpPr>
        <p:spPr/>
        <p:txBody>
          <a:bodyPr/>
          <a:lstStyle/>
          <a:p>
            <a:r>
              <a:rPr lang="pt-BR" dirty="0"/>
              <a:t>ORGANIZAÇÕES CRIMINOSAS</a:t>
            </a:r>
          </a:p>
        </p:txBody>
      </p:sp>
      <p:sp>
        <p:nvSpPr>
          <p:cNvPr id="3" name="Espaço Reservado para Conteúdo 2">
            <a:extLst>
              <a:ext uri="{FF2B5EF4-FFF2-40B4-BE49-F238E27FC236}">
                <a16:creationId xmlns:a16="http://schemas.microsoft.com/office/drawing/2014/main" id="{C7F6AE2D-E0B2-44E5-A8C0-0A372FF6E194}"/>
              </a:ext>
            </a:extLst>
          </p:cNvPr>
          <p:cNvSpPr>
            <a:spLocks noGrp="1"/>
          </p:cNvSpPr>
          <p:nvPr>
            <p:ph idx="1"/>
          </p:nvPr>
        </p:nvSpPr>
        <p:spPr/>
        <p:txBody>
          <a:bodyPr>
            <a:normAutofit fontScale="77500" lnSpcReduction="20000"/>
          </a:bodyPr>
          <a:lstStyle/>
          <a:p>
            <a:pPr marL="0" indent="0">
              <a:buNone/>
            </a:pPr>
            <a:r>
              <a:rPr lang="pt-BR" b="1" dirty="0">
                <a:effectLst/>
              </a:rPr>
              <a:t>Colaboração Premiada</a:t>
            </a:r>
            <a:endParaRPr lang="pt-BR" dirty="0">
              <a:effectLst/>
            </a:endParaRPr>
          </a:p>
          <a:p>
            <a:pPr marL="0" indent="0">
              <a:buNone/>
            </a:pPr>
            <a:r>
              <a:rPr lang="pt-BR" b="1" dirty="0">
                <a:effectLst/>
              </a:rPr>
              <a:t>Conceito:</a:t>
            </a:r>
            <a:r>
              <a:rPr lang="pt-BR" dirty="0">
                <a:effectLst/>
              </a:rPr>
              <a:t> colaboração do acusado que, em troca de perdão judicial ou redução/ substituição da pena privativa de liberdade, evita que novas infrações sejam praticadas ou auxilia as autoridades na obtenção de provas. O art. 4º, caput, prevê os resultados que devem ser alcançados na realização da colaboração premiada para que o colaborador possa ser beneficiado.</a:t>
            </a:r>
          </a:p>
          <a:p>
            <a:pPr marL="0" indent="0">
              <a:buNone/>
            </a:pPr>
            <a:r>
              <a:rPr lang="pt-BR" dirty="0">
                <a:effectLst/>
              </a:rPr>
              <a:t>Características: a colaboração deverá ser </a:t>
            </a:r>
            <a:r>
              <a:rPr lang="pt-BR" b="1" u="sng" dirty="0">
                <a:effectLst/>
              </a:rPr>
              <a:t>voluntária</a:t>
            </a:r>
            <a:r>
              <a:rPr lang="pt-BR" dirty="0">
                <a:effectLst/>
              </a:rPr>
              <a:t> e </a:t>
            </a:r>
            <a:r>
              <a:rPr lang="pt-BR" b="1" u="sng" dirty="0">
                <a:effectLst/>
              </a:rPr>
              <a:t>efetiva, gerando um dos resultados previstos no caput do art. 4º.</a:t>
            </a:r>
            <a:endParaRPr lang="pt-BR" dirty="0">
              <a:effectLst/>
            </a:endParaRPr>
          </a:p>
          <a:p>
            <a:pPr marL="0" indent="0">
              <a:buNone/>
            </a:pPr>
            <a:r>
              <a:rPr lang="pt-BR" dirty="0">
                <a:effectLst/>
              </a:rPr>
              <a:t>A efetiva colaboração se materializa com a tomada de depoimento do acusado, depois de realizado acordo entre as partes.</a:t>
            </a:r>
          </a:p>
          <a:p>
            <a:pPr marL="0" indent="0">
              <a:buNone/>
            </a:pPr>
            <a:r>
              <a:rPr lang="pt-BR" b="1" dirty="0">
                <a:effectLst/>
              </a:rPr>
              <a:t>OBS:</a:t>
            </a:r>
            <a:r>
              <a:rPr lang="pt-BR" dirty="0">
                <a:effectLst/>
              </a:rPr>
              <a:t> a colaboração premiada difere da delação premiada, pois permite que haja negociação dos termos em que se dará a cooperação e quais benefícios o acusado colaborador poderá ter.</a:t>
            </a:r>
          </a:p>
          <a:p>
            <a:r>
              <a:rPr lang="pt-BR" dirty="0">
                <a:effectLst/>
              </a:rPr>
              <a:t> </a:t>
            </a:r>
          </a:p>
          <a:p>
            <a:pPr marL="0" indent="0">
              <a:buNone/>
            </a:pPr>
            <a:endParaRPr lang="pt-BR" dirty="0"/>
          </a:p>
        </p:txBody>
      </p:sp>
    </p:spTree>
    <p:extLst>
      <p:ext uri="{BB962C8B-B14F-4D97-AF65-F5344CB8AC3E}">
        <p14:creationId xmlns:p14="http://schemas.microsoft.com/office/powerpoint/2010/main" val="35350815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02B5D4E-FFB6-46FE-850E-3A26226A3281}"/>
              </a:ext>
            </a:extLst>
          </p:cNvPr>
          <p:cNvSpPr>
            <a:spLocks noGrp="1"/>
          </p:cNvSpPr>
          <p:nvPr>
            <p:ph type="title"/>
          </p:nvPr>
        </p:nvSpPr>
        <p:spPr/>
        <p:txBody>
          <a:bodyPr/>
          <a:lstStyle/>
          <a:p>
            <a:r>
              <a:rPr lang="pt-BR" dirty="0"/>
              <a:t>ORGANIZAÇÕES CRIMINOSAS</a:t>
            </a:r>
          </a:p>
        </p:txBody>
      </p:sp>
      <p:sp>
        <p:nvSpPr>
          <p:cNvPr id="3" name="Espaço Reservado para Conteúdo 2">
            <a:extLst>
              <a:ext uri="{FF2B5EF4-FFF2-40B4-BE49-F238E27FC236}">
                <a16:creationId xmlns:a16="http://schemas.microsoft.com/office/drawing/2014/main" id="{DB01CE6D-729A-440E-83DC-0C84FC91AAFD}"/>
              </a:ext>
            </a:extLst>
          </p:cNvPr>
          <p:cNvSpPr>
            <a:spLocks noGrp="1"/>
          </p:cNvSpPr>
          <p:nvPr>
            <p:ph idx="1"/>
          </p:nvPr>
        </p:nvSpPr>
        <p:spPr/>
        <p:txBody>
          <a:bodyPr>
            <a:normAutofit fontScale="77500" lnSpcReduction="20000"/>
          </a:bodyPr>
          <a:lstStyle/>
          <a:p>
            <a:pPr marL="0" indent="0">
              <a:buNone/>
            </a:pPr>
            <a:r>
              <a:rPr lang="pt-BR" dirty="0">
                <a:effectLst/>
              </a:rPr>
              <a:t>Art. 4</a:t>
            </a:r>
            <a:r>
              <a:rPr lang="pt-BR" u="sng" baseline="30000" dirty="0">
                <a:effectLst/>
              </a:rPr>
              <a:t>o</a:t>
            </a:r>
            <a:r>
              <a:rPr lang="pt-BR" dirty="0">
                <a:effectLst/>
              </a:rPr>
              <a:t>  O juiz poderá, a requerimento das partes, conceder o perdão judicial, reduzir em até 2/3 (dois terços) a pena privativa de liberdade ou substituí-la por restritiva de direitos daquele que tenha colaborado efetiva e voluntariamente com a investigação e com o processo criminal, </a:t>
            </a:r>
            <a:r>
              <a:rPr lang="pt-BR" b="1" u="sng" dirty="0">
                <a:effectLst/>
              </a:rPr>
              <a:t>desde que dessa colaboração advenha um ou mais dos seguintes resultados:</a:t>
            </a:r>
            <a:endParaRPr lang="pt-BR" dirty="0">
              <a:effectLst/>
            </a:endParaRPr>
          </a:p>
          <a:p>
            <a:pPr marL="0" indent="0">
              <a:buNone/>
            </a:pPr>
            <a:r>
              <a:rPr lang="pt-BR" dirty="0">
                <a:effectLst/>
              </a:rPr>
              <a:t>I - a identificação dos demais coautores e partícipes da organização criminosa e das infrações penais por eles praticadas;</a:t>
            </a:r>
          </a:p>
          <a:p>
            <a:pPr marL="0" indent="0">
              <a:buNone/>
            </a:pPr>
            <a:r>
              <a:rPr lang="pt-BR" dirty="0">
                <a:effectLst/>
              </a:rPr>
              <a:t>II - a revelação da estrutura hierárquica e da divisão de tarefas da organização criminosa;</a:t>
            </a:r>
          </a:p>
          <a:p>
            <a:pPr marL="0" indent="0">
              <a:buNone/>
            </a:pPr>
            <a:r>
              <a:rPr lang="pt-BR" dirty="0">
                <a:effectLst/>
              </a:rPr>
              <a:t>III - a prevenção de infrações penais decorrentes das atividades da organização criminosa;</a:t>
            </a:r>
          </a:p>
          <a:p>
            <a:pPr marL="0" indent="0">
              <a:buNone/>
            </a:pPr>
            <a:r>
              <a:rPr lang="pt-BR" dirty="0">
                <a:effectLst/>
              </a:rPr>
              <a:t>IV - a recuperação total ou parcial do produto ou do proveito das infrações penais praticadas pela organização criminosa;</a:t>
            </a:r>
          </a:p>
          <a:p>
            <a:pPr marL="0" indent="0">
              <a:buNone/>
            </a:pPr>
            <a:r>
              <a:rPr lang="pt-BR" dirty="0">
                <a:effectLst/>
              </a:rPr>
              <a:t>V - a localização de eventual vítima com a sua integridade física preservada.</a:t>
            </a:r>
          </a:p>
          <a:p>
            <a:pPr marL="0" indent="0">
              <a:buNone/>
            </a:pPr>
            <a:endParaRPr lang="pt-BR" dirty="0"/>
          </a:p>
        </p:txBody>
      </p:sp>
    </p:spTree>
    <p:extLst>
      <p:ext uri="{BB962C8B-B14F-4D97-AF65-F5344CB8AC3E}">
        <p14:creationId xmlns:p14="http://schemas.microsoft.com/office/powerpoint/2010/main" val="39662196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D01A05A-9D7E-40E8-B144-09A79B9D77CB}"/>
              </a:ext>
            </a:extLst>
          </p:cNvPr>
          <p:cNvSpPr>
            <a:spLocks noGrp="1"/>
          </p:cNvSpPr>
          <p:nvPr>
            <p:ph type="title"/>
          </p:nvPr>
        </p:nvSpPr>
        <p:spPr/>
        <p:txBody>
          <a:bodyPr/>
          <a:lstStyle/>
          <a:p>
            <a:r>
              <a:rPr lang="pt-BR" dirty="0"/>
              <a:t>ORGANIZAÇÕES CRIMINOSAS</a:t>
            </a:r>
          </a:p>
        </p:txBody>
      </p:sp>
      <p:sp>
        <p:nvSpPr>
          <p:cNvPr id="3" name="Espaço Reservado para Conteúdo 2">
            <a:extLst>
              <a:ext uri="{FF2B5EF4-FFF2-40B4-BE49-F238E27FC236}">
                <a16:creationId xmlns:a16="http://schemas.microsoft.com/office/drawing/2014/main" id="{0DACD0AB-D9CD-431A-839A-563A38AD5FE7}"/>
              </a:ext>
            </a:extLst>
          </p:cNvPr>
          <p:cNvSpPr>
            <a:spLocks noGrp="1"/>
          </p:cNvSpPr>
          <p:nvPr>
            <p:ph idx="1"/>
          </p:nvPr>
        </p:nvSpPr>
        <p:spPr>
          <a:xfrm>
            <a:off x="680145" y="1988840"/>
            <a:ext cx="9611357" cy="4464496"/>
          </a:xfrm>
        </p:spPr>
        <p:txBody>
          <a:bodyPr>
            <a:normAutofit fontScale="77500" lnSpcReduction="20000"/>
          </a:bodyPr>
          <a:lstStyle/>
          <a:p>
            <a:pPr marL="0" indent="0">
              <a:buNone/>
            </a:pPr>
            <a:r>
              <a:rPr lang="pt-BR" b="1" dirty="0">
                <a:effectLst/>
              </a:rPr>
              <a:t>Circunstâncias a serem observada na colaboração premiada:</a:t>
            </a:r>
          </a:p>
          <a:p>
            <a:pPr marL="0" indent="0">
              <a:buNone/>
            </a:pPr>
            <a:r>
              <a:rPr lang="pt-BR" b="1" dirty="0">
                <a:effectLst/>
              </a:rPr>
              <a:t> </a:t>
            </a:r>
            <a:r>
              <a:rPr lang="pt-BR" dirty="0">
                <a:effectLst/>
              </a:rPr>
              <a:t>§ 1</a:t>
            </a:r>
            <a:r>
              <a:rPr lang="pt-BR" u="sng" baseline="30000" dirty="0">
                <a:effectLst/>
              </a:rPr>
              <a:t>o</a:t>
            </a:r>
            <a:r>
              <a:rPr lang="pt-BR" dirty="0">
                <a:effectLst/>
              </a:rPr>
              <a:t>  Em qualquer caso, a concessão do benefício levará em conta a personalidade do colaborador, a natureza, as circunstâncias, a gravidade e a repercussão social do fato criminoso e a eficácia da colaboração.</a:t>
            </a:r>
          </a:p>
          <a:p>
            <a:pPr marL="0" indent="0">
              <a:buNone/>
            </a:pPr>
            <a:r>
              <a:rPr lang="pt-BR" dirty="0">
                <a:effectLst/>
              </a:rPr>
              <a:t> </a:t>
            </a:r>
            <a:r>
              <a:rPr lang="pt-BR" b="1" dirty="0">
                <a:effectLst/>
              </a:rPr>
              <a:t>Perdão Judicial:</a:t>
            </a:r>
            <a:endParaRPr lang="pt-BR" dirty="0">
              <a:effectLst/>
            </a:endParaRPr>
          </a:p>
          <a:p>
            <a:pPr marL="0" indent="0">
              <a:buNone/>
            </a:pPr>
            <a:r>
              <a:rPr lang="pt-BR" dirty="0">
                <a:effectLst/>
              </a:rPr>
              <a:t>Leva em consideração a relevância da colaboração.</a:t>
            </a:r>
          </a:p>
          <a:p>
            <a:pPr marL="0" indent="0">
              <a:buNone/>
            </a:pPr>
            <a:r>
              <a:rPr lang="pt-BR" dirty="0">
                <a:effectLst/>
              </a:rPr>
              <a:t>Requerimento do perdão judicial ao juiz:</a:t>
            </a:r>
          </a:p>
          <a:p>
            <a:pPr marL="0" indent="0">
              <a:buNone/>
            </a:pPr>
            <a:r>
              <a:rPr lang="pt-BR" dirty="0">
                <a:effectLst/>
              </a:rPr>
              <a:t>a) MP: a qualquer tempo.</a:t>
            </a:r>
          </a:p>
          <a:p>
            <a:pPr marL="0" indent="0">
              <a:buNone/>
            </a:pPr>
            <a:r>
              <a:rPr lang="pt-BR" dirty="0">
                <a:effectLst/>
              </a:rPr>
              <a:t>b) Delegado: nos do IP, com manifestação do MP.</a:t>
            </a:r>
          </a:p>
          <a:p>
            <a:pPr marL="0" indent="0">
              <a:buNone/>
            </a:pPr>
            <a:r>
              <a:rPr lang="pt-BR" dirty="0">
                <a:effectLst/>
              </a:rPr>
              <a:t> </a:t>
            </a:r>
          </a:p>
          <a:p>
            <a:pPr marL="0" indent="0">
              <a:buNone/>
            </a:pPr>
            <a:r>
              <a:rPr lang="pt-BR" dirty="0">
                <a:effectLst/>
              </a:rPr>
              <a:t>§ 2</a:t>
            </a:r>
            <a:r>
              <a:rPr lang="pt-BR" u="sng" baseline="30000" dirty="0">
                <a:effectLst/>
              </a:rPr>
              <a:t>o</a:t>
            </a:r>
            <a:r>
              <a:rPr lang="pt-BR" dirty="0">
                <a:effectLst/>
              </a:rPr>
              <a:t>  Considerando a relevância da colaboração prestada, o Ministério Público, </a:t>
            </a:r>
            <a:r>
              <a:rPr lang="pt-BR" b="1" u="sng" dirty="0">
                <a:effectLst/>
              </a:rPr>
              <a:t>a qualquer tempo</a:t>
            </a:r>
            <a:r>
              <a:rPr lang="pt-BR" dirty="0">
                <a:effectLst/>
              </a:rPr>
              <a:t>, e o </a:t>
            </a:r>
            <a:r>
              <a:rPr lang="pt-BR" b="1" u="sng" dirty="0">
                <a:effectLst/>
              </a:rPr>
              <a:t>delegado de polícia, nos autos do inquérito policial, com a manifestação do Ministério Público</a:t>
            </a:r>
            <a:r>
              <a:rPr lang="pt-BR" dirty="0">
                <a:effectLst/>
              </a:rPr>
              <a:t>, poderão requerer ou representar ao juiz pela </a:t>
            </a:r>
            <a:r>
              <a:rPr lang="pt-BR" b="1" u="sng" dirty="0">
                <a:effectLst/>
              </a:rPr>
              <a:t>concessão de perdão judicial ao colaborador, ainda que esse benefício não tenha sido previsto na proposta inicial,</a:t>
            </a:r>
            <a:r>
              <a:rPr lang="pt-BR" dirty="0">
                <a:effectLst/>
              </a:rPr>
              <a:t> aplicando-se, no que couber, o </a:t>
            </a:r>
            <a:r>
              <a:rPr lang="pt-BR" dirty="0">
                <a:effectLst/>
                <a:hlinkClick r:id="rId2"/>
              </a:rPr>
              <a:t>art. 28 do Decreto-Lei nº 3.689, de 3 de outubro de 1941 (Código de Processo Penal)</a:t>
            </a:r>
            <a:endParaRPr lang="pt-BR" dirty="0"/>
          </a:p>
        </p:txBody>
      </p:sp>
    </p:spTree>
    <p:extLst>
      <p:ext uri="{BB962C8B-B14F-4D97-AF65-F5344CB8AC3E}">
        <p14:creationId xmlns:p14="http://schemas.microsoft.com/office/powerpoint/2010/main" val="20603483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E665EDD-7535-449B-8FD0-44957063077F}"/>
              </a:ext>
            </a:extLst>
          </p:cNvPr>
          <p:cNvSpPr>
            <a:spLocks noGrp="1"/>
          </p:cNvSpPr>
          <p:nvPr>
            <p:ph type="title"/>
          </p:nvPr>
        </p:nvSpPr>
        <p:spPr/>
        <p:txBody>
          <a:bodyPr/>
          <a:lstStyle/>
          <a:p>
            <a:r>
              <a:rPr lang="pt-BR" dirty="0"/>
              <a:t>ORGANIZAÇÕES CRIMINOSAS</a:t>
            </a:r>
          </a:p>
        </p:txBody>
      </p:sp>
      <p:sp>
        <p:nvSpPr>
          <p:cNvPr id="3" name="Espaço Reservado para Conteúdo 2">
            <a:extLst>
              <a:ext uri="{FF2B5EF4-FFF2-40B4-BE49-F238E27FC236}">
                <a16:creationId xmlns:a16="http://schemas.microsoft.com/office/drawing/2014/main" id="{BD4406A4-B4C2-4102-B848-19DFBD2D6186}"/>
              </a:ext>
            </a:extLst>
          </p:cNvPr>
          <p:cNvSpPr>
            <a:spLocks noGrp="1"/>
          </p:cNvSpPr>
          <p:nvPr>
            <p:ph idx="1"/>
          </p:nvPr>
        </p:nvSpPr>
        <p:spPr/>
        <p:txBody>
          <a:bodyPr>
            <a:normAutofit fontScale="70000" lnSpcReduction="20000"/>
          </a:bodyPr>
          <a:lstStyle/>
          <a:p>
            <a:pPr marL="0" indent="0">
              <a:buNone/>
            </a:pPr>
            <a:r>
              <a:rPr lang="pt-BR" b="1" dirty="0">
                <a:effectLst/>
              </a:rPr>
              <a:t>Possibilidade de suspensão do prazo para oferecimento da denúncia por até 6 meses</a:t>
            </a:r>
            <a:endParaRPr lang="pt-BR" dirty="0">
              <a:effectLst/>
            </a:endParaRPr>
          </a:p>
          <a:p>
            <a:pPr marL="0" indent="0">
              <a:buNone/>
            </a:pPr>
            <a:r>
              <a:rPr lang="pt-BR" dirty="0">
                <a:effectLst/>
              </a:rPr>
              <a:t>§ 3</a:t>
            </a:r>
            <a:r>
              <a:rPr lang="pt-BR" u="sng" baseline="30000" dirty="0">
                <a:effectLst/>
              </a:rPr>
              <a:t>o</a:t>
            </a:r>
            <a:r>
              <a:rPr lang="pt-BR" dirty="0">
                <a:effectLst/>
              </a:rPr>
              <a:t>  O prazo para oferecimento de denúncia ou o processo, relativos ao colaborador, poderá ser suspenso por até 6 (seis) meses, prorrogáveis por igual período, até que sejam cumpridas as medidas de colaboração, suspendendo-se o respectivo prazo prescricional.</a:t>
            </a:r>
          </a:p>
          <a:p>
            <a:pPr marL="0" indent="0">
              <a:buNone/>
            </a:pPr>
            <a:r>
              <a:rPr lang="pt-BR" dirty="0">
                <a:effectLst/>
              </a:rPr>
              <a:t> </a:t>
            </a:r>
          </a:p>
          <a:p>
            <a:pPr marL="0" indent="0">
              <a:buNone/>
            </a:pPr>
            <a:r>
              <a:rPr lang="pt-BR" dirty="0">
                <a:effectLst/>
              </a:rPr>
              <a:t>Ministério Público pode deixar de oferecer denúncia se:</a:t>
            </a:r>
          </a:p>
          <a:p>
            <a:pPr marL="0" indent="0">
              <a:buNone/>
            </a:pPr>
            <a:r>
              <a:rPr lang="pt-BR" dirty="0">
                <a:effectLst/>
              </a:rPr>
              <a:t>a) colaborador </a:t>
            </a:r>
            <a:r>
              <a:rPr lang="pt-BR" b="1" u="sng" dirty="0">
                <a:effectLst/>
              </a:rPr>
              <a:t>não é líder</a:t>
            </a:r>
            <a:r>
              <a:rPr lang="pt-BR" dirty="0">
                <a:effectLst/>
              </a:rPr>
              <a:t> da organização</a:t>
            </a:r>
          </a:p>
          <a:p>
            <a:pPr marL="0" indent="0">
              <a:buNone/>
            </a:pPr>
            <a:r>
              <a:rPr lang="pt-BR" dirty="0">
                <a:effectLst/>
              </a:rPr>
              <a:t>b) colaborador for o </a:t>
            </a:r>
            <a:r>
              <a:rPr lang="pt-BR" b="1" u="sng" cap="all" dirty="0">
                <a:effectLst/>
              </a:rPr>
              <a:t>primeiro</a:t>
            </a:r>
            <a:r>
              <a:rPr lang="pt-BR" dirty="0">
                <a:effectLst/>
              </a:rPr>
              <a:t> a prestar efetiva colaboração (colaboração efetiva -  Alcança resultados previstos no caput</a:t>
            </a:r>
            <a:r>
              <a:rPr lang="pt-BR" b="1" dirty="0">
                <a:effectLst/>
              </a:rPr>
              <a:t>)</a:t>
            </a:r>
            <a:endParaRPr lang="pt-BR" dirty="0">
              <a:effectLst/>
            </a:endParaRPr>
          </a:p>
          <a:p>
            <a:pPr marL="0" indent="0">
              <a:buNone/>
            </a:pPr>
            <a:r>
              <a:rPr lang="pt-BR" dirty="0">
                <a:effectLst/>
              </a:rPr>
              <a:t> § 4</a:t>
            </a:r>
            <a:r>
              <a:rPr lang="pt-BR" u="sng" baseline="30000" dirty="0">
                <a:effectLst/>
              </a:rPr>
              <a:t>o</a:t>
            </a:r>
            <a:r>
              <a:rPr lang="pt-BR" dirty="0">
                <a:effectLst/>
              </a:rPr>
              <a:t>  Nas mesmas hipóteses do caput, o Ministério Público poderá deixar de oferecer denúncia se o colaborador:</a:t>
            </a:r>
          </a:p>
          <a:p>
            <a:pPr marL="0" indent="0">
              <a:buNone/>
            </a:pPr>
            <a:r>
              <a:rPr lang="pt-BR" dirty="0">
                <a:effectLst/>
              </a:rPr>
              <a:t>I - não for o líder da organização criminosa;</a:t>
            </a:r>
          </a:p>
          <a:p>
            <a:pPr marL="0" indent="0">
              <a:buNone/>
            </a:pPr>
            <a:r>
              <a:rPr lang="pt-BR" dirty="0">
                <a:effectLst/>
              </a:rPr>
              <a:t>II - for o primeiro a prestar efetiva colaboração nos termos deste artigo.</a:t>
            </a:r>
          </a:p>
          <a:p>
            <a:pPr marL="0" indent="0">
              <a:buNone/>
            </a:pPr>
            <a:endParaRPr lang="pt-BR" dirty="0"/>
          </a:p>
        </p:txBody>
      </p:sp>
    </p:spTree>
    <p:extLst>
      <p:ext uri="{BB962C8B-B14F-4D97-AF65-F5344CB8AC3E}">
        <p14:creationId xmlns:p14="http://schemas.microsoft.com/office/powerpoint/2010/main" val="39948322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1909517-BDA4-4104-ACAA-221D799BEAB6}"/>
              </a:ext>
            </a:extLst>
          </p:cNvPr>
          <p:cNvSpPr>
            <a:spLocks noGrp="1"/>
          </p:cNvSpPr>
          <p:nvPr>
            <p:ph type="title"/>
          </p:nvPr>
        </p:nvSpPr>
        <p:spPr/>
        <p:txBody>
          <a:bodyPr/>
          <a:lstStyle/>
          <a:p>
            <a:r>
              <a:rPr lang="pt-BR" dirty="0"/>
              <a:t>ORGANIZAÇÕES CRIMINOSAS</a:t>
            </a:r>
          </a:p>
        </p:txBody>
      </p:sp>
      <p:sp>
        <p:nvSpPr>
          <p:cNvPr id="3" name="Espaço Reservado para Conteúdo 2">
            <a:extLst>
              <a:ext uri="{FF2B5EF4-FFF2-40B4-BE49-F238E27FC236}">
                <a16:creationId xmlns:a16="http://schemas.microsoft.com/office/drawing/2014/main" id="{FD2B8AEB-8BB5-47B2-B5ED-6083F61255BB}"/>
              </a:ext>
            </a:extLst>
          </p:cNvPr>
          <p:cNvSpPr>
            <a:spLocks noGrp="1"/>
          </p:cNvSpPr>
          <p:nvPr>
            <p:ph idx="1"/>
          </p:nvPr>
        </p:nvSpPr>
        <p:spPr/>
        <p:txBody>
          <a:bodyPr/>
          <a:lstStyle/>
          <a:p>
            <a:endParaRPr lang="pt-BR" dirty="0">
              <a:effectLst/>
            </a:endParaRPr>
          </a:p>
          <a:p>
            <a:pPr marL="0" indent="0">
              <a:buNone/>
            </a:pPr>
            <a:r>
              <a:rPr lang="pt-BR" dirty="0">
                <a:effectLst/>
              </a:rPr>
              <a:t>É possível a colaboração premiada após proferida sentença?</a:t>
            </a:r>
          </a:p>
          <a:p>
            <a:pPr marL="0" indent="0">
              <a:buNone/>
            </a:pPr>
            <a:endParaRPr lang="pt-BR" dirty="0"/>
          </a:p>
        </p:txBody>
      </p:sp>
    </p:spTree>
    <p:extLst>
      <p:ext uri="{BB962C8B-B14F-4D97-AF65-F5344CB8AC3E}">
        <p14:creationId xmlns:p14="http://schemas.microsoft.com/office/powerpoint/2010/main" val="37720572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ítulo 12"/>
          <p:cNvSpPr>
            <a:spLocks noGrp="1"/>
          </p:cNvSpPr>
          <p:nvPr>
            <p:ph type="title"/>
          </p:nvPr>
        </p:nvSpPr>
        <p:spPr/>
        <p:txBody>
          <a:bodyPr rtlCol="0"/>
          <a:lstStyle/>
          <a:p>
            <a:pPr rtl="0"/>
            <a:r>
              <a:rPr lang="pt-BR" dirty="0"/>
              <a:t>NOTAS INTRODUTÓRIAS</a:t>
            </a:r>
          </a:p>
        </p:txBody>
      </p:sp>
      <p:sp>
        <p:nvSpPr>
          <p:cNvPr id="14" name="Espaço Reservado para Conteúdo 13"/>
          <p:cNvSpPr>
            <a:spLocks noGrp="1"/>
          </p:cNvSpPr>
          <p:nvPr>
            <p:ph idx="1"/>
          </p:nvPr>
        </p:nvSpPr>
        <p:spPr/>
        <p:txBody>
          <a:bodyPr rtlCol="0">
            <a:normAutofit fontScale="92500" lnSpcReduction="20000"/>
          </a:bodyPr>
          <a:lstStyle/>
          <a:p>
            <a:pPr>
              <a:buFontTx/>
              <a:buChar char="-"/>
            </a:pPr>
            <a:r>
              <a:rPr lang="pt-BR" dirty="0">
                <a:effectLst/>
              </a:rPr>
              <a:t>FUNDAMENTAL O DOMÍNIO DE TODOS OS PRINCÍPIOS DO PROCESSO PENAL:</a:t>
            </a:r>
          </a:p>
          <a:p>
            <a:pPr>
              <a:buFontTx/>
              <a:buChar char="-"/>
            </a:pPr>
            <a:endParaRPr lang="pt-BR" dirty="0">
              <a:effectLst/>
            </a:endParaRPr>
          </a:p>
          <a:p>
            <a:pPr>
              <a:buFontTx/>
              <a:buChar char="-"/>
            </a:pPr>
            <a:r>
              <a:rPr lang="pt-BR" dirty="0">
                <a:effectLst/>
              </a:rPr>
              <a:t> PRESUNÇÃO DE INOCÊNCIA</a:t>
            </a:r>
          </a:p>
          <a:p>
            <a:pPr>
              <a:buFontTx/>
              <a:buChar char="-"/>
            </a:pPr>
            <a:endParaRPr lang="pt-BR" dirty="0">
              <a:effectLst/>
            </a:endParaRPr>
          </a:p>
          <a:p>
            <a:pPr>
              <a:buFontTx/>
              <a:buChar char="-"/>
            </a:pPr>
            <a:r>
              <a:rPr lang="pt-BR" dirty="0">
                <a:effectLst/>
              </a:rPr>
              <a:t>CONTRADITÓRIO E AMPLA DEFESA</a:t>
            </a:r>
          </a:p>
          <a:p>
            <a:pPr>
              <a:buFontTx/>
              <a:buChar char="-"/>
            </a:pPr>
            <a:endParaRPr lang="pt-BR" dirty="0">
              <a:effectLst/>
            </a:endParaRPr>
          </a:p>
          <a:p>
            <a:pPr>
              <a:buFontTx/>
              <a:buChar char="-"/>
            </a:pPr>
            <a:r>
              <a:rPr lang="pt-BR" dirty="0">
                <a:effectLst/>
              </a:rPr>
              <a:t>DEVIDO PROCESSO LEGAL X DEVIDO PROCESSO PENAL</a:t>
            </a:r>
          </a:p>
          <a:p>
            <a:pPr marL="0" indent="0">
              <a:buNone/>
            </a:pPr>
            <a:endParaRPr lang="pt-BR" dirty="0">
              <a:effectLst/>
            </a:endParaRPr>
          </a:p>
          <a:p>
            <a:pPr marL="0" indent="0">
              <a:buNone/>
            </a:pPr>
            <a:r>
              <a:rPr lang="pt-BR" dirty="0">
                <a:effectLst/>
              </a:rPr>
              <a:t>ETC..</a:t>
            </a:r>
            <a:endParaRPr lang="pt-BR" dirty="0"/>
          </a:p>
        </p:txBody>
      </p:sp>
    </p:spTree>
    <p:extLst>
      <p:ext uri="{BB962C8B-B14F-4D97-AF65-F5344CB8AC3E}">
        <p14:creationId xmlns:p14="http://schemas.microsoft.com/office/powerpoint/2010/main" val="10164648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01B6126-A9BD-4D5E-8EEE-4378D30D467B}"/>
              </a:ext>
            </a:extLst>
          </p:cNvPr>
          <p:cNvSpPr>
            <a:spLocks noGrp="1"/>
          </p:cNvSpPr>
          <p:nvPr>
            <p:ph type="title"/>
          </p:nvPr>
        </p:nvSpPr>
        <p:spPr/>
        <p:txBody>
          <a:bodyPr/>
          <a:lstStyle/>
          <a:p>
            <a:r>
              <a:rPr lang="pt-BR" dirty="0"/>
              <a:t>ORGANIZAÇÕES CRIMINOSAS</a:t>
            </a:r>
          </a:p>
        </p:txBody>
      </p:sp>
      <p:sp>
        <p:nvSpPr>
          <p:cNvPr id="3" name="Espaço Reservado para Conteúdo 2">
            <a:extLst>
              <a:ext uri="{FF2B5EF4-FFF2-40B4-BE49-F238E27FC236}">
                <a16:creationId xmlns:a16="http://schemas.microsoft.com/office/drawing/2014/main" id="{85E227CE-0446-4D55-A40D-12DF71E1866F}"/>
              </a:ext>
            </a:extLst>
          </p:cNvPr>
          <p:cNvSpPr>
            <a:spLocks noGrp="1"/>
          </p:cNvSpPr>
          <p:nvPr>
            <p:ph idx="1"/>
          </p:nvPr>
        </p:nvSpPr>
        <p:spPr/>
        <p:txBody>
          <a:bodyPr/>
          <a:lstStyle/>
          <a:p>
            <a:pPr marL="0" indent="0">
              <a:buNone/>
            </a:pPr>
            <a:endParaRPr lang="pt-BR" dirty="0">
              <a:effectLst/>
            </a:endParaRPr>
          </a:p>
          <a:p>
            <a:pPr marL="0" indent="0">
              <a:buNone/>
            </a:pPr>
            <a:r>
              <a:rPr lang="pt-BR" dirty="0">
                <a:effectLst/>
              </a:rPr>
              <a:t>É possível a colaboração premiada após proferida sentença?</a:t>
            </a:r>
          </a:p>
          <a:p>
            <a:pPr marL="0" indent="0">
              <a:buNone/>
            </a:pPr>
            <a:r>
              <a:rPr lang="pt-BR" dirty="0">
                <a:effectLst/>
              </a:rPr>
              <a:t>R: SIM!</a:t>
            </a:r>
          </a:p>
          <a:p>
            <a:pPr marL="0" indent="0">
              <a:buNone/>
            </a:pPr>
            <a:r>
              <a:rPr lang="pt-BR" dirty="0">
                <a:effectLst/>
              </a:rPr>
              <a:t>Reduz pena até metade ou admite-se a progressão de regime ainda que ausentes os requisitos objetivos.</a:t>
            </a:r>
          </a:p>
          <a:p>
            <a:pPr marL="0" indent="0">
              <a:buNone/>
            </a:pPr>
            <a:r>
              <a:rPr lang="pt-BR" dirty="0">
                <a:effectLst/>
              </a:rPr>
              <a:t>§ 5</a:t>
            </a:r>
            <a:r>
              <a:rPr lang="pt-BR" u="sng" baseline="30000" dirty="0">
                <a:effectLst/>
              </a:rPr>
              <a:t>o</a:t>
            </a:r>
            <a:r>
              <a:rPr lang="pt-BR" dirty="0">
                <a:effectLst/>
              </a:rPr>
              <a:t>  Se a colaboração for posterior à sentença, a pena poderá ser reduzida até a metade ou será admitida a progressão de regime ainda que ausentes os requisitos objetivos.</a:t>
            </a:r>
          </a:p>
          <a:p>
            <a:pPr marL="0" indent="0">
              <a:buNone/>
            </a:pPr>
            <a:endParaRPr lang="pt-BR" dirty="0"/>
          </a:p>
        </p:txBody>
      </p:sp>
    </p:spTree>
    <p:extLst>
      <p:ext uri="{BB962C8B-B14F-4D97-AF65-F5344CB8AC3E}">
        <p14:creationId xmlns:p14="http://schemas.microsoft.com/office/powerpoint/2010/main" val="36654202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33F5103-8E25-46A0-974B-0464A935FB5E}"/>
              </a:ext>
            </a:extLst>
          </p:cNvPr>
          <p:cNvSpPr>
            <a:spLocks noGrp="1"/>
          </p:cNvSpPr>
          <p:nvPr>
            <p:ph type="title"/>
          </p:nvPr>
        </p:nvSpPr>
        <p:spPr/>
        <p:txBody>
          <a:bodyPr/>
          <a:lstStyle/>
          <a:p>
            <a:r>
              <a:rPr lang="pt-BR" dirty="0"/>
              <a:t>ORGANIZAÇÕES CRIMINOSAS</a:t>
            </a:r>
          </a:p>
        </p:txBody>
      </p:sp>
      <p:sp>
        <p:nvSpPr>
          <p:cNvPr id="3" name="Espaço Reservado para Conteúdo 2">
            <a:extLst>
              <a:ext uri="{FF2B5EF4-FFF2-40B4-BE49-F238E27FC236}">
                <a16:creationId xmlns:a16="http://schemas.microsoft.com/office/drawing/2014/main" id="{85585510-3A94-41B0-A00D-9C8EE8D61B5A}"/>
              </a:ext>
            </a:extLst>
          </p:cNvPr>
          <p:cNvSpPr>
            <a:spLocks noGrp="1"/>
          </p:cNvSpPr>
          <p:nvPr>
            <p:ph idx="1"/>
          </p:nvPr>
        </p:nvSpPr>
        <p:spPr/>
        <p:txBody>
          <a:bodyPr>
            <a:normAutofit fontScale="85000" lnSpcReduction="20000"/>
          </a:bodyPr>
          <a:lstStyle/>
          <a:p>
            <a:pPr marL="0" indent="0">
              <a:buNone/>
            </a:pPr>
            <a:r>
              <a:rPr lang="pt-BR" dirty="0">
                <a:effectLst/>
              </a:rPr>
              <a:t>§ 6</a:t>
            </a:r>
            <a:r>
              <a:rPr lang="pt-BR" u="sng" baseline="30000" dirty="0">
                <a:effectLst/>
              </a:rPr>
              <a:t>o</a:t>
            </a:r>
            <a:r>
              <a:rPr lang="pt-BR" dirty="0">
                <a:effectLst/>
              </a:rPr>
              <a:t>  O juiz não participará das negociações realizadas entre as partes para a formalização do acordo de colaboração, que ocorrerá entre o delegado de polícia, o investigado e o defensor, com a manifestação do Ministério Público, ou, conforme o caso, entre o Ministério Público e o investigado ou acusado e seu defensor.</a:t>
            </a:r>
          </a:p>
          <a:p>
            <a:pPr marL="0" indent="0">
              <a:buNone/>
            </a:pPr>
            <a:r>
              <a:rPr lang="pt-BR" dirty="0">
                <a:effectLst/>
              </a:rPr>
              <a:t>*FIM DE PRESERVAR A NEUTRALIDADE DO JUIZ</a:t>
            </a:r>
          </a:p>
          <a:p>
            <a:pPr marL="0" indent="0">
              <a:buNone/>
            </a:pPr>
            <a:r>
              <a:rPr lang="pt-BR" dirty="0">
                <a:effectLst/>
              </a:rPr>
              <a:t>§ 7</a:t>
            </a:r>
            <a:r>
              <a:rPr lang="pt-BR" u="sng" baseline="30000" dirty="0">
                <a:effectLst/>
              </a:rPr>
              <a:t>o</a:t>
            </a:r>
            <a:r>
              <a:rPr lang="pt-BR" dirty="0">
                <a:effectLst/>
              </a:rPr>
              <a:t>  Realizado o acordo na forma do § 6</a:t>
            </a:r>
            <a:r>
              <a:rPr lang="pt-BR" u="sng" baseline="30000" dirty="0">
                <a:effectLst/>
              </a:rPr>
              <a:t>o</a:t>
            </a:r>
            <a:r>
              <a:rPr lang="pt-BR" dirty="0">
                <a:effectLst/>
              </a:rPr>
              <a:t>, o respectivo termo, acompanhado das declarações do colaborador e de cópia da investigação, será remetido ao juiz para homologação, o qual deverá verificar sua regularidade, legalidade e voluntariedade, podendo para este fim, sigilosamente, ouvir o colaborador, na presença de seu defensor.</a:t>
            </a:r>
          </a:p>
          <a:p>
            <a:pPr marL="0" indent="0">
              <a:buNone/>
            </a:pPr>
            <a:r>
              <a:rPr lang="pt-BR" dirty="0">
                <a:effectLst/>
              </a:rPr>
              <a:t>§ 8</a:t>
            </a:r>
            <a:r>
              <a:rPr lang="pt-BR" u="sng" baseline="30000" dirty="0">
                <a:effectLst/>
              </a:rPr>
              <a:t>o</a:t>
            </a:r>
            <a:r>
              <a:rPr lang="pt-BR" dirty="0">
                <a:effectLst/>
              </a:rPr>
              <a:t>  O juiz poderá recusar homologação à proposta que não atender aos requisitos legais, ou adequá-la ao caso concreto. (Questão: e a imparcialidade?)</a:t>
            </a:r>
          </a:p>
          <a:p>
            <a:pPr marL="0" indent="0">
              <a:buNone/>
            </a:pPr>
            <a:endParaRPr lang="pt-BR" dirty="0"/>
          </a:p>
        </p:txBody>
      </p:sp>
    </p:spTree>
    <p:extLst>
      <p:ext uri="{BB962C8B-B14F-4D97-AF65-F5344CB8AC3E}">
        <p14:creationId xmlns:p14="http://schemas.microsoft.com/office/powerpoint/2010/main" val="22488571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19B4378-8214-499B-9850-922BAC434ACD}"/>
              </a:ext>
            </a:extLst>
          </p:cNvPr>
          <p:cNvSpPr>
            <a:spLocks noGrp="1"/>
          </p:cNvSpPr>
          <p:nvPr>
            <p:ph type="title"/>
          </p:nvPr>
        </p:nvSpPr>
        <p:spPr/>
        <p:txBody>
          <a:bodyPr/>
          <a:lstStyle/>
          <a:p>
            <a:r>
              <a:rPr lang="pt-BR" dirty="0"/>
              <a:t>ORGANIZAÇÕES CRIMINOSAS</a:t>
            </a:r>
          </a:p>
        </p:txBody>
      </p:sp>
      <p:sp>
        <p:nvSpPr>
          <p:cNvPr id="3" name="Espaço Reservado para Conteúdo 2">
            <a:extLst>
              <a:ext uri="{FF2B5EF4-FFF2-40B4-BE49-F238E27FC236}">
                <a16:creationId xmlns:a16="http://schemas.microsoft.com/office/drawing/2014/main" id="{348C1956-662A-4225-99CD-89AF68B93EE6}"/>
              </a:ext>
            </a:extLst>
          </p:cNvPr>
          <p:cNvSpPr>
            <a:spLocks noGrp="1"/>
          </p:cNvSpPr>
          <p:nvPr>
            <p:ph idx="1"/>
          </p:nvPr>
        </p:nvSpPr>
        <p:spPr/>
        <p:txBody>
          <a:bodyPr>
            <a:normAutofit fontScale="62500" lnSpcReduction="20000"/>
          </a:bodyPr>
          <a:lstStyle/>
          <a:p>
            <a:pPr marL="0" indent="0">
              <a:buNone/>
            </a:pPr>
            <a:r>
              <a:rPr lang="pt-BR" dirty="0">
                <a:effectLst/>
              </a:rPr>
              <a:t>§ 9</a:t>
            </a:r>
            <a:r>
              <a:rPr lang="pt-BR" u="sng" baseline="30000" dirty="0">
                <a:effectLst/>
              </a:rPr>
              <a:t>o</a:t>
            </a:r>
            <a:r>
              <a:rPr lang="pt-BR" dirty="0">
                <a:effectLst/>
              </a:rPr>
              <a:t>  Depois de homologado o acordo, o colaborador poderá, sempre acompanhado pelo seu defensor, ser ouvido pelo membro do Ministério Público ou pelo delegado de polícia responsável pelas investigações.</a:t>
            </a:r>
          </a:p>
          <a:p>
            <a:pPr marL="0" indent="0">
              <a:buNone/>
            </a:pPr>
            <a:r>
              <a:rPr lang="pt-BR" dirty="0">
                <a:effectLst/>
              </a:rPr>
              <a:t>§ 10.  As partes podem retratar-se da proposta, caso em que as provas autoincriminatórias produzidas pelo colaborador não poderão ser utilizadas exclusivamente em seu desfavor.</a:t>
            </a:r>
          </a:p>
          <a:p>
            <a:pPr marL="0" indent="0">
              <a:buNone/>
            </a:pPr>
            <a:r>
              <a:rPr lang="pt-BR" dirty="0">
                <a:effectLst/>
              </a:rPr>
              <a:t>§ 11.  A sentença apreciará os termos do acordo homologado e sua eficácia.</a:t>
            </a:r>
          </a:p>
          <a:p>
            <a:pPr marL="0" indent="0">
              <a:buNone/>
            </a:pPr>
            <a:r>
              <a:rPr lang="pt-BR" dirty="0">
                <a:effectLst/>
              </a:rPr>
              <a:t>§ 12.  Ainda que beneficiado por perdão judicial ou não denunciado, o colaborador poderá ser ouvido em juízo a requerimento das partes ou por iniciativa da autoridade judicial.</a:t>
            </a:r>
          </a:p>
          <a:p>
            <a:pPr marL="0" indent="0">
              <a:buNone/>
            </a:pPr>
            <a:r>
              <a:rPr lang="pt-BR" dirty="0">
                <a:effectLst/>
              </a:rPr>
              <a:t>§ 13.  Sempre que possível, o registro dos atos de colaboração será feito pelos meios ou recursos de gravação magnética, estenotipia, digital ou técnica similar, inclusive audiovisual, destinados a obter maior fidelidade das informações.</a:t>
            </a:r>
          </a:p>
          <a:p>
            <a:pPr marL="0" indent="0">
              <a:buNone/>
            </a:pPr>
            <a:r>
              <a:rPr lang="pt-BR" dirty="0">
                <a:effectLst/>
              </a:rPr>
              <a:t>§ 14.  Nos depoimentos que prestar, o colaborador renunciará, na presença de seu defensor, ao direito ao silêncio e estará sujeito ao compromisso legal de dizer a verdade.</a:t>
            </a:r>
          </a:p>
          <a:p>
            <a:pPr marL="0" indent="0">
              <a:buNone/>
            </a:pPr>
            <a:r>
              <a:rPr lang="pt-BR" dirty="0">
                <a:effectLst/>
              </a:rPr>
              <a:t>§ 15.  Em todos os atos de negociação, confirmação e execução da colaboração, o colaborador deverá estar assistido por defensor.</a:t>
            </a:r>
          </a:p>
          <a:p>
            <a:pPr marL="0" indent="0">
              <a:buNone/>
            </a:pPr>
            <a:r>
              <a:rPr lang="pt-BR" dirty="0">
                <a:effectLst/>
              </a:rPr>
              <a:t>§ 16.  Nenhuma sentença condenatória será proferida com fundamento apenas nas declarações de agente colaborador.</a:t>
            </a:r>
          </a:p>
          <a:p>
            <a:pPr marL="0" indent="0">
              <a:buNone/>
            </a:pPr>
            <a:endParaRPr lang="pt-BR" dirty="0"/>
          </a:p>
        </p:txBody>
      </p:sp>
    </p:spTree>
    <p:extLst>
      <p:ext uri="{BB962C8B-B14F-4D97-AF65-F5344CB8AC3E}">
        <p14:creationId xmlns:p14="http://schemas.microsoft.com/office/powerpoint/2010/main" val="19810606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407C5FA-5F5A-4CD0-ABAB-B7E18BB9DDB7}"/>
              </a:ext>
            </a:extLst>
          </p:cNvPr>
          <p:cNvSpPr>
            <a:spLocks noGrp="1"/>
          </p:cNvSpPr>
          <p:nvPr>
            <p:ph type="title"/>
          </p:nvPr>
        </p:nvSpPr>
        <p:spPr/>
        <p:txBody>
          <a:bodyPr/>
          <a:lstStyle/>
          <a:p>
            <a:r>
              <a:rPr lang="pt-BR" dirty="0"/>
              <a:t>ORGANIZAÇÕES CRIMINOSAS</a:t>
            </a:r>
          </a:p>
        </p:txBody>
      </p:sp>
      <p:sp>
        <p:nvSpPr>
          <p:cNvPr id="3" name="Espaço Reservado para Conteúdo 2">
            <a:extLst>
              <a:ext uri="{FF2B5EF4-FFF2-40B4-BE49-F238E27FC236}">
                <a16:creationId xmlns:a16="http://schemas.microsoft.com/office/drawing/2014/main" id="{395A091F-91E2-49F2-A7BD-CDC509BC8AA2}"/>
              </a:ext>
            </a:extLst>
          </p:cNvPr>
          <p:cNvSpPr>
            <a:spLocks noGrp="1"/>
          </p:cNvSpPr>
          <p:nvPr>
            <p:ph idx="1"/>
          </p:nvPr>
        </p:nvSpPr>
        <p:spPr/>
        <p:txBody>
          <a:bodyPr>
            <a:normAutofit fontScale="92500" lnSpcReduction="20000"/>
          </a:bodyPr>
          <a:lstStyle/>
          <a:p>
            <a:pPr marL="0" indent="0">
              <a:buNone/>
            </a:pPr>
            <a:r>
              <a:rPr lang="pt-BR" dirty="0">
                <a:effectLst/>
              </a:rPr>
              <a:t>Art. 5</a:t>
            </a:r>
            <a:r>
              <a:rPr lang="pt-BR" u="sng" baseline="30000" dirty="0">
                <a:effectLst/>
              </a:rPr>
              <a:t>o</a:t>
            </a:r>
            <a:r>
              <a:rPr lang="pt-BR" dirty="0">
                <a:effectLst/>
              </a:rPr>
              <a:t>  São direitos do colaborador:</a:t>
            </a:r>
          </a:p>
          <a:p>
            <a:pPr marL="0" indent="0">
              <a:buNone/>
            </a:pPr>
            <a:r>
              <a:rPr lang="pt-BR" dirty="0">
                <a:effectLst/>
              </a:rPr>
              <a:t>I - usufruir das medidas de proteção previstas na legislação específica;</a:t>
            </a:r>
          </a:p>
          <a:p>
            <a:pPr marL="0" indent="0">
              <a:buNone/>
            </a:pPr>
            <a:r>
              <a:rPr lang="pt-BR" dirty="0">
                <a:effectLst/>
              </a:rPr>
              <a:t>II - ter nome, qualificação, imagem e demais informações pessoais preservados;</a:t>
            </a:r>
          </a:p>
          <a:p>
            <a:pPr marL="0" indent="0">
              <a:buNone/>
            </a:pPr>
            <a:r>
              <a:rPr lang="pt-BR" dirty="0">
                <a:effectLst/>
              </a:rPr>
              <a:t>III - ser conduzido, em juízo, separadamente dos demais coautores e partícipes;</a:t>
            </a:r>
          </a:p>
          <a:p>
            <a:pPr marL="0" indent="0">
              <a:buNone/>
            </a:pPr>
            <a:r>
              <a:rPr lang="pt-BR" dirty="0">
                <a:effectLst/>
              </a:rPr>
              <a:t>IV - participar das audiências sem contato visual com os outros acusados;</a:t>
            </a:r>
          </a:p>
          <a:p>
            <a:pPr marL="0" indent="0">
              <a:buNone/>
            </a:pPr>
            <a:r>
              <a:rPr lang="pt-BR" dirty="0">
                <a:effectLst/>
              </a:rPr>
              <a:t>V - não ter sua identidade revelada pelos meios de comunicação, nem ser fotografado ou filmado, sem sua prévia autorização por escrito;</a:t>
            </a:r>
          </a:p>
          <a:p>
            <a:pPr marL="0" indent="0">
              <a:buNone/>
            </a:pPr>
            <a:r>
              <a:rPr lang="pt-BR" dirty="0">
                <a:effectLst/>
              </a:rPr>
              <a:t>VI - cumprir pena em estabelecimento penal diverso dos demais corréus ou condenados.</a:t>
            </a:r>
          </a:p>
          <a:p>
            <a:pPr marL="0" indent="0">
              <a:buNone/>
            </a:pPr>
            <a:endParaRPr lang="pt-BR" dirty="0"/>
          </a:p>
        </p:txBody>
      </p:sp>
    </p:spTree>
    <p:extLst>
      <p:ext uri="{BB962C8B-B14F-4D97-AF65-F5344CB8AC3E}">
        <p14:creationId xmlns:p14="http://schemas.microsoft.com/office/powerpoint/2010/main" val="17722563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D81E084-4ED6-4DFE-9FD3-28F5E04C891C}"/>
              </a:ext>
            </a:extLst>
          </p:cNvPr>
          <p:cNvSpPr>
            <a:spLocks noGrp="1"/>
          </p:cNvSpPr>
          <p:nvPr>
            <p:ph type="title"/>
          </p:nvPr>
        </p:nvSpPr>
        <p:spPr/>
        <p:txBody>
          <a:bodyPr/>
          <a:lstStyle/>
          <a:p>
            <a:r>
              <a:rPr lang="pt-BR" dirty="0"/>
              <a:t>ORGANIZAÇÕES CRIMINOSAS</a:t>
            </a:r>
          </a:p>
        </p:txBody>
      </p:sp>
      <p:sp>
        <p:nvSpPr>
          <p:cNvPr id="3" name="Espaço Reservado para Conteúdo 2">
            <a:extLst>
              <a:ext uri="{FF2B5EF4-FFF2-40B4-BE49-F238E27FC236}">
                <a16:creationId xmlns:a16="http://schemas.microsoft.com/office/drawing/2014/main" id="{BD5E0E62-A3C6-4BF8-A203-6E24EB0F32A2}"/>
              </a:ext>
            </a:extLst>
          </p:cNvPr>
          <p:cNvSpPr>
            <a:spLocks noGrp="1"/>
          </p:cNvSpPr>
          <p:nvPr>
            <p:ph idx="1"/>
          </p:nvPr>
        </p:nvSpPr>
        <p:spPr/>
        <p:txBody>
          <a:bodyPr>
            <a:normAutofit fontScale="92500" lnSpcReduction="10000"/>
          </a:bodyPr>
          <a:lstStyle/>
          <a:p>
            <a:pPr marL="0" indent="0">
              <a:buNone/>
            </a:pPr>
            <a:r>
              <a:rPr lang="pt-BR" dirty="0">
                <a:effectLst/>
              </a:rPr>
              <a:t>Art. 6</a:t>
            </a:r>
            <a:r>
              <a:rPr lang="pt-BR" u="sng" baseline="30000" dirty="0">
                <a:effectLst/>
              </a:rPr>
              <a:t>o</a:t>
            </a:r>
            <a:r>
              <a:rPr lang="pt-BR" dirty="0">
                <a:effectLst/>
              </a:rPr>
              <a:t>  O termo de acordo da colaboração premiada deverá ser feito por escrito e conter:</a:t>
            </a:r>
          </a:p>
          <a:p>
            <a:pPr marL="0" indent="0">
              <a:buNone/>
            </a:pPr>
            <a:r>
              <a:rPr lang="pt-BR" dirty="0">
                <a:effectLst/>
              </a:rPr>
              <a:t>I - o relato da colaboração e seus possíveis resultados;</a:t>
            </a:r>
          </a:p>
          <a:p>
            <a:pPr marL="0" indent="0">
              <a:buNone/>
            </a:pPr>
            <a:r>
              <a:rPr lang="pt-BR" dirty="0">
                <a:effectLst/>
              </a:rPr>
              <a:t>II - as condições da proposta do Ministério Público ou do delegado de polícia;</a:t>
            </a:r>
          </a:p>
          <a:p>
            <a:pPr marL="0" indent="0">
              <a:buNone/>
            </a:pPr>
            <a:r>
              <a:rPr lang="pt-BR" dirty="0">
                <a:effectLst/>
              </a:rPr>
              <a:t>III - a declaração de aceitação do colaborador e de seu defensor;</a:t>
            </a:r>
          </a:p>
          <a:p>
            <a:pPr marL="0" indent="0">
              <a:buNone/>
            </a:pPr>
            <a:r>
              <a:rPr lang="pt-BR" dirty="0">
                <a:effectLst/>
              </a:rPr>
              <a:t>IV - as assinaturas do representante do Ministério Público ou do delegado de polícia, do colaborador e de seu defensor;</a:t>
            </a:r>
          </a:p>
          <a:p>
            <a:pPr marL="0" indent="0">
              <a:buNone/>
            </a:pPr>
            <a:r>
              <a:rPr lang="pt-BR" dirty="0">
                <a:effectLst/>
              </a:rPr>
              <a:t>V - a especificação das medidas de proteção ao colaborador e à sua família, quando necessário.</a:t>
            </a:r>
          </a:p>
          <a:p>
            <a:pPr marL="0" indent="0">
              <a:buNone/>
            </a:pPr>
            <a:endParaRPr lang="pt-BR" dirty="0"/>
          </a:p>
        </p:txBody>
      </p:sp>
    </p:spTree>
    <p:extLst>
      <p:ext uri="{BB962C8B-B14F-4D97-AF65-F5344CB8AC3E}">
        <p14:creationId xmlns:p14="http://schemas.microsoft.com/office/powerpoint/2010/main" val="5140223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FB206B2-8D86-4359-9526-D0DBDF17F7B3}"/>
              </a:ext>
            </a:extLst>
          </p:cNvPr>
          <p:cNvSpPr>
            <a:spLocks noGrp="1"/>
          </p:cNvSpPr>
          <p:nvPr>
            <p:ph type="title"/>
          </p:nvPr>
        </p:nvSpPr>
        <p:spPr/>
        <p:txBody>
          <a:bodyPr/>
          <a:lstStyle/>
          <a:p>
            <a:r>
              <a:rPr lang="pt-BR" dirty="0"/>
              <a:t>ORGANIZAÇÕES CRIMINOSAS</a:t>
            </a:r>
          </a:p>
        </p:txBody>
      </p:sp>
      <p:sp>
        <p:nvSpPr>
          <p:cNvPr id="3" name="Espaço Reservado para Conteúdo 2">
            <a:extLst>
              <a:ext uri="{FF2B5EF4-FFF2-40B4-BE49-F238E27FC236}">
                <a16:creationId xmlns:a16="http://schemas.microsoft.com/office/drawing/2014/main" id="{CDFA2AB6-407A-43C2-A6FB-33410C117A1F}"/>
              </a:ext>
            </a:extLst>
          </p:cNvPr>
          <p:cNvSpPr>
            <a:spLocks noGrp="1"/>
          </p:cNvSpPr>
          <p:nvPr>
            <p:ph idx="1"/>
          </p:nvPr>
        </p:nvSpPr>
        <p:spPr/>
        <p:txBody>
          <a:bodyPr>
            <a:normAutofit fontScale="85000" lnSpcReduction="20000"/>
          </a:bodyPr>
          <a:lstStyle/>
          <a:p>
            <a:pPr marL="0" indent="0">
              <a:buNone/>
            </a:pPr>
            <a:r>
              <a:rPr lang="pt-BR" dirty="0">
                <a:effectLst/>
              </a:rPr>
              <a:t>Art. 7</a:t>
            </a:r>
            <a:r>
              <a:rPr lang="pt-BR" u="sng" baseline="30000" dirty="0">
                <a:effectLst/>
              </a:rPr>
              <a:t>o</a:t>
            </a:r>
            <a:r>
              <a:rPr lang="pt-BR" dirty="0">
                <a:effectLst/>
              </a:rPr>
              <a:t>  O pedido de homologação do acordo será sigilosamente distribuído, contendo apenas informações que não possam identificar o colaborador e o seu objeto.</a:t>
            </a:r>
          </a:p>
          <a:p>
            <a:pPr marL="0" indent="0">
              <a:buNone/>
            </a:pPr>
            <a:r>
              <a:rPr lang="pt-BR" dirty="0">
                <a:effectLst/>
              </a:rPr>
              <a:t>§ 1</a:t>
            </a:r>
            <a:r>
              <a:rPr lang="pt-BR" u="sng" baseline="30000" dirty="0">
                <a:effectLst/>
              </a:rPr>
              <a:t>o</a:t>
            </a:r>
            <a:r>
              <a:rPr lang="pt-BR" dirty="0">
                <a:effectLst/>
              </a:rPr>
              <a:t>  As informações pormenorizadas da colaboração serão dirigidas diretamente ao juiz a que recair a distribuição, que decidirá no prazo de 48 (quarenta e oito) horas.</a:t>
            </a:r>
          </a:p>
          <a:p>
            <a:pPr marL="0" indent="0">
              <a:buNone/>
            </a:pPr>
            <a:r>
              <a:rPr lang="pt-BR" dirty="0">
                <a:effectLst/>
              </a:rPr>
              <a:t>§ 2</a:t>
            </a:r>
            <a:r>
              <a:rPr lang="pt-BR" u="sng" baseline="30000" dirty="0">
                <a:effectLst/>
              </a:rPr>
              <a:t>o</a:t>
            </a:r>
            <a:r>
              <a:rPr lang="pt-BR" dirty="0">
                <a:effectLst/>
              </a:rPr>
              <a:t>  O acesso aos autos será restrito ao juiz, ao Ministério Público e ao delegado de polícia, como forma de garantir o êxito das investigações, assegurando-se ao defensor, no interesse do representado, amplo acesso aos elementos de prova que digam respeito ao exercício do direito de defesa, devidamente precedido de autorização judicial, ressalvados os referentes às diligências em andamento.</a:t>
            </a:r>
          </a:p>
          <a:p>
            <a:pPr marL="0" indent="0">
              <a:buNone/>
            </a:pPr>
            <a:r>
              <a:rPr lang="pt-BR" dirty="0">
                <a:effectLst/>
              </a:rPr>
              <a:t>§ 3</a:t>
            </a:r>
            <a:r>
              <a:rPr lang="pt-BR" u="sng" baseline="30000" dirty="0">
                <a:effectLst/>
              </a:rPr>
              <a:t>o</a:t>
            </a:r>
            <a:r>
              <a:rPr lang="pt-BR" dirty="0">
                <a:effectLst/>
              </a:rPr>
              <a:t>  O acordo de colaboração premiada deixa de ser sigiloso assim que recebida a denúncia, observado o disposto no art. 5</a:t>
            </a:r>
            <a:r>
              <a:rPr lang="pt-BR" u="sng" baseline="30000" dirty="0">
                <a:effectLst/>
              </a:rPr>
              <a:t>o</a:t>
            </a:r>
            <a:r>
              <a:rPr lang="pt-BR" dirty="0">
                <a:effectLst/>
              </a:rPr>
              <a:t>.</a:t>
            </a:r>
          </a:p>
          <a:p>
            <a:pPr marL="0" indent="0">
              <a:buNone/>
            </a:pPr>
            <a:endParaRPr lang="pt-BR" dirty="0"/>
          </a:p>
        </p:txBody>
      </p:sp>
    </p:spTree>
    <p:extLst>
      <p:ext uri="{BB962C8B-B14F-4D97-AF65-F5344CB8AC3E}">
        <p14:creationId xmlns:p14="http://schemas.microsoft.com/office/powerpoint/2010/main" val="12217065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1C50973-06DC-4402-87B1-3BFAE11D5DFA}"/>
              </a:ext>
            </a:extLst>
          </p:cNvPr>
          <p:cNvSpPr>
            <a:spLocks noGrp="1"/>
          </p:cNvSpPr>
          <p:nvPr>
            <p:ph type="title"/>
          </p:nvPr>
        </p:nvSpPr>
        <p:spPr/>
        <p:txBody>
          <a:bodyPr/>
          <a:lstStyle/>
          <a:p>
            <a:r>
              <a:rPr lang="pt-BR" dirty="0"/>
              <a:t>ORGANIZAÇÕES CRIMINOSAS</a:t>
            </a:r>
          </a:p>
        </p:txBody>
      </p:sp>
      <p:sp>
        <p:nvSpPr>
          <p:cNvPr id="3" name="Espaço Reservado para Conteúdo 2">
            <a:extLst>
              <a:ext uri="{FF2B5EF4-FFF2-40B4-BE49-F238E27FC236}">
                <a16:creationId xmlns:a16="http://schemas.microsoft.com/office/drawing/2014/main" id="{3380A103-5D64-4694-B919-A405315212E1}"/>
              </a:ext>
            </a:extLst>
          </p:cNvPr>
          <p:cNvSpPr>
            <a:spLocks noGrp="1"/>
          </p:cNvSpPr>
          <p:nvPr>
            <p:ph idx="1"/>
          </p:nvPr>
        </p:nvSpPr>
        <p:spPr/>
        <p:txBody>
          <a:bodyPr/>
          <a:lstStyle/>
          <a:p>
            <a:pPr marL="0" indent="0">
              <a:buNone/>
            </a:pPr>
            <a:r>
              <a:rPr lang="pt-BR" dirty="0"/>
              <a:t>E SE O COLABORADOR IMPUTA CRIME FALSAMENTE A ALGUÉM?</a:t>
            </a:r>
          </a:p>
          <a:p>
            <a:pPr marL="0" indent="0">
              <a:buNone/>
            </a:pPr>
            <a:endParaRPr lang="pt-BR" dirty="0"/>
          </a:p>
          <a:p>
            <a:pPr marL="0" indent="0">
              <a:buNone/>
            </a:pPr>
            <a:r>
              <a:rPr lang="pt-BR" dirty="0">
                <a:effectLst/>
              </a:rPr>
              <a:t>Art. 19.  Imputar falsamente, sob pretexto de colaboração com a Justiça, a prática de infração penal a pessoa que sabe ser inocente, ou revelar informações sobre a estrutura de organização criminosa que sabe inverídicas:</a:t>
            </a:r>
          </a:p>
          <a:p>
            <a:pPr marL="0" indent="0">
              <a:buNone/>
            </a:pPr>
            <a:r>
              <a:rPr lang="pt-BR" dirty="0">
                <a:effectLst/>
              </a:rPr>
              <a:t>Pena - reclusão, de 1 (um) a 4 (quatro) anos, e multa.</a:t>
            </a:r>
          </a:p>
          <a:p>
            <a:pPr marL="0" indent="0">
              <a:buNone/>
            </a:pPr>
            <a:endParaRPr lang="pt-BR" dirty="0"/>
          </a:p>
        </p:txBody>
      </p:sp>
    </p:spTree>
    <p:extLst>
      <p:ext uri="{BB962C8B-B14F-4D97-AF65-F5344CB8AC3E}">
        <p14:creationId xmlns:p14="http://schemas.microsoft.com/office/powerpoint/2010/main" val="20918874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003EBE4-8DE4-4C15-AC3A-401D71569893}"/>
              </a:ext>
            </a:extLst>
          </p:cNvPr>
          <p:cNvSpPr>
            <a:spLocks noGrp="1"/>
          </p:cNvSpPr>
          <p:nvPr>
            <p:ph type="title"/>
          </p:nvPr>
        </p:nvSpPr>
        <p:spPr/>
        <p:txBody>
          <a:bodyPr/>
          <a:lstStyle/>
          <a:p>
            <a:r>
              <a:rPr lang="pt-BR" dirty="0"/>
              <a:t>ORGANIZAÇÕES CRIMINOSAS</a:t>
            </a:r>
          </a:p>
        </p:txBody>
      </p:sp>
      <p:sp>
        <p:nvSpPr>
          <p:cNvPr id="3" name="Espaço Reservado para Conteúdo 2">
            <a:extLst>
              <a:ext uri="{FF2B5EF4-FFF2-40B4-BE49-F238E27FC236}">
                <a16:creationId xmlns:a16="http://schemas.microsoft.com/office/drawing/2014/main" id="{18540146-C38A-4CEE-83E8-1DAA9223C1D9}"/>
              </a:ext>
            </a:extLst>
          </p:cNvPr>
          <p:cNvSpPr>
            <a:spLocks noGrp="1"/>
          </p:cNvSpPr>
          <p:nvPr>
            <p:ph idx="1"/>
          </p:nvPr>
        </p:nvSpPr>
        <p:spPr/>
        <p:txBody>
          <a:bodyPr/>
          <a:lstStyle/>
          <a:p>
            <a:pPr marL="0" indent="0">
              <a:buNone/>
            </a:pPr>
            <a:r>
              <a:rPr lang="pt-BR" dirty="0">
                <a:effectLst/>
              </a:rPr>
              <a:t>... E A DENUNCIAÇÃO CALUNIOSA DO CÓDIGO PENAL?</a:t>
            </a:r>
          </a:p>
          <a:p>
            <a:pPr marL="0" indent="0">
              <a:buNone/>
            </a:pPr>
            <a:r>
              <a:rPr lang="pt-BR" dirty="0">
                <a:effectLst/>
              </a:rPr>
              <a:t>Art. 339. Dar causa à instauração de investigação policial, de processo judicial, instauração de investigação administrativa, inquérito civil ou ação de improbidade administrativa contra alguém, imputando-lhe crime de que o sabe inocente:                         </a:t>
            </a:r>
            <a:r>
              <a:rPr lang="pt-BR" dirty="0">
                <a:effectLst/>
                <a:hlinkClick r:id="rId2"/>
              </a:rPr>
              <a:t>(Redação dada pela Lei nº 10.028, de 2000)</a:t>
            </a:r>
            <a:endParaRPr lang="pt-BR" dirty="0">
              <a:effectLst/>
            </a:endParaRPr>
          </a:p>
          <a:p>
            <a:pPr marL="0" indent="0">
              <a:buNone/>
            </a:pPr>
            <a:r>
              <a:rPr lang="pt-BR" dirty="0">
                <a:effectLst/>
              </a:rPr>
              <a:t>Pena - reclusão, de dois a oito anos, e multa</a:t>
            </a:r>
          </a:p>
          <a:p>
            <a:pPr marL="0" indent="0">
              <a:buNone/>
            </a:pPr>
            <a:endParaRPr lang="pt-BR" dirty="0"/>
          </a:p>
        </p:txBody>
      </p:sp>
    </p:spTree>
    <p:extLst>
      <p:ext uri="{BB962C8B-B14F-4D97-AF65-F5344CB8AC3E}">
        <p14:creationId xmlns:p14="http://schemas.microsoft.com/office/powerpoint/2010/main" val="13190315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92F1D4F-95AF-4E83-85D5-414B373B570B}"/>
              </a:ext>
            </a:extLst>
          </p:cNvPr>
          <p:cNvSpPr>
            <a:spLocks noGrp="1"/>
          </p:cNvSpPr>
          <p:nvPr>
            <p:ph type="title"/>
          </p:nvPr>
        </p:nvSpPr>
        <p:spPr/>
        <p:txBody>
          <a:bodyPr/>
          <a:lstStyle/>
          <a:p>
            <a:r>
              <a:rPr lang="pt-BR" dirty="0"/>
              <a:t>ORGANIZAÇÕES CRIMINOSAS</a:t>
            </a:r>
          </a:p>
        </p:txBody>
      </p:sp>
      <p:sp>
        <p:nvSpPr>
          <p:cNvPr id="3" name="Espaço Reservado para Conteúdo 2">
            <a:extLst>
              <a:ext uri="{FF2B5EF4-FFF2-40B4-BE49-F238E27FC236}">
                <a16:creationId xmlns:a16="http://schemas.microsoft.com/office/drawing/2014/main" id="{CA715004-0BDF-469B-9212-158D2CF8BBDD}"/>
              </a:ext>
            </a:extLst>
          </p:cNvPr>
          <p:cNvSpPr>
            <a:spLocks noGrp="1"/>
          </p:cNvSpPr>
          <p:nvPr>
            <p:ph idx="1"/>
          </p:nvPr>
        </p:nvSpPr>
        <p:spPr>
          <a:xfrm>
            <a:off x="680145" y="2336872"/>
            <a:ext cx="11030891" cy="4332487"/>
          </a:xfrm>
        </p:spPr>
        <p:txBody>
          <a:bodyPr>
            <a:normAutofit fontScale="77500" lnSpcReduction="20000"/>
          </a:bodyPr>
          <a:lstStyle/>
          <a:p>
            <a:pPr marL="0" indent="0">
              <a:buNone/>
            </a:pPr>
            <a:r>
              <a:rPr lang="pt-BR" dirty="0"/>
              <a:t>DA AÇÃO CONTROLADA</a:t>
            </a:r>
          </a:p>
          <a:p>
            <a:pPr marL="0" indent="0">
              <a:buNone/>
            </a:pPr>
            <a:r>
              <a:rPr lang="pt-BR" dirty="0"/>
              <a:t>Art. 8o  Consiste a ação controlada em retardar a intervenção policial ou administrativa relativa à ação praticada por organização criminosa ou a ela vinculada, desde que mantida sob observação e acompanhamento para que a medida legal se concretize no momento mais eficaz à formação de provas e obtenção de informações.</a:t>
            </a:r>
          </a:p>
          <a:p>
            <a:pPr marL="0" indent="0">
              <a:buNone/>
            </a:pPr>
            <a:r>
              <a:rPr lang="pt-BR" dirty="0"/>
              <a:t>§ 1o  O retardamento da intervenção policial ou administrativa será previamente comunicado ao juiz competente que, se for o caso, estabelecerá os seus limites e comunicará ao Ministério Público.</a:t>
            </a:r>
          </a:p>
          <a:p>
            <a:pPr marL="0" indent="0">
              <a:buNone/>
            </a:pPr>
            <a:r>
              <a:rPr lang="pt-BR" dirty="0"/>
              <a:t>§ 2o  A comunicação será sigilosamente distribuída de forma a não conter informações que possam indicar a operação a ser efetuada.</a:t>
            </a:r>
          </a:p>
          <a:p>
            <a:pPr marL="0" indent="0">
              <a:buNone/>
            </a:pPr>
            <a:r>
              <a:rPr lang="pt-BR" dirty="0"/>
              <a:t>§ 3o  Até o encerramento da diligência, o acesso aos autos será restrito ao juiz, ao Ministério Público e ao delegado de polícia, como forma de garantir o êxito das investigações.</a:t>
            </a:r>
          </a:p>
          <a:p>
            <a:pPr marL="0" indent="0">
              <a:buNone/>
            </a:pPr>
            <a:r>
              <a:rPr lang="pt-BR" dirty="0"/>
              <a:t>§ 4o  Ao término da diligência, elaborar-se-á auto circunstanciado acerca da ação controlada.</a:t>
            </a:r>
          </a:p>
          <a:p>
            <a:pPr marL="0" indent="0">
              <a:buNone/>
            </a:pPr>
            <a:r>
              <a:rPr lang="pt-BR" dirty="0"/>
              <a:t>Art. 9o  Se a ação controlada envolver transposição de fronteiras, o retardamento da intervenção policial ou administrativa somente poderá ocorrer com a cooperação das autoridades dos países que figurem como provável itinerário ou destino do investigado, de modo a reduzir os riscos de fuga e extravio do produto, objeto, instrumento ou proveito do crime.</a:t>
            </a:r>
          </a:p>
        </p:txBody>
      </p:sp>
    </p:spTree>
    <p:extLst>
      <p:ext uri="{BB962C8B-B14F-4D97-AF65-F5344CB8AC3E}">
        <p14:creationId xmlns:p14="http://schemas.microsoft.com/office/powerpoint/2010/main" val="15671339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F1AE3C2-6D31-43C6-816A-6F318C5E2BBF}"/>
              </a:ext>
            </a:extLst>
          </p:cNvPr>
          <p:cNvSpPr>
            <a:spLocks noGrp="1"/>
          </p:cNvSpPr>
          <p:nvPr>
            <p:ph type="title"/>
          </p:nvPr>
        </p:nvSpPr>
        <p:spPr/>
        <p:txBody>
          <a:bodyPr/>
          <a:lstStyle/>
          <a:p>
            <a:r>
              <a:rPr lang="pt-BR" dirty="0"/>
              <a:t>ORGANIZAÇÕES CRIMINOSAS</a:t>
            </a:r>
          </a:p>
        </p:txBody>
      </p:sp>
      <p:sp>
        <p:nvSpPr>
          <p:cNvPr id="3" name="Espaço Reservado para Conteúdo 2">
            <a:extLst>
              <a:ext uri="{FF2B5EF4-FFF2-40B4-BE49-F238E27FC236}">
                <a16:creationId xmlns:a16="http://schemas.microsoft.com/office/drawing/2014/main" id="{1E9CB517-6BE5-42D6-A46E-A48CED17E604}"/>
              </a:ext>
            </a:extLst>
          </p:cNvPr>
          <p:cNvSpPr>
            <a:spLocks noGrp="1"/>
          </p:cNvSpPr>
          <p:nvPr>
            <p:ph idx="1"/>
          </p:nvPr>
        </p:nvSpPr>
        <p:spPr>
          <a:xfrm>
            <a:off x="680145" y="2336872"/>
            <a:ext cx="11318923" cy="4404495"/>
          </a:xfrm>
        </p:spPr>
        <p:txBody>
          <a:bodyPr>
            <a:normAutofit fontScale="70000" lnSpcReduction="20000"/>
          </a:bodyPr>
          <a:lstStyle/>
          <a:p>
            <a:pPr marL="0" indent="0">
              <a:buNone/>
            </a:pPr>
            <a:r>
              <a:rPr lang="pt-BR" b="1" dirty="0"/>
              <a:t>DA INFILTRAÇÃO DE AGENTES</a:t>
            </a:r>
          </a:p>
          <a:p>
            <a:pPr marL="0" indent="0">
              <a:buNone/>
            </a:pPr>
            <a:r>
              <a:rPr lang="pt-BR" dirty="0"/>
              <a:t>Art. 10.  A infiltração de agentes de polícia em tarefas de investigação, representada pelo delegado de polícia ou requerida pelo Ministério Público, após manifestação técnica do delegado de polícia quando solicitada no curso de inquérito policial, será precedida de circunstanciada, motivada e sigilosa autorização judicial, que estabelecerá seus limites.</a:t>
            </a:r>
          </a:p>
          <a:p>
            <a:pPr marL="0" indent="0">
              <a:buNone/>
            </a:pPr>
            <a:r>
              <a:rPr lang="pt-BR" dirty="0"/>
              <a:t>§ 1o  Na hipótese de representação do delegado de polícia, o juiz competente, antes de decidir, ouvirá o Ministério Público.</a:t>
            </a:r>
          </a:p>
          <a:p>
            <a:pPr marL="0" indent="0">
              <a:buNone/>
            </a:pPr>
            <a:r>
              <a:rPr lang="pt-BR" dirty="0"/>
              <a:t>§ 2o  Será admitida a infiltração se houver indícios de infração penal de que trata o art. 1o e se a prova não puder ser produzida por outros meios disponíveis.</a:t>
            </a:r>
          </a:p>
          <a:p>
            <a:pPr marL="0" indent="0">
              <a:buNone/>
            </a:pPr>
            <a:r>
              <a:rPr lang="pt-BR" dirty="0"/>
              <a:t>§ 3o  A infiltração será autorizada pelo prazo de até 6 (seis) meses, sem prejuízo de eventuais renovações, desde que comprovada sua necessidade.</a:t>
            </a:r>
          </a:p>
          <a:p>
            <a:pPr marL="0" indent="0">
              <a:buNone/>
            </a:pPr>
            <a:r>
              <a:rPr lang="pt-BR" dirty="0"/>
              <a:t>§ 4o  Findo o prazo previsto no § 3o, o relatório circunstanciado será apresentado ao juiz competente, que imediatamente cientificará o Ministério Público.</a:t>
            </a:r>
          </a:p>
          <a:p>
            <a:pPr marL="0" indent="0">
              <a:buNone/>
            </a:pPr>
            <a:r>
              <a:rPr lang="pt-BR" dirty="0"/>
              <a:t>§ 5o  No curso do inquérito policial, o delegado de polícia poderá determinar aos seus agentes, e o Ministério Público poderá requisitar, a qualquer tempo, relatório da atividade de infiltração.</a:t>
            </a:r>
          </a:p>
          <a:p>
            <a:pPr marL="0" indent="0">
              <a:buNone/>
            </a:pPr>
            <a:r>
              <a:rPr lang="pt-BR" dirty="0"/>
              <a:t>Art. 11.  O requerimento do Ministério Público ou a representação do delegado de polícia para a infiltração de agentes conterão a demonstração da necessidade da medida, o alcance das tarefas dos agentes e, quando possível, os nomes ou apelidos das pessoas investigadas e o local da infiltração.</a:t>
            </a:r>
          </a:p>
        </p:txBody>
      </p:sp>
    </p:spTree>
    <p:extLst>
      <p:ext uri="{BB962C8B-B14F-4D97-AF65-F5344CB8AC3E}">
        <p14:creationId xmlns:p14="http://schemas.microsoft.com/office/powerpoint/2010/main" val="20749679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0D05284-03CA-4975-A4B7-F9261896412E}"/>
              </a:ext>
            </a:extLst>
          </p:cNvPr>
          <p:cNvSpPr>
            <a:spLocks noGrp="1"/>
          </p:cNvSpPr>
          <p:nvPr>
            <p:ph type="title"/>
          </p:nvPr>
        </p:nvSpPr>
        <p:spPr/>
        <p:txBody>
          <a:bodyPr/>
          <a:lstStyle/>
          <a:p>
            <a:r>
              <a:rPr lang="pt-BR" dirty="0"/>
              <a:t>DEVIDO PROCESSO LEGAL X DEVIDO PROCESSO PENAL</a:t>
            </a:r>
          </a:p>
        </p:txBody>
      </p:sp>
      <p:sp>
        <p:nvSpPr>
          <p:cNvPr id="3" name="Espaço Reservado para Conteúdo 2">
            <a:extLst>
              <a:ext uri="{FF2B5EF4-FFF2-40B4-BE49-F238E27FC236}">
                <a16:creationId xmlns:a16="http://schemas.microsoft.com/office/drawing/2014/main" id="{E0035BA3-9BAD-4D93-B43B-B1BB3F1AD83B}"/>
              </a:ext>
            </a:extLst>
          </p:cNvPr>
          <p:cNvSpPr>
            <a:spLocks noGrp="1"/>
          </p:cNvSpPr>
          <p:nvPr>
            <p:ph idx="1"/>
          </p:nvPr>
        </p:nvSpPr>
        <p:spPr/>
        <p:txBody>
          <a:bodyPr>
            <a:normAutofit/>
          </a:bodyPr>
          <a:lstStyle/>
          <a:p>
            <a:pPr marL="0" indent="0">
              <a:buNone/>
            </a:pPr>
            <a:endParaRPr lang="pt-BR" dirty="0"/>
          </a:p>
          <a:p>
            <a:pPr>
              <a:buFontTx/>
              <a:buChar char="-"/>
            </a:pPr>
            <a:r>
              <a:rPr lang="pt-BR" dirty="0"/>
              <a:t>“DEVIDO PROCESSO é o constitucional e convencional, o justo processo, muito além da normatividade ordinária” (GIACOMOLLI, Nereu. “O devido processo penal”, Ed. Atlas, 2014, p. 79)</a:t>
            </a:r>
          </a:p>
          <a:p>
            <a:pPr>
              <a:buFontTx/>
              <a:buChar char="-"/>
            </a:pPr>
            <a:endParaRPr lang="pt-BR" dirty="0"/>
          </a:p>
          <a:p>
            <a:pPr>
              <a:buFontTx/>
              <a:buChar char="-"/>
            </a:pPr>
            <a:r>
              <a:rPr lang="pt-BR" dirty="0"/>
              <a:t>Segundo o mesmo GIACOMOLLI (p. 85): “O processo penal devido é o que formal e materialmente protege os direitos humanos e fundamentais, mormente os de liberdade do cidadão, propiciando a tutela jurisdicional efetiva e uma decisão a ele ajustada”.</a:t>
            </a:r>
          </a:p>
          <a:p>
            <a:pPr>
              <a:buFontTx/>
              <a:buChar char="-"/>
            </a:pPr>
            <a:endParaRPr lang="pt-BR" dirty="0"/>
          </a:p>
        </p:txBody>
      </p:sp>
    </p:spTree>
    <p:extLst>
      <p:ext uri="{BB962C8B-B14F-4D97-AF65-F5344CB8AC3E}">
        <p14:creationId xmlns:p14="http://schemas.microsoft.com/office/powerpoint/2010/main" val="16735085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A082D07-7BF4-4A3F-B423-5F5C76BC479D}"/>
              </a:ext>
            </a:extLst>
          </p:cNvPr>
          <p:cNvSpPr>
            <a:spLocks noGrp="1"/>
          </p:cNvSpPr>
          <p:nvPr>
            <p:ph type="title"/>
          </p:nvPr>
        </p:nvSpPr>
        <p:spPr/>
        <p:txBody>
          <a:bodyPr/>
          <a:lstStyle/>
          <a:p>
            <a:r>
              <a:rPr lang="pt-BR" dirty="0"/>
              <a:t>ORGANIZAÇÕES CRIMINOSAS</a:t>
            </a:r>
          </a:p>
        </p:txBody>
      </p:sp>
      <p:sp>
        <p:nvSpPr>
          <p:cNvPr id="3" name="Espaço Reservado para Conteúdo 2">
            <a:extLst>
              <a:ext uri="{FF2B5EF4-FFF2-40B4-BE49-F238E27FC236}">
                <a16:creationId xmlns:a16="http://schemas.microsoft.com/office/drawing/2014/main" id="{1DB82F17-FBDD-401C-90C7-214AF57D391C}"/>
              </a:ext>
            </a:extLst>
          </p:cNvPr>
          <p:cNvSpPr>
            <a:spLocks noGrp="1"/>
          </p:cNvSpPr>
          <p:nvPr>
            <p:ph idx="1"/>
          </p:nvPr>
        </p:nvSpPr>
        <p:spPr>
          <a:xfrm>
            <a:off x="117749" y="2336872"/>
            <a:ext cx="11881320" cy="4188471"/>
          </a:xfrm>
        </p:spPr>
        <p:txBody>
          <a:bodyPr>
            <a:normAutofit fontScale="92500" lnSpcReduction="20000"/>
          </a:bodyPr>
          <a:lstStyle/>
          <a:p>
            <a:pPr marL="0" indent="0">
              <a:buNone/>
            </a:pPr>
            <a:r>
              <a:rPr lang="pt-BR" dirty="0"/>
              <a:t>Art. 12.  O pedido de infiltração será sigilosamente distribuído, de forma a não conter informações que possam indicar a operação a ser efetivada ou identificar o agente que será infiltrado.</a:t>
            </a:r>
          </a:p>
          <a:p>
            <a:pPr marL="0" indent="0">
              <a:buNone/>
            </a:pPr>
            <a:r>
              <a:rPr lang="pt-BR" dirty="0"/>
              <a:t>§ 1o  As informações quanto à necessidade da operação de infiltração serão dirigidas diretamente ao juiz competente, que decidirá no prazo de 24 (vinte e quatro) horas, após manifestação do Ministério Público na hipótese de representação do delegado de polícia, devendo-se adotar as medidas necessárias para o êxito das investigações e a segurança do agente infiltrado.</a:t>
            </a:r>
          </a:p>
          <a:p>
            <a:pPr marL="0" indent="0">
              <a:buNone/>
            </a:pPr>
            <a:r>
              <a:rPr lang="pt-BR" dirty="0"/>
              <a:t>§ 2o  Os autos contendo as informações da operação de infiltração acompanharão a denúncia do Ministério Público, quando serão disponibilizados à defesa, assegurando-se a preservação da identidade do agente.</a:t>
            </a:r>
          </a:p>
          <a:p>
            <a:pPr marL="0" indent="0">
              <a:buNone/>
            </a:pPr>
            <a:r>
              <a:rPr lang="pt-BR" dirty="0"/>
              <a:t>§ 3o  Havendo indícios seguros de que o agente infiltrado sofre risco iminente, a operação será sustada mediante requisição do Ministério Público ou pelo delegado de polícia, dando-se imediata ciência ao Ministério Público e à autoridade judicial.</a:t>
            </a:r>
          </a:p>
          <a:p>
            <a:pPr marL="0" indent="0">
              <a:buNone/>
            </a:pPr>
            <a:endParaRPr lang="pt-BR" dirty="0"/>
          </a:p>
        </p:txBody>
      </p:sp>
    </p:spTree>
    <p:extLst>
      <p:ext uri="{BB962C8B-B14F-4D97-AF65-F5344CB8AC3E}">
        <p14:creationId xmlns:p14="http://schemas.microsoft.com/office/powerpoint/2010/main" val="17307870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9A4D327-02F9-40CB-A073-DE1BF10AF35A}"/>
              </a:ext>
            </a:extLst>
          </p:cNvPr>
          <p:cNvSpPr>
            <a:spLocks noGrp="1"/>
          </p:cNvSpPr>
          <p:nvPr>
            <p:ph type="title"/>
          </p:nvPr>
        </p:nvSpPr>
        <p:spPr/>
        <p:txBody>
          <a:bodyPr/>
          <a:lstStyle/>
          <a:p>
            <a:r>
              <a:rPr lang="pt-BR" dirty="0"/>
              <a:t>ORGANIZAÇÕES CRIMINOSAS</a:t>
            </a:r>
          </a:p>
        </p:txBody>
      </p:sp>
      <p:sp>
        <p:nvSpPr>
          <p:cNvPr id="3" name="Espaço Reservado para Conteúdo 2">
            <a:extLst>
              <a:ext uri="{FF2B5EF4-FFF2-40B4-BE49-F238E27FC236}">
                <a16:creationId xmlns:a16="http://schemas.microsoft.com/office/drawing/2014/main" id="{DA45BEDD-3056-4426-A31A-31F8ADBABE18}"/>
              </a:ext>
            </a:extLst>
          </p:cNvPr>
          <p:cNvSpPr>
            <a:spLocks noGrp="1"/>
          </p:cNvSpPr>
          <p:nvPr>
            <p:ph idx="1"/>
          </p:nvPr>
        </p:nvSpPr>
        <p:spPr>
          <a:xfrm>
            <a:off x="680145" y="2492896"/>
            <a:ext cx="10166795" cy="3767899"/>
          </a:xfrm>
        </p:spPr>
        <p:txBody>
          <a:bodyPr>
            <a:normAutofit fontScale="77500" lnSpcReduction="20000"/>
          </a:bodyPr>
          <a:lstStyle/>
          <a:p>
            <a:pPr marL="0" indent="0">
              <a:buNone/>
            </a:pPr>
            <a:r>
              <a:rPr lang="pt-BR" dirty="0"/>
              <a:t>Art. 13.  O agente que não guardar, em sua atuação, a devida proporcionalidade com a finalidade da investigação, responderá pelos excessos praticados.</a:t>
            </a:r>
          </a:p>
          <a:p>
            <a:pPr marL="0" indent="0">
              <a:buNone/>
            </a:pPr>
            <a:r>
              <a:rPr lang="pt-BR" dirty="0"/>
              <a:t>Parágrafo único.  Não é punível, no âmbito da infiltração, a prática de crime pelo agente infiltrado no curso da investigação, quando inexigível conduta diversa.</a:t>
            </a:r>
          </a:p>
          <a:p>
            <a:pPr marL="0" indent="0">
              <a:buNone/>
            </a:pPr>
            <a:r>
              <a:rPr lang="pt-BR" dirty="0"/>
              <a:t>Art. 14.  São direitos do agente:</a:t>
            </a:r>
          </a:p>
          <a:p>
            <a:pPr marL="0" indent="0">
              <a:buNone/>
            </a:pPr>
            <a:r>
              <a:rPr lang="pt-BR" dirty="0"/>
              <a:t>I - recusar ou fazer cessar a atuação infiltrada;</a:t>
            </a:r>
          </a:p>
          <a:p>
            <a:pPr marL="0" indent="0">
              <a:buNone/>
            </a:pPr>
            <a:r>
              <a:rPr lang="pt-BR" dirty="0"/>
              <a:t>II - ter sua identidade alterada, aplicando-se, no que couber, o disposto no art. 9o da Lei no 9.807, de 13 de julho de 1999, bem como usufruir das medidas de proteção a testemunhas;</a:t>
            </a:r>
          </a:p>
          <a:p>
            <a:pPr marL="0" indent="0">
              <a:buNone/>
            </a:pPr>
            <a:r>
              <a:rPr lang="pt-BR" dirty="0"/>
              <a:t>III - ter seu nome, sua qualificação, sua imagem, sua voz e demais informações pessoais preservadas durante a investigação e o processo criminal, salvo se houver decisão judicial em contrário;</a:t>
            </a:r>
          </a:p>
          <a:p>
            <a:pPr marL="0" indent="0">
              <a:buNone/>
            </a:pPr>
            <a:r>
              <a:rPr lang="pt-BR" dirty="0"/>
              <a:t>IV - não ter sua identidade revelada, nem ser fotografado ou filmado pelos meios de comunicação, sem sua prévia autorização por escrito</a:t>
            </a:r>
          </a:p>
        </p:txBody>
      </p:sp>
    </p:spTree>
    <p:extLst>
      <p:ext uri="{BB962C8B-B14F-4D97-AF65-F5344CB8AC3E}">
        <p14:creationId xmlns:p14="http://schemas.microsoft.com/office/powerpoint/2010/main" val="17594473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433EE55-AD84-408E-913A-429D562A5CF6}"/>
              </a:ext>
            </a:extLst>
          </p:cNvPr>
          <p:cNvSpPr>
            <a:spLocks noGrp="1"/>
          </p:cNvSpPr>
          <p:nvPr>
            <p:ph type="title"/>
          </p:nvPr>
        </p:nvSpPr>
        <p:spPr/>
        <p:txBody>
          <a:bodyPr/>
          <a:lstStyle/>
          <a:p>
            <a:r>
              <a:rPr lang="pt-BR" dirty="0"/>
              <a:t>ORGANIZAÇÕES CRIMINOSAS</a:t>
            </a:r>
          </a:p>
        </p:txBody>
      </p:sp>
      <p:sp>
        <p:nvSpPr>
          <p:cNvPr id="3" name="Espaço Reservado para Conteúdo 2">
            <a:extLst>
              <a:ext uri="{FF2B5EF4-FFF2-40B4-BE49-F238E27FC236}">
                <a16:creationId xmlns:a16="http://schemas.microsoft.com/office/drawing/2014/main" id="{719A2749-95B8-4D8C-9E5F-CF8D24E3F753}"/>
              </a:ext>
            </a:extLst>
          </p:cNvPr>
          <p:cNvSpPr>
            <a:spLocks noGrp="1"/>
          </p:cNvSpPr>
          <p:nvPr>
            <p:ph idx="1"/>
          </p:nvPr>
        </p:nvSpPr>
        <p:spPr/>
        <p:txBody>
          <a:bodyPr>
            <a:normAutofit fontScale="85000" lnSpcReduction="20000"/>
          </a:bodyPr>
          <a:lstStyle/>
          <a:p>
            <a:pPr marL="0" indent="0">
              <a:buNone/>
            </a:pPr>
            <a:r>
              <a:rPr lang="pt-BR" dirty="0">
                <a:effectLst/>
              </a:rPr>
              <a:t>Do Acesso a Registros, Dados Cadastrais, Documentos e Informações</a:t>
            </a:r>
          </a:p>
          <a:p>
            <a:pPr marL="0" indent="0">
              <a:buNone/>
            </a:pPr>
            <a:r>
              <a:rPr lang="pt-BR" dirty="0">
                <a:effectLst/>
              </a:rPr>
              <a:t>Art. 15.  O delegado de polícia e o Ministério Público terão acesso, independentemente de autorização judicial, apenas aos dados cadastrais do investigado que informem exclusivamente a qualificação pessoal, a filiação e o endereço mantidos pela Justiça Eleitoral, empresas telefônicas, instituições financeiras, provedores de internet e administradoras de cartão de crédito.</a:t>
            </a:r>
          </a:p>
          <a:p>
            <a:pPr marL="0" indent="0">
              <a:buNone/>
            </a:pPr>
            <a:r>
              <a:rPr lang="pt-BR" dirty="0">
                <a:effectLst/>
              </a:rPr>
              <a:t>Art. 16.  As empresas de transporte possibilitarão, pelo prazo de 5 (cinco) anos, acesso direto e permanente do juiz, do Ministério Público ou do delegado de polícia aos bancos de dados de reservas e registro de viagens.</a:t>
            </a:r>
          </a:p>
          <a:p>
            <a:pPr marL="0" indent="0">
              <a:buNone/>
            </a:pPr>
            <a:r>
              <a:rPr lang="pt-BR" dirty="0">
                <a:effectLst/>
              </a:rPr>
              <a:t>Art. 17.  As concessionárias de telefonia fixa ou móvel manterão, pelo prazo de 5 (cinco) anos, à disposição das autoridades mencionadas no art. 15, registros de identificação dos números dos terminais de origem e de destino das ligações telefônicas internacionais, interurbanas e locais.</a:t>
            </a:r>
          </a:p>
          <a:p>
            <a:pPr marL="0" indent="0">
              <a:buNone/>
            </a:pPr>
            <a:endParaRPr lang="pt-BR" dirty="0"/>
          </a:p>
        </p:txBody>
      </p:sp>
    </p:spTree>
    <p:extLst>
      <p:ext uri="{BB962C8B-B14F-4D97-AF65-F5344CB8AC3E}">
        <p14:creationId xmlns:p14="http://schemas.microsoft.com/office/powerpoint/2010/main" val="15647478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E6D69A2-697C-45AE-A7A5-F9C3312568F5}"/>
              </a:ext>
            </a:extLst>
          </p:cNvPr>
          <p:cNvSpPr>
            <a:spLocks noGrp="1"/>
          </p:cNvSpPr>
          <p:nvPr>
            <p:ph type="title"/>
          </p:nvPr>
        </p:nvSpPr>
        <p:spPr/>
        <p:txBody>
          <a:bodyPr/>
          <a:lstStyle/>
          <a:p>
            <a:r>
              <a:rPr lang="pt-BR" dirty="0"/>
              <a:t>CRIMES HEDIONDOS – LEI 8072/1990</a:t>
            </a:r>
          </a:p>
        </p:txBody>
      </p:sp>
      <p:sp>
        <p:nvSpPr>
          <p:cNvPr id="3" name="Espaço Reservado para Conteúdo 2">
            <a:extLst>
              <a:ext uri="{FF2B5EF4-FFF2-40B4-BE49-F238E27FC236}">
                <a16:creationId xmlns:a16="http://schemas.microsoft.com/office/drawing/2014/main" id="{F810CA3F-76DA-4C28-9276-7BE029BBF495}"/>
              </a:ext>
            </a:extLst>
          </p:cNvPr>
          <p:cNvSpPr>
            <a:spLocks noGrp="1"/>
          </p:cNvSpPr>
          <p:nvPr>
            <p:ph idx="1"/>
          </p:nvPr>
        </p:nvSpPr>
        <p:spPr/>
        <p:txBody>
          <a:bodyPr>
            <a:normAutofit fontScale="62500" lnSpcReduction="20000"/>
          </a:bodyPr>
          <a:lstStyle/>
          <a:p>
            <a:pPr marL="0" indent="0">
              <a:buNone/>
            </a:pPr>
            <a:r>
              <a:rPr lang="pt-BR" dirty="0">
                <a:effectLst/>
              </a:rPr>
              <a:t>Art. 1</a:t>
            </a:r>
            <a:r>
              <a:rPr lang="pt-BR" u="sng" baseline="30000" dirty="0">
                <a:effectLst/>
              </a:rPr>
              <a:t>o</a:t>
            </a:r>
            <a:r>
              <a:rPr lang="pt-BR" dirty="0">
                <a:effectLst/>
              </a:rPr>
              <a:t> São considerados hediondos os seguintes crimes, todos tipificados no </a:t>
            </a:r>
            <a:r>
              <a:rPr lang="pt-BR" u="sng" dirty="0">
                <a:effectLst/>
                <a:hlinkClick r:id="rId2"/>
              </a:rPr>
              <a:t>Decreto-Lei n</a:t>
            </a:r>
            <a:r>
              <a:rPr lang="pt-BR" u="sng" baseline="30000" dirty="0">
                <a:effectLst/>
                <a:hlinkClick r:id="rId2"/>
              </a:rPr>
              <a:t>o</a:t>
            </a:r>
            <a:r>
              <a:rPr lang="pt-BR" u="sng" dirty="0">
                <a:effectLst/>
                <a:hlinkClick r:id="rId2"/>
              </a:rPr>
              <a:t> 2.848, de 7 de dezembro de 1940 - Código Penal</a:t>
            </a:r>
            <a:r>
              <a:rPr lang="pt-BR" dirty="0">
                <a:effectLst/>
              </a:rPr>
              <a:t>, consumados ou tentados:                   </a:t>
            </a:r>
            <a:r>
              <a:rPr lang="pt-BR" u="sng" dirty="0">
                <a:effectLst/>
                <a:hlinkClick r:id="rId3"/>
              </a:rPr>
              <a:t>(Redação dada pela Lei nº 8.930, de 1994)</a:t>
            </a:r>
            <a:r>
              <a:rPr lang="pt-BR" dirty="0">
                <a:effectLst/>
              </a:rPr>
              <a:t> </a:t>
            </a:r>
            <a:r>
              <a:rPr lang="pt-BR" u="sng" dirty="0">
                <a:effectLst/>
                <a:hlinkClick r:id="rId4"/>
              </a:rPr>
              <a:t>(Vide Lei nº 7.210, de 1984)</a:t>
            </a:r>
            <a:r>
              <a:rPr lang="pt-BR" u="sng" dirty="0">
                <a:effectLst/>
              </a:rPr>
              <a:t>:</a:t>
            </a:r>
          </a:p>
          <a:p>
            <a:pPr marL="0" indent="0">
              <a:buNone/>
            </a:pPr>
            <a:endParaRPr lang="pt-BR" dirty="0"/>
          </a:p>
          <a:p>
            <a:pPr marL="0" indent="0">
              <a:buNone/>
            </a:pPr>
            <a:r>
              <a:rPr lang="pt-BR" dirty="0"/>
              <a:t>I – homicídio (art. 121), quando praticado em atividade típica de grupo de extermínio, ainda que cometido por um só agente, e homicídio qualificado (art. 121, § 2o, incisos I, II, III, IV, V, VI e VII);                (Redação dada pela Lei nº 13.142, de 2015)</a:t>
            </a:r>
          </a:p>
          <a:p>
            <a:pPr marL="0" indent="0">
              <a:buNone/>
            </a:pPr>
            <a:r>
              <a:rPr lang="pt-BR" dirty="0"/>
              <a:t>I-A – lesão corporal dolosa de natureza gravíssima (art. 129, § 2o) e lesão corporal seguida de morte (art. 129, § 3o), quando praticadas contra autoridade ou agente descrito nos arts. 142 e 144 da Constituição Federal, integrantes do sistema prisional e da Força Nacional de Segurança Pública, no exercício da função ou em decorrência dela, ou contra seu cônjuge, companheiro ou parente consanguíneo até terceiro grau, em razão dessa condição;                 (Incluído pela Lei nº 13.142, de 2015)</a:t>
            </a:r>
          </a:p>
          <a:p>
            <a:pPr marL="0" indent="0">
              <a:buNone/>
            </a:pPr>
            <a:r>
              <a:rPr lang="pt-BR" dirty="0"/>
              <a:t>II - latrocínio (art. 157, § 3o, in fine);          (Inciso incluído pela Lei nº 8.930, de 1994)</a:t>
            </a:r>
          </a:p>
          <a:p>
            <a:pPr marL="0" indent="0">
              <a:buNone/>
            </a:pPr>
            <a:r>
              <a:rPr lang="pt-BR" dirty="0"/>
              <a:t>III - extorsão qualificada pela morte (art. 158, § 2o);           (Inciso incluído pela Lei nº 8.930, de 1994)</a:t>
            </a:r>
          </a:p>
          <a:p>
            <a:pPr marL="0" indent="0">
              <a:buNone/>
            </a:pPr>
            <a:r>
              <a:rPr lang="pt-BR" dirty="0"/>
              <a:t>IV - extorsão mediante </a:t>
            </a:r>
            <a:r>
              <a:rPr lang="pt-BR" dirty="0" err="1"/>
              <a:t>seqüestro</a:t>
            </a:r>
            <a:r>
              <a:rPr lang="pt-BR" dirty="0"/>
              <a:t> e na forma qualificada (art. 159, caput, e §§ </a:t>
            </a:r>
            <a:r>
              <a:rPr lang="pt-BR" dirty="0" err="1"/>
              <a:t>lo</a:t>
            </a:r>
            <a:r>
              <a:rPr lang="pt-BR" dirty="0"/>
              <a:t>, 2o e 3o);           (Inciso incluído pela Lei nº 8.930, de 1994)</a:t>
            </a:r>
          </a:p>
        </p:txBody>
      </p:sp>
    </p:spTree>
    <p:extLst>
      <p:ext uri="{BB962C8B-B14F-4D97-AF65-F5344CB8AC3E}">
        <p14:creationId xmlns:p14="http://schemas.microsoft.com/office/powerpoint/2010/main" val="11549264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0F4A8D1-7068-4128-99E7-269AFD06C1B3}"/>
              </a:ext>
            </a:extLst>
          </p:cNvPr>
          <p:cNvSpPr>
            <a:spLocks noGrp="1"/>
          </p:cNvSpPr>
          <p:nvPr>
            <p:ph type="title"/>
          </p:nvPr>
        </p:nvSpPr>
        <p:spPr/>
        <p:txBody>
          <a:bodyPr/>
          <a:lstStyle/>
          <a:p>
            <a:r>
              <a:rPr lang="pt-BR" dirty="0"/>
              <a:t>CRIMES HEDIONDOS</a:t>
            </a:r>
          </a:p>
        </p:txBody>
      </p:sp>
      <p:sp>
        <p:nvSpPr>
          <p:cNvPr id="3" name="Espaço Reservado para Conteúdo 2">
            <a:extLst>
              <a:ext uri="{FF2B5EF4-FFF2-40B4-BE49-F238E27FC236}">
                <a16:creationId xmlns:a16="http://schemas.microsoft.com/office/drawing/2014/main" id="{10F75B67-A676-4079-B9CB-FAF780B3FDB5}"/>
              </a:ext>
            </a:extLst>
          </p:cNvPr>
          <p:cNvSpPr>
            <a:spLocks noGrp="1"/>
          </p:cNvSpPr>
          <p:nvPr>
            <p:ph idx="1"/>
          </p:nvPr>
        </p:nvSpPr>
        <p:spPr>
          <a:xfrm>
            <a:off x="680145" y="1988840"/>
            <a:ext cx="9611357" cy="4752528"/>
          </a:xfrm>
        </p:spPr>
        <p:txBody>
          <a:bodyPr>
            <a:normAutofit fontScale="85000" lnSpcReduction="20000"/>
          </a:bodyPr>
          <a:lstStyle/>
          <a:p>
            <a:pPr marL="0" indent="0">
              <a:buNone/>
            </a:pPr>
            <a:r>
              <a:rPr lang="pt-BR" dirty="0"/>
              <a:t>V - estupro (art. 213, caput e §§ 1o e 2o);             (Redação dada pela Lei nº 12.015, de 2009)</a:t>
            </a:r>
          </a:p>
          <a:p>
            <a:pPr marL="0" indent="0">
              <a:buNone/>
            </a:pPr>
            <a:r>
              <a:rPr lang="pt-BR" dirty="0"/>
              <a:t>VI - estupro de vulnerável (art. 217-A, caput e §§ 1o, 2o, 3o e 4o);                 (Redação dada pela Lei nº 12.015, de 2009)</a:t>
            </a:r>
          </a:p>
          <a:p>
            <a:pPr marL="0" indent="0">
              <a:buNone/>
            </a:pPr>
            <a:r>
              <a:rPr lang="pt-BR" dirty="0"/>
              <a:t>VII - epidemia com resultado morte (art. 267, § 1o).                   (Inciso incluído pela Lei nº 8.930, de 1994)</a:t>
            </a:r>
          </a:p>
          <a:p>
            <a:pPr marL="0" indent="0">
              <a:buNone/>
            </a:pPr>
            <a:r>
              <a:rPr lang="pt-BR" dirty="0"/>
              <a:t>VII-A – (VETADO)                    (Inciso incluído pela Lei nº 9.695, de 1998)</a:t>
            </a:r>
          </a:p>
          <a:p>
            <a:pPr marL="0" indent="0">
              <a:buNone/>
            </a:pPr>
            <a:r>
              <a:rPr lang="pt-BR" dirty="0"/>
              <a:t>VII-B - falsificação, corrupção, adulteração ou alteração de produto destinado a fins terapêuticos ou medicinais (art. 273, caput e § 1o, § 1o-A e § 1o-B, com a redação dada pela Lei no 9.677, de 2 de julho de 1998).           (Inciso incluído pela Lei nº 9.695, de 1998)</a:t>
            </a:r>
          </a:p>
          <a:p>
            <a:pPr marL="0" indent="0">
              <a:buNone/>
            </a:pPr>
            <a:r>
              <a:rPr lang="pt-BR" dirty="0"/>
              <a:t>VIII - favorecimento da prostituição ou de outra forma de exploração sexual de criança ou adolescente ou de vulnerável (art. 218-B, caput, e §§ 1º e 2º).              (Incluído pela Lei nº 12.978, de 2014)</a:t>
            </a:r>
          </a:p>
          <a:p>
            <a:pPr marL="0" indent="0">
              <a:buNone/>
            </a:pPr>
            <a:r>
              <a:rPr lang="pt-BR" dirty="0"/>
              <a:t>Parágrafo único.  Consideram-se também hediondos o crime de genocídio previsto nos arts. 1o, 2o e 3o da Lei no 2.889, de 1o de outubro de 1956, e o de posse ou porte ilegal de arma de fogo de uso restrito, previsto no art. 16 da Lei no 10.826, de 22 de dezembro de 2003, todos tentados ou consumados. </a:t>
            </a:r>
          </a:p>
        </p:txBody>
      </p:sp>
    </p:spTree>
    <p:extLst>
      <p:ext uri="{BB962C8B-B14F-4D97-AF65-F5344CB8AC3E}">
        <p14:creationId xmlns:p14="http://schemas.microsoft.com/office/powerpoint/2010/main" val="27437138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F285024-84D1-4936-8391-A8051ECAAE21}"/>
              </a:ext>
            </a:extLst>
          </p:cNvPr>
          <p:cNvSpPr>
            <a:spLocks noGrp="1"/>
          </p:cNvSpPr>
          <p:nvPr>
            <p:ph type="title"/>
          </p:nvPr>
        </p:nvSpPr>
        <p:spPr/>
        <p:txBody>
          <a:bodyPr/>
          <a:lstStyle/>
          <a:p>
            <a:r>
              <a:rPr lang="pt-BR" dirty="0"/>
              <a:t>CRIMES HEDIONDOS	</a:t>
            </a:r>
          </a:p>
        </p:txBody>
      </p:sp>
      <p:sp>
        <p:nvSpPr>
          <p:cNvPr id="3" name="Espaço Reservado para Conteúdo 2">
            <a:extLst>
              <a:ext uri="{FF2B5EF4-FFF2-40B4-BE49-F238E27FC236}">
                <a16:creationId xmlns:a16="http://schemas.microsoft.com/office/drawing/2014/main" id="{B77AE694-7617-48AE-A1FC-5DC16F62B652}"/>
              </a:ext>
            </a:extLst>
          </p:cNvPr>
          <p:cNvSpPr>
            <a:spLocks noGrp="1"/>
          </p:cNvSpPr>
          <p:nvPr>
            <p:ph idx="1"/>
          </p:nvPr>
        </p:nvSpPr>
        <p:spPr/>
        <p:txBody>
          <a:bodyPr>
            <a:normAutofit fontScale="70000" lnSpcReduction="20000"/>
          </a:bodyPr>
          <a:lstStyle/>
          <a:p>
            <a:pPr marL="0" indent="0">
              <a:buNone/>
            </a:pPr>
            <a:r>
              <a:rPr lang="pt-BR" dirty="0"/>
              <a:t>Art. 2º Os crimes hediondos, a prática da tortura, o tráfico ilícito de entorpecentes e drogas afins e o terrorismo são insuscetíveis de:                (Vide Súmula Vinculante)</a:t>
            </a:r>
          </a:p>
          <a:p>
            <a:pPr marL="0" indent="0">
              <a:buNone/>
            </a:pPr>
            <a:r>
              <a:rPr lang="pt-BR" dirty="0"/>
              <a:t>I - anistia, graça e indulto;</a:t>
            </a:r>
          </a:p>
          <a:p>
            <a:pPr marL="0" indent="0">
              <a:buNone/>
            </a:pPr>
            <a:r>
              <a:rPr lang="pt-BR" dirty="0"/>
              <a:t>II - fiança. </a:t>
            </a:r>
          </a:p>
          <a:p>
            <a:pPr marL="0" indent="0">
              <a:buNone/>
            </a:pPr>
            <a:endParaRPr lang="pt-BR" dirty="0"/>
          </a:p>
          <a:p>
            <a:pPr marL="0" indent="0" fontAlgn="t">
              <a:buNone/>
            </a:pPr>
            <a:r>
              <a:rPr lang="pt-BR" b="1" dirty="0">
                <a:effectLst/>
              </a:rPr>
              <a:t>Súmula Vinculante 26</a:t>
            </a:r>
            <a:endParaRPr lang="pt-BR" dirty="0">
              <a:effectLst/>
            </a:endParaRPr>
          </a:p>
          <a:p>
            <a:pPr marL="0" indent="0" fontAlgn="t">
              <a:buNone/>
            </a:pPr>
            <a:r>
              <a:rPr lang="pt-BR" dirty="0">
                <a:effectLst/>
              </a:rPr>
              <a:t>Para efeito de </a:t>
            </a:r>
            <a:r>
              <a:rPr lang="pt-BR" b="1" u="sng" dirty="0">
                <a:effectLst/>
              </a:rPr>
              <a:t>progressão de regime</a:t>
            </a:r>
            <a:r>
              <a:rPr lang="pt-BR" dirty="0">
                <a:effectLst/>
              </a:rPr>
              <a:t> no cumprimento de pena por crime </a:t>
            </a:r>
            <a:r>
              <a:rPr lang="pt-BR" b="1" dirty="0">
                <a:effectLst/>
              </a:rPr>
              <a:t>hediondo, </a:t>
            </a:r>
            <a:r>
              <a:rPr lang="pt-BR" dirty="0">
                <a:effectLst/>
              </a:rPr>
              <a:t>ou equiparado, o juízo da execução observará a inconstitucionalidade do art. 2º da Lei n. 8.072, de 25 de julho de 1990, sem prejuízo de avaliar se o condenado preenche, ou não, os requisitos objetivos e subjetivos do benefício, podendo determinar, para tal fim, de modo fundamentado, a realização de exame criminológico.</a:t>
            </a:r>
          </a:p>
          <a:p>
            <a:pPr marL="0" indent="0" fontAlgn="t">
              <a:buNone/>
            </a:pPr>
            <a:r>
              <a:rPr lang="pt-BR" dirty="0">
                <a:effectLst/>
              </a:rPr>
              <a:t>Antigo §1º do art. 2º:</a:t>
            </a:r>
          </a:p>
          <a:p>
            <a:pPr marL="0" indent="0" fontAlgn="t">
              <a:buNone/>
            </a:pPr>
            <a:r>
              <a:rPr lang="pt-BR" strike="sngStrike" dirty="0">
                <a:effectLst/>
              </a:rPr>
              <a:t>§ 1º A pena por crime previsto neste artigo será cumprida integralmente em regime fechado.</a:t>
            </a:r>
          </a:p>
          <a:p>
            <a:pPr marL="0" indent="0" fontAlgn="t">
              <a:buNone/>
            </a:pPr>
            <a:endParaRPr lang="pt-BR" strike="sngStrike" dirty="0">
              <a:effectLst/>
            </a:endParaRPr>
          </a:p>
          <a:p>
            <a:pPr marL="0" indent="0" fontAlgn="t">
              <a:buNone/>
            </a:pPr>
            <a:endParaRPr lang="pt-BR" strike="sngStrike" dirty="0">
              <a:effectLst/>
            </a:endParaRPr>
          </a:p>
          <a:p>
            <a:pPr marL="0" indent="0" fontAlgn="t">
              <a:buNone/>
            </a:pPr>
            <a:endParaRPr lang="pt-BR" dirty="0">
              <a:effectLst/>
            </a:endParaRPr>
          </a:p>
          <a:p>
            <a:pPr marL="0" indent="0">
              <a:buNone/>
            </a:pPr>
            <a:endParaRPr lang="pt-BR" dirty="0"/>
          </a:p>
        </p:txBody>
      </p:sp>
    </p:spTree>
    <p:extLst>
      <p:ext uri="{BB962C8B-B14F-4D97-AF65-F5344CB8AC3E}">
        <p14:creationId xmlns:p14="http://schemas.microsoft.com/office/powerpoint/2010/main" val="42507491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FA6D9DA-0132-427B-91EF-E26DDDFDDB6F}"/>
              </a:ext>
            </a:extLst>
          </p:cNvPr>
          <p:cNvSpPr>
            <a:spLocks noGrp="1"/>
          </p:cNvSpPr>
          <p:nvPr>
            <p:ph type="title"/>
          </p:nvPr>
        </p:nvSpPr>
        <p:spPr/>
        <p:txBody>
          <a:bodyPr/>
          <a:lstStyle/>
          <a:p>
            <a:r>
              <a:rPr lang="pt-BR" dirty="0"/>
              <a:t>CRIMES HEDIONDOS</a:t>
            </a:r>
          </a:p>
        </p:txBody>
      </p:sp>
      <p:sp>
        <p:nvSpPr>
          <p:cNvPr id="3" name="Espaço Reservado para Conteúdo 2">
            <a:extLst>
              <a:ext uri="{FF2B5EF4-FFF2-40B4-BE49-F238E27FC236}">
                <a16:creationId xmlns:a16="http://schemas.microsoft.com/office/drawing/2014/main" id="{B3C9BF95-5321-4074-A086-33622E694BFE}"/>
              </a:ext>
            </a:extLst>
          </p:cNvPr>
          <p:cNvSpPr>
            <a:spLocks noGrp="1"/>
          </p:cNvSpPr>
          <p:nvPr>
            <p:ph idx="1"/>
          </p:nvPr>
        </p:nvSpPr>
        <p:spPr/>
        <p:txBody>
          <a:bodyPr/>
          <a:lstStyle/>
          <a:p>
            <a:pPr marL="0" indent="0">
              <a:buNone/>
            </a:pPr>
            <a:endParaRPr lang="pt-BR" dirty="0"/>
          </a:p>
          <a:p>
            <a:r>
              <a:rPr lang="pt-BR" dirty="0">
                <a:effectLst/>
              </a:rPr>
              <a:t>Súmula: 471 – STJ - Os condenados por crimes hediondos ou assemelhados cometidos antes da vigência da Lei n. 11.464/2007 sujeitam-se ao disposto no art. 112 da Lei n. 7.210/1984 (Lei de Execução Penal) para a progressão de regime prisional.</a:t>
            </a:r>
          </a:p>
          <a:p>
            <a:r>
              <a:rPr lang="pt-BR" dirty="0">
                <a:effectLst/>
              </a:rPr>
              <a:t>(art. 112, LEP: progressão com 1/6)</a:t>
            </a:r>
          </a:p>
          <a:p>
            <a:pPr marL="0" indent="0">
              <a:buNone/>
            </a:pPr>
            <a:endParaRPr lang="pt-BR" dirty="0"/>
          </a:p>
        </p:txBody>
      </p:sp>
    </p:spTree>
    <p:extLst>
      <p:ext uri="{BB962C8B-B14F-4D97-AF65-F5344CB8AC3E}">
        <p14:creationId xmlns:p14="http://schemas.microsoft.com/office/powerpoint/2010/main" val="12667400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C1D6218-5301-431A-81BE-EB91D74C0FE5}"/>
              </a:ext>
            </a:extLst>
          </p:cNvPr>
          <p:cNvSpPr>
            <a:spLocks noGrp="1"/>
          </p:cNvSpPr>
          <p:nvPr>
            <p:ph type="title"/>
          </p:nvPr>
        </p:nvSpPr>
        <p:spPr/>
        <p:txBody>
          <a:bodyPr/>
          <a:lstStyle/>
          <a:p>
            <a:r>
              <a:rPr lang="pt-BR" dirty="0"/>
              <a:t>CRIMES HEDIONDOS</a:t>
            </a:r>
          </a:p>
        </p:txBody>
      </p:sp>
      <p:sp>
        <p:nvSpPr>
          <p:cNvPr id="3" name="Espaço Reservado para Conteúdo 2">
            <a:extLst>
              <a:ext uri="{FF2B5EF4-FFF2-40B4-BE49-F238E27FC236}">
                <a16:creationId xmlns:a16="http://schemas.microsoft.com/office/drawing/2014/main" id="{FFF1A614-5DC8-4BBA-95B3-79C1D9D4C51D}"/>
              </a:ext>
            </a:extLst>
          </p:cNvPr>
          <p:cNvSpPr>
            <a:spLocks noGrp="1"/>
          </p:cNvSpPr>
          <p:nvPr>
            <p:ph idx="1"/>
          </p:nvPr>
        </p:nvSpPr>
        <p:spPr>
          <a:xfrm>
            <a:off x="680145" y="2336872"/>
            <a:ext cx="9611357" cy="4116463"/>
          </a:xfrm>
        </p:spPr>
        <p:txBody>
          <a:bodyPr>
            <a:normAutofit fontScale="55000" lnSpcReduction="20000"/>
          </a:bodyPr>
          <a:lstStyle/>
          <a:p>
            <a:pPr marL="0" indent="0">
              <a:buNone/>
            </a:pPr>
            <a:r>
              <a:rPr lang="pt-BR" dirty="0"/>
              <a:t>§ 1o  A pena por crime previsto neste artigo será cumprida inicialmente em regime fechado.                   (Redação dada pela Lei nº 11.464, de 2007)</a:t>
            </a:r>
          </a:p>
          <a:p>
            <a:pPr marL="0" indent="0">
              <a:buNone/>
            </a:pPr>
            <a:endParaRPr lang="pt-BR" dirty="0"/>
          </a:p>
          <a:p>
            <a:pPr marL="0" indent="0">
              <a:buNone/>
            </a:pPr>
            <a:r>
              <a:rPr lang="pt-BR" dirty="0"/>
              <a:t>REGIME INICIAL FECHADO: INCONSTITUCIONALIDADE:</a:t>
            </a:r>
          </a:p>
          <a:p>
            <a:pPr marL="0" indent="0">
              <a:buNone/>
            </a:pPr>
            <a:r>
              <a:rPr lang="pt-BR" dirty="0"/>
              <a:t>ARE 1052700 RG / MG - MINAS GERAIS REPERCUSSÃO GERAL NO RECURSO EXTRAORDINÁRIO COM AGRAVO Relator(a):  Min. EDSON FACHIN</a:t>
            </a:r>
          </a:p>
          <a:p>
            <a:pPr marL="0" indent="0">
              <a:buNone/>
            </a:pPr>
            <a:r>
              <a:rPr lang="pt-BR" dirty="0"/>
              <a:t>Julgamento: 02/11/2017 Órgão Julgador:  Tribunal Pleno - meio eletrônico </a:t>
            </a:r>
          </a:p>
          <a:p>
            <a:pPr marL="0" indent="0">
              <a:buNone/>
            </a:pPr>
            <a:r>
              <a:rPr lang="pt-BR" dirty="0"/>
              <a:t>DJe-018 DIVULG 31-01-2018 PUBLIC 01-02-2018</a:t>
            </a:r>
          </a:p>
          <a:p>
            <a:pPr marL="0" indent="0">
              <a:buNone/>
            </a:pPr>
            <a:r>
              <a:rPr lang="pt-BR" dirty="0"/>
              <a:t>RECURSO EXTRAORDINÁRIO COM AGRAVO. CONSTITUCIONAL. PENAL. TRÁFICO DE DROGAS. REGIME INICIAL. INCONSTITUCIONALIDADE DO ART. 2º, § 1º, da LEI 8.072/1990. REAFIRMAÇÃO DE JURISPRUDÊNCIA. 1. É inconstitucional a fixação ex lege, com base no art. 2º, § 1º, da Lei 8.072/1990, do regime inicial fechado, devendo o julgador, quando da condenação, ater-se aos parâmetros previstos no artigo 33 do Código Penal. 2. Agravo conhecido e recurso extraordinário provido.</a:t>
            </a:r>
          </a:p>
          <a:p>
            <a:pPr marL="0" indent="0">
              <a:buNone/>
            </a:pPr>
            <a:r>
              <a:rPr lang="pt-BR" dirty="0"/>
              <a:t>Tema</a:t>
            </a:r>
          </a:p>
          <a:p>
            <a:pPr marL="0" indent="0">
              <a:buNone/>
            </a:pPr>
            <a:r>
              <a:rPr lang="pt-BR" dirty="0"/>
              <a:t>972 - Possibilidade de fixação de regime inicial fechado para cumprimento de pena, com base unicamente na natureza hedionda do delito.</a:t>
            </a:r>
          </a:p>
          <a:p>
            <a:pPr marL="0" indent="0">
              <a:buNone/>
            </a:pPr>
            <a:r>
              <a:rPr lang="pt-BR" dirty="0"/>
              <a:t>Tese</a:t>
            </a:r>
          </a:p>
          <a:p>
            <a:pPr marL="0" indent="0">
              <a:buNone/>
            </a:pPr>
            <a:r>
              <a:rPr lang="pt-BR" dirty="0"/>
              <a:t>É inconstitucional a fixação ex lege, com base no art. 2º, § 1º, da Lei 8.072/1990, do regime inicial fechado, devendo o julgador, quando da condenação, ater-se aos parâmetros previstos no artigo 33 do Código Penal.</a:t>
            </a:r>
          </a:p>
          <a:p>
            <a:pPr marL="0" indent="0">
              <a:buNone/>
            </a:pPr>
            <a:endParaRPr lang="pt-BR" dirty="0"/>
          </a:p>
          <a:p>
            <a:pPr marL="0" indent="0">
              <a:buNone/>
            </a:pPr>
            <a:endParaRPr lang="pt-BR" dirty="0"/>
          </a:p>
        </p:txBody>
      </p:sp>
    </p:spTree>
    <p:extLst>
      <p:ext uri="{BB962C8B-B14F-4D97-AF65-F5344CB8AC3E}">
        <p14:creationId xmlns:p14="http://schemas.microsoft.com/office/powerpoint/2010/main" val="36548767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8704420-9E57-4E10-B04E-399FDB48E870}"/>
              </a:ext>
            </a:extLst>
          </p:cNvPr>
          <p:cNvSpPr>
            <a:spLocks noGrp="1"/>
          </p:cNvSpPr>
          <p:nvPr>
            <p:ph type="title"/>
          </p:nvPr>
        </p:nvSpPr>
        <p:spPr/>
        <p:txBody>
          <a:bodyPr/>
          <a:lstStyle/>
          <a:p>
            <a:r>
              <a:rPr lang="pt-BR" dirty="0"/>
              <a:t>CRIMES HEDIONDOS</a:t>
            </a:r>
          </a:p>
        </p:txBody>
      </p:sp>
      <p:sp>
        <p:nvSpPr>
          <p:cNvPr id="3" name="Espaço Reservado para Conteúdo 2">
            <a:extLst>
              <a:ext uri="{FF2B5EF4-FFF2-40B4-BE49-F238E27FC236}">
                <a16:creationId xmlns:a16="http://schemas.microsoft.com/office/drawing/2014/main" id="{0F8E7A24-8EAD-406D-9A4C-7B67FFFB2BA9}"/>
              </a:ext>
            </a:extLst>
          </p:cNvPr>
          <p:cNvSpPr>
            <a:spLocks noGrp="1"/>
          </p:cNvSpPr>
          <p:nvPr>
            <p:ph idx="1"/>
          </p:nvPr>
        </p:nvSpPr>
        <p:spPr/>
        <p:txBody>
          <a:bodyPr>
            <a:normAutofit fontScale="77500" lnSpcReduction="20000"/>
          </a:bodyPr>
          <a:lstStyle/>
          <a:p>
            <a:pPr marL="0" indent="0">
              <a:buNone/>
            </a:pPr>
            <a:r>
              <a:rPr lang="pt-BR" dirty="0"/>
              <a:t>§ 2º  A progressão de regime, no caso dos condenados pelos crimes previstos neste artigo, dar-se-á após o cumprimento de 2/5 (dois quintos) da pena, se o apenado for primário, e de 3/5 (três quintos), se reincidente, observado o disposto nos §§ 3º e 4º do art. 112 da Lei nº 7.210, de 11 de julho de 1984 (Lei de Execução Penal).                 (Redação dada pela Lei nº 13.769, de 2018)</a:t>
            </a:r>
          </a:p>
          <a:p>
            <a:pPr marL="0" indent="0">
              <a:buNone/>
            </a:pPr>
            <a:r>
              <a:rPr lang="pt-BR" dirty="0"/>
              <a:t>§ 3o  Em caso de sentença condenatória, o juiz decidirá fundamentadamente se o réu poderá apelar em liberdade.               (Redação dada pela Lei nº 11.464, de 2007)</a:t>
            </a:r>
          </a:p>
          <a:p>
            <a:pPr marL="0" indent="0">
              <a:buNone/>
            </a:pPr>
            <a:r>
              <a:rPr lang="pt-BR" dirty="0"/>
              <a:t>§ 4o  A prisão temporária, sobre a qual dispõe a Lei no 7.960, de 21 de dezembro de 1989, nos crimes previstos neste artigo, terá o prazo de 30 (trinta) dias, prorrogável por igual período em caso de extrema e comprovada necessidade.                       (Incluído pela Lei nº 11.464, de 2007)</a:t>
            </a:r>
          </a:p>
          <a:p>
            <a:pPr marL="0" indent="0">
              <a:buNone/>
            </a:pPr>
            <a:r>
              <a:rPr lang="pt-BR" dirty="0"/>
              <a:t>Art. 3º A União manterá estabelecimentos penais, de segurança máxima, destinados ao cumprimento de penas impostas a condenados de alta periculosidade, cuja permanência em presídios estaduais ponha em risco a ordem ou incolumidade pública.</a:t>
            </a:r>
          </a:p>
          <a:p>
            <a:pPr marL="0" indent="0">
              <a:buNone/>
            </a:pPr>
            <a:endParaRPr lang="pt-BR" dirty="0"/>
          </a:p>
        </p:txBody>
      </p:sp>
    </p:spTree>
    <p:extLst>
      <p:ext uri="{BB962C8B-B14F-4D97-AF65-F5344CB8AC3E}">
        <p14:creationId xmlns:p14="http://schemas.microsoft.com/office/powerpoint/2010/main" val="32175721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D4F87BA-8F45-4799-9BA8-04598F31B258}"/>
              </a:ext>
            </a:extLst>
          </p:cNvPr>
          <p:cNvSpPr>
            <a:spLocks noGrp="1"/>
          </p:cNvSpPr>
          <p:nvPr>
            <p:ph type="title"/>
          </p:nvPr>
        </p:nvSpPr>
        <p:spPr/>
        <p:txBody>
          <a:bodyPr/>
          <a:lstStyle/>
          <a:p>
            <a:r>
              <a:rPr lang="pt-BR" dirty="0"/>
              <a:t>CRIMES HEDIONDOS</a:t>
            </a:r>
          </a:p>
        </p:txBody>
      </p:sp>
      <p:sp>
        <p:nvSpPr>
          <p:cNvPr id="3" name="Espaço Reservado para Conteúdo 2">
            <a:extLst>
              <a:ext uri="{FF2B5EF4-FFF2-40B4-BE49-F238E27FC236}">
                <a16:creationId xmlns:a16="http://schemas.microsoft.com/office/drawing/2014/main" id="{43F25164-0476-4339-9EA1-1AFC61970088}"/>
              </a:ext>
            </a:extLst>
          </p:cNvPr>
          <p:cNvSpPr>
            <a:spLocks noGrp="1"/>
          </p:cNvSpPr>
          <p:nvPr>
            <p:ph idx="1"/>
          </p:nvPr>
        </p:nvSpPr>
        <p:spPr/>
        <p:txBody>
          <a:bodyPr/>
          <a:lstStyle/>
          <a:p>
            <a:r>
              <a:rPr lang="pt-BR" b="1" dirty="0">
                <a:effectLst/>
              </a:rPr>
              <a:t>Direito de apelar em liberdade</a:t>
            </a:r>
            <a:endParaRPr lang="pt-BR" dirty="0">
              <a:effectLst/>
            </a:endParaRPr>
          </a:p>
          <a:p>
            <a:pPr marL="0" indent="0">
              <a:buNone/>
            </a:pPr>
            <a:r>
              <a:rPr lang="pt-BR" dirty="0">
                <a:effectLst/>
              </a:rPr>
              <a:t>Atenção: Não existe necessidade de se determinar compulsoriamente a prisão em caso de condenação em 1º grau, quando o réu respondeu solto à acusação. Porém, se estava preso durante a instrução, só deverá ser solto tiverem cessado os motivos que justificaram a manutenção no cárcere durante o transcorrer da ação.</a:t>
            </a:r>
          </a:p>
          <a:p>
            <a:pPr marL="0" indent="0">
              <a:buNone/>
            </a:pPr>
            <a:endParaRPr lang="pt-BR" dirty="0"/>
          </a:p>
        </p:txBody>
      </p:sp>
    </p:spTree>
    <p:extLst>
      <p:ext uri="{BB962C8B-B14F-4D97-AF65-F5344CB8AC3E}">
        <p14:creationId xmlns:p14="http://schemas.microsoft.com/office/powerpoint/2010/main" val="37857914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FDB8D0-641F-4D24-9272-A782696721E7}"/>
              </a:ext>
            </a:extLst>
          </p:cNvPr>
          <p:cNvSpPr>
            <a:spLocks noGrp="1"/>
          </p:cNvSpPr>
          <p:nvPr>
            <p:ph type="title"/>
          </p:nvPr>
        </p:nvSpPr>
        <p:spPr/>
        <p:txBody>
          <a:bodyPr/>
          <a:lstStyle/>
          <a:p>
            <a:r>
              <a:rPr lang="pt-BR" dirty="0"/>
              <a:t>LEIS ESPECIAIS E ASPECTOS PROCESSUAIS PENAIS</a:t>
            </a:r>
          </a:p>
        </p:txBody>
      </p:sp>
      <p:sp>
        <p:nvSpPr>
          <p:cNvPr id="3" name="Espaço Reservado para Conteúdo 2">
            <a:extLst>
              <a:ext uri="{FF2B5EF4-FFF2-40B4-BE49-F238E27FC236}">
                <a16:creationId xmlns:a16="http://schemas.microsoft.com/office/drawing/2014/main" id="{4F2F55AE-3C57-48F3-8DBE-0727F66E7AB2}"/>
              </a:ext>
            </a:extLst>
          </p:cNvPr>
          <p:cNvSpPr>
            <a:spLocks noGrp="1"/>
          </p:cNvSpPr>
          <p:nvPr>
            <p:ph idx="1"/>
          </p:nvPr>
        </p:nvSpPr>
        <p:spPr/>
        <p:txBody>
          <a:bodyPr/>
          <a:lstStyle/>
          <a:p>
            <a:pPr marL="0" indent="0">
              <a:buNone/>
            </a:pPr>
            <a:endParaRPr lang="pt-BR" dirty="0"/>
          </a:p>
          <a:p>
            <a:pPr marL="0" indent="0">
              <a:buNone/>
            </a:pPr>
            <a:endParaRPr lang="pt-BR" b="1" dirty="0"/>
          </a:p>
          <a:p>
            <a:pPr marL="0" indent="0">
              <a:buNone/>
            </a:pPr>
            <a:r>
              <a:rPr lang="pt-BR" sz="2800" b="1" dirty="0"/>
              <a:t>LEI 9099/95 – JUIZADOS ESPECIAIS CRIMINAIS</a:t>
            </a:r>
          </a:p>
        </p:txBody>
      </p:sp>
    </p:spTree>
    <p:extLst>
      <p:ext uri="{BB962C8B-B14F-4D97-AF65-F5344CB8AC3E}">
        <p14:creationId xmlns:p14="http://schemas.microsoft.com/office/powerpoint/2010/main" val="27844022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48C1AB9-5706-40C2-B167-FED7C66D9FE9}"/>
              </a:ext>
            </a:extLst>
          </p:cNvPr>
          <p:cNvSpPr>
            <a:spLocks noGrp="1"/>
          </p:cNvSpPr>
          <p:nvPr>
            <p:ph type="title"/>
          </p:nvPr>
        </p:nvSpPr>
        <p:spPr/>
        <p:txBody>
          <a:bodyPr/>
          <a:lstStyle/>
          <a:p>
            <a:r>
              <a:rPr lang="pt-BR" dirty="0"/>
              <a:t>CRIMES HEDIONDOS</a:t>
            </a:r>
          </a:p>
        </p:txBody>
      </p:sp>
      <p:sp>
        <p:nvSpPr>
          <p:cNvPr id="3" name="Espaço Reservado para Conteúdo 2">
            <a:extLst>
              <a:ext uri="{FF2B5EF4-FFF2-40B4-BE49-F238E27FC236}">
                <a16:creationId xmlns:a16="http://schemas.microsoft.com/office/drawing/2014/main" id="{1DA01775-4E00-48C4-A9A6-6A38EAE0F63F}"/>
              </a:ext>
            </a:extLst>
          </p:cNvPr>
          <p:cNvSpPr>
            <a:spLocks noGrp="1"/>
          </p:cNvSpPr>
          <p:nvPr>
            <p:ph idx="1"/>
          </p:nvPr>
        </p:nvSpPr>
        <p:spPr/>
        <p:txBody>
          <a:bodyPr>
            <a:normAutofit fontScale="55000" lnSpcReduction="20000"/>
          </a:bodyPr>
          <a:lstStyle/>
          <a:p>
            <a:pPr marL="0" indent="0">
              <a:buNone/>
            </a:pPr>
            <a:r>
              <a:rPr lang="pt-BR" b="1" dirty="0"/>
              <a:t>Substituição da pena privativa de liberdade por restritiva de direitos</a:t>
            </a:r>
          </a:p>
          <a:p>
            <a:pPr marL="0" indent="0">
              <a:buNone/>
            </a:pPr>
            <a:r>
              <a:rPr lang="pt-BR" dirty="0"/>
              <a:t>ARE 663261 RG / SP - SÃO PAULO REPERCUSSÃO GERAL NO RECURSO EXTRAORDINÁRIO COM AGRAVO Relator(a):  Min. LUIZ FUX Julgamento: 13/12/2012           Órgão Julgador:  Tribunal Pleno - meio eletrônico</a:t>
            </a:r>
          </a:p>
          <a:p>
            <a:pPr marL="0" indent="0">
              <a:buNone/>
            </a:pPr>
            <a:r>
              <a:rPr lang="pt-BR" dirty="0"/>
              <a:t>REPERCUSSÃO GERAL – MÉRITO DJe-025 DIVULG 05-02-2013 PUBLIC 06-02-2013</a:t>
            </a:r>
          </a:p>
          <a:p>
            <a:pPr marL="0" indent="0">
              <a:buNone/>
            </a:pPr>
            <a:r>
              <a:rPr lang="pt-BR" dirty="0"/>
              <a:t>RECURSO EXTRAORDINÁRIO COM AGRAVO. DIREITO PENAL. TRÁFICO ILÍCITO DE ENTORPECENTES. SUBSTITUIÇÃO DA PENA PRIVATIVA DE LIBERDADE POR RESTRITIVA DE DIREITOS. ENTENDIMENTO CONSOLIDADO NO HABEAS CORPUS 97.256. INCONSTITUCIONALIDADE DA VEDAÇÃO. CONTROVÉRSIA CONSTITUCIONAL COM REPERCUSSÃO GERAL. REAFIRMAÇÃO DA JURISPRUDÊNCIA DO SUPREMO TRIBUNAL FEDERAL.</a:t>
            </a:r>
          </a:p>
          <a:p>
            <a:pPr marL="0" indent="0">
              <a:buNone/>
            </a:pPr>
            <a:r>
              <a:rPr lang="pt-BR" dirty="0"/>
              <a:t>Tema</a:t>
            </a:r>
          </a:p>
          <a:p>
            <a:pPr marL="0" indent="0">
              <a:buNone/>
            </a:pPr>
            <a:r>
              <a:rPr lang="pt-BR" dirty="0"/>
              <a:t>626 - Constitucionalidade da vedação à conversão da pena privativa de liberdade em pena restritiva de direitos, prevista nos artigos 33, § 4º, e 44, caput, da Lei 11.343/2006.</a:t>
            </a:r>
          </a:p>
          <a:p>
            <a:pPr marL="0" indent="0">
              <a:buNone/>
            </a:pPr>
            <a:r>
              <a:rPr lang="pt-BR" dirty="0"/>
              <a:t>Tese</a:t>
            </a:r>
          </a:p>
          <a:p>
            <a:pPr marL="0" indent="0">
              <a:buNone/>
            </a:pPr>
            <a:r>
              <a:rPr lang="pt-BR" dirty="0"/>
              <a:t>É inconstitucional a vedação à conversão da pena privativa de liberdade em restritiva de direitos, prevista nos artigos 33, § 4º, e 44, caput, da Lei 11.343/2006.</a:t>
            </a:r>
          </a:p>
          <a:p>
            <a:pPr marL="0" indent="0">
              <a:buNone/>
            </a:pPr>
            <a:r>
              <a:rPr lang="pt-BR" dirty="0" err="1"/>
              <a:t>Obs</a:t>
            </a:r>
            <a:r>
              <a:rPr lang="pt-BR" dirty="0"/>
              <a:t>: Redação da tese aprovada nos termos do item 2 da Ata da 12ª Sessão Administrativa do STF, realizada em 09/12/2015.</a:t>
            </a:r>
          </a:p>
          <a:p>
            <a:pPr marL="0" indent="0">
              <a:buNone/>
            </a:pPr>
            <a:endParaRPr lang="pt-BR" dirty="0"/>
          </a:p>
        </p:txBody>
      </p:sp>
    </p:spTree>
    <p:extLst>
      <p:ext uri="{BB962C8B-B14F-4D97-AF65-F5344CB8AC3E}">
        <p14:creationId xmlns:p14="http://schemas.microsoft.com/office/powerpoint/2010/main" val="2517328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819AA20-2E11-4B5D-A80D-FA76EAD14711}"/>
              </a:ext>
            </a:extLst>
          </p:cNvPr>
          <p:cNvSpPr>
            <a:spLocks noGrp="1"/>
          </p:cNvSpPr>
          <p:nvPr>
            <p:ph type="title"/>
          </p:nvPr>
        </p:nvSpPr>
        <p:spPr/>
        <p:txBody>
          <a:bodyPr/>
          <a:lstStyle/>
          <a:p>
            <a:r>
              <a:rPr lang="pt-BR" dirty="0"/>
              <a:t>CRIMES HEDIONDOS</a:t>
            </a:r>
          </a:p>
        </p:txBody>
      </p:sp>
      <p:sp>
        <p:nvSpPr>
          <p:cNvPr id="3" name="Espaço Reservado para Conteúdo 2">
            <a:extLst>
              <a:ext uri="{FF2B5EF4-FFF2-40B4-BE49-F238E27FC236}">
                <a16:creationId xmlns:a16="http://schemas.microsoft.com/office/drawing/2014/main" id="{CE304570-075A-4C79-8A93-C25C322D5976}"/>
              </a:ext>
            </a:extLst>
          </p:cNvPr>
          <p:cNvSpPr>
            <a:spLocks noGrp="1"/>
          </p:cNvSpPr>
          <p:nvPr>
            <p:ph idx="1"/>
          </p:nvPr>
        </p:nvSpPr>
        <p:spPr/>
        <p:txBody>
          <a:bodyPr/>
          <a:lstStyle/>
          <a:p>
            <a:pPr marL="0" indent="0">
              <a:buNone/>
            </a:pPr>
            <a:r>
              <a:rPr lang="pt-BR" b="1" dirty="0">
                <a:effectLst/>
              </a:rPr>
              <a:t>Livramento Condicional</a:t>
            </a:r>
            <a:endParaRPr lang="pt-BR" dirty="0">
              <a:effectLst/>
            </a:endParaRPr>
          </a:p>
          <a:p>
            <a:pPr marL="0" indent="0">
              <a:buNone/>
            </a:pPr>
            <a:r>
              <a:rPr lang="pt-BR" b="1" dirty="0">
                <a:effectLst/>
              </a:rPr>
              <a:t>Art. 5º </a:t>
            </a:r>
            <a:r>
              <a:rPr lang="pt-BR" dirty="0">
                <a:effectLst/>
              </a:rPr>
              <a:t>Ao art. 83 do Código Penal é acrescido o seguinte inciso: (...)</a:t>
            </a:r>
          </a:p>
          <a:p>
            <a:pPr marL="0" indent="0">
              <a:buNone/>
            </a:pPr>
            <a:r>
              <a:rPr lang="pt-BR" dirty="0">
                <a:effectLst/>
              </a:rPr>
              <a:t>V — cumprido mais de dois terços da pena, nos casos de condenação por crime hediondo, prática da tortura, tráfico ilícito de entorpecentes e drogas afins, tráfico de pessoas e terrorismo, se o apenado não for reincidente específico em crimes dessa natureza.</a:t>
            </a:r>
          </a:p>
          <a:p>
            <a:pPr marL="0" indent="0">
              <a:buNone/>
            </a:pPr>
            <a:endParaRPr lang="pt-BR" dirty="0"/>
          </a:p>
        </p:txBody>
      </p:sp>
    </p:spTree>
    <p:extLst>
      <p:ext uri="{BB962C8B-B14F-4D97-AF65-F5344CB8AC3E}">
        <p14:creationId xmlns:p14="http://schemas.microsoft.com/office/powerpoint/2010/main" val="5147207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9E25A73-B717-4251-963B-56EF7D4D2BE6}"/>
              </a:ext>
            </a:extLst>
          </p:cNvPr>
          <p:cNvSpPr>
            <a:spLocks noGrp="1"/>
          </p:cNvSpPr>
          <p:nvPr>
            <p:ph type="title"/>
          </p:nvPr>
        </p:nvSpPr>
        <p:spPr/>
        <p:txBody>
          <a:bodyPr/>
          <a:lstStyle/>
          <a:p>
            <a:r>
              <a:rPr lang="pt-BR" dirty="0"/>
              <a:t>CRIMES HEDIONDOS</a:t>
            </a:r>
          </a:p>
        </p:txBody>
      </p:sp>
      <p:sp>
        <p:nvSpPr>
          <p:cNvPr id="3" name="Espaço Reservado para Conteúdo 2">
            <a:extLst>
              <a:ext uri="{FF2B5EF4-FFF2-40B4-BE49-F238E27FC236}">
                <a16:creationId xmlns:a16="http://schemas.microsoft.com/office/drawing/2014/main" id="{8814C1DF-D71A-4769-B7C5-65299E1467C7}"/>
              </a:ext>
            </a:extLst>
          </p:cNvPr>
          <p:cNvSpPr>
            <a:spLocks noGrp="1"/>
          </p:cNvSpPr>
          <p:nvPr>
            <p:ph idx="1"/>
          </p:nvPr>
        </p:nvSpPr>
        <p:spPr/>
        <p:txBody>
          <a:bodyPr>
            <a:normAutofit fontScale="70000" lnSpcReduction="20000"/>
          </a:bodyPr>
          <a:lstStyle/>
          <a:p>
            <a:r>
              <a:rPr lang="pt-BR" b="1" dirty="0">
                <a:effectLst/>
              </a:rPr>
              <a:t>Liberdade Provisória em crime equiparado a hediondo</a:t>
            </a:r>
            <a:r>
              <a:rPr lang="pt-BR" dirty="0">
                <a:effectLst/>
              </a:rPr>
              <a:t> </a:t>
            </a:r>
          </a:p>
          <a:p>
            <a:pPr marL="0" indent="0" fontAlgn="t">
              <a:buNone/>
            </a:pPr>
            <a:r>
              <a:rPr lang="pt-BR" u="sng" dirty="0">
                <a:effectLst/>
                <a:hlinkClick r:id="rId2"/>
              </a:rPr>
              <a:t>HC 104339</a:t>
            </a:r>
            <a:r>
              <a:rPr lang="pt-BR" dirty="0">
                <a:effectLst/>
              </a:rPr>
              <a:t> / SP - SÃO PAULO </a:t>
            </a:r>
            <a:br>
              <a:rPr lang="pt-BR" dirty="0">
                <a:effectLst/>
              </a:rPr>
            </a:br>
            <a:r>
              <a:rPr lang="pt-BR" dirty="0">
                <a:effectLst/>
              </a:rPr>
              <a:t>HABEAS CORPUS Relator(a):  Min. GILMAR MENDES</a:t>
            </a:r>
            <a:br>
              <a:rPr lang="pt-BR" dirty="0">
                <a:effectLst/>
              </a:rPr>
            </a:br>
            <a:r>
              <a:rPr lang="pt-BR" dirty="0">
                <a:effectLst/>
              </a:rPr>
              <a:t>Julgamento:  10/05/2012           Órgão Julgador:  Tribunal Pleno</a:t>
            </a:r>
          </a:p>
          <a:p>
            <a:pPr marL="0" indent="0" fontAlgn="t">
              <a:buNone/>
            </a:pPr>
            <a:r>
              <a:rPr lang="pt-BR" dirty="0">
                <a:effectLst/>
              </a:rPr>
              <a:t>Habeas Corpus. 2. Paciente preso em flagrante por infração ao art. 33, caput, c/c 40, III, da Lei 11.343/2006. 3. Liberdade provisória. Vedação expressa (Lei n. 11.343/2006, art. 44). 4. Constrição cautelar mantida somente com base na proibição legal. 5. Necessidade de análise dos requisitos do art. 312 do CPP. Fundamentação inidônea. 6. Ordem concedida, parcialmente, nos termos da liminar anteriormente deferida.</a:t>
            </a:r>
          </a:p>
          <a:p>
            <a:pPr marL="0" indent="0" fontAlgn="t">
              <a:buNone/>
            </a:pPr>
            <a:r>
              <a:rPr lang="pt-BR" dirty="0">
                <a:effectLst/>
              </a:rPr>
              <a:t>Decisão</a:t>
            </a:r>
          </a:p>
          <a:p>
            <a:pPr marL="0" indent="0">
              <a:buNone/>
            </a:pPr>
            <a:r>
              <a:rPr lang="pt-BR" dirty="0">
                <a:effectLst/>
              </a:rPr>
              <a:t>A Turma deliberou afetar ao Plenário do STF o julgamento do presente writ. Decisão unânime. Ausentes, justificadamente, neste julgamento, os Senhores Ministros Celso de Mello e Joaquim Barbosa. 2ª Turma, 22.02.2011. Decisão: O Tribunal, por maioria e nos termos do voto do Relator, declarou, incidenter tantum, a inconstitucionalidade da expressão “e liberdade provisória”, constante do caput do artigo 44 da Lei nº 11.343/2006.</a:t>
            </a:r>
            <a:endParaRPr lang="pt-BR" dirty="0"/>
          </a:p>
        </p:txBody>
      </p:sp>
    </p:spTree>
    <p:extLst>
      <p:ext uri="{BB962C8B-B14F-4D97-AF65-F5344CB8AC3E}">
        <p14:creationId xmlns:p14="http://schemas.microsoft.com/office/powerpoint/2010/main" val="31170483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C583D7F-BF64-44B4-AB70-93EED164D60D}"/>
              </a:ext>
            </a:extLst>
          </p:cNvPr>
          <p:cNvSpPr>
            <a:spLocks noGrp="1"/>
          </p:cNvSpPr>
          <p:nvPr>
            <p:ph type="title"/>
          </p:nvPr>
        </p:nvSpPr>
        <p:spPr/>
        <p:txBody>
          <a:bodyPr/>
          <a:lstStyle/>
          <a:p>
            <a:r>
              <a:rPr lang="pt-BR" dirty="0"/>
              <a:t>CÓDIGO DE TRÂNSITO – LEI 9503/97	</a:t>
            </a:r>
          </a:p>
        </p:txBody>
      </p:sp>
      <p:sp>
        <p:nvSpPr>
          <p:cNvPr id="3" name="Espaço Reservado para Conteúdo 2">
            <a:extLst>
              <a:ext uri="{FF2B5EF4-FFF2-40B4-BE49-F238E27FC236}">
                <a16:creationId xmlns:a16="http://schemas.microsoft.com/office/drawing/2014/main" id="{4B96A853-EFB6-46E9-93EE-3AF40B2D29F9}"/>
              </a:ext>
            </a:extLst>
          </p:cNvPr>
          <p:cNvSpPr>
            <a:spLocks noGrp="1"/>
          </p:cNvSpPr>
          <p:nvPr>
            <p:ph idx="1"/>
          </p:nvPr>
        </p:nvSpPr>
        <p:spPr/>
        <p:txBody>
          <a:bodyPr/>
          <a:lstStyle/>
          <a:p>
            <a:pPr marL="0" indent="0">
              <a:buNone/>
            </a:pPr>
            <a:endParaRPr lang="pt-BR" dirty="0">
              <a:effectLst/>
            </a:endParaRPr>
          </a:p>
          <a:p>
            <a:pPr marL="0" indent="0">
              <a:buNone/>
            </a:pPr>
            <a:r>
              <a:rPr lang="pt-BR" dirty="0">
                <a:effectLst/>
              </a:rPr>
              <a:t>Art. 291. Aos crimes cometidos na direção de veículos automotores, previstos neste Código, aplicam-se as normas gerais do </a:t>
            </a:r>
            <a:r>
              <a:rPr lang="pt-BR" u="sng" dirty="0">
                <a:effectLst/>
                <a:hlinkClick r:id="rId2"/>
              </a:rPr>
              <a:t>Código Penal</a:t>
            </a:r>
            <a:r>
              <a:rPr lang="pt-BR" dirty="0">
                <a:effectLst/>
              </a:rPr>
              <a:t> e do </a:t>
            </a:r>
            <a:r>
              <a:rPr lang="pt-BR" u="sng" dirty="0">
                <a:effectLst/>
                <a:hlinkClick r:id="rId3"/>
              </a:rPr>
              <a:t>Código de Processo Penal</a:t>
            </a:r>
            <a:r>
              <a:rPr lang="pt-BR" dirty="0">
                <a:effectLst/>
              </a:rPr>
              <a:t>, se este Capítulo não dispuser de modo diverso, bem como a </a:t>
            </a:r>
            <a:r>
              <a:rPr lang="pt-BR" u="sng" dirty="0">
                <a:effectLst/>
                <a:hlinkClick r:id="rId4"/>
              </a:rPr>
              <a:t>Lei nº 9.099, de 26 de setembro de 1995</a:t>
            </a:r>
            <a:r>
              <a:rPr lang="pt-BR" dirty="0">
                <a:effectLst/>
              </a:rPr>
              <a:t>, no que couber.</a:t>
            </a:r>
            <a:endParaRPr lang="pt-BR" dirty="0"/>
          </a:p>
          <a:p>
            <a:pPr>
              <a:buFontTx/>
              <a:buChar char="-"/>
            </a:pPr>
            <a:endParaRPr lang="pt-BR" dirty="0"/>
          </a:p>
          <a:p>
            <a:pPr marL="0" indent="0">
              <a:buNone/>
            </a:pPr>
            <a:endParaRPr lang="pt-BR" dirty="0"/>
          </a:p>
          <a:p>
            <a:pPr marL="0" indent="0">
              <a:buNone/>
            </a:pPr>
            <a:endParaRPr lang="pt-BR" dirty="0"/>
          </a:p>
        </p:txBody>
      </p:sp>
    </p:spTree>
    <p:extLst>
      <p:ext uri="{BB962C8B-B14F-4D97-AF65-F5344CB8AC3E}">
        <p14:creationId xmlns:p14="http://schemas.microsoft.com/office/powerpoint/2010/main" val="998322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B957A41-1914-4DA1-8744-F041A3CE33DA}"/>
              </a:ext>
            </a:extLst>
          </p:cNvPr>
          <p:cNvSpPr>
            <a:spLocks noGrp="1"/>
          </p:cNvSpPr>
          <p:nvPr>
            <p:ph type="title"/>
          </p:nvPr>
        </p:nvSpPr>
        <p:spPr/>
        <p:txBody>
          <a:bodyPr/>
          <a:lstStyle/>
          <a:p>
            <a:r>
              <a:rPr lang="pt-BR" dirty="0"/>
              <a:t>CÓDIGO DE TRÂNSITO</a:t>
            </a:r>
          </a:p>
        </p:txBody>
      </p:sp>
      <p:sp>
        <p:nvSpPr>
          <p:cNvPr id="3" name="Espaço Reservado para Conteúdo 2">
            <a:extLst>
              <a:ext uri="{FF2B5EF4-FFF2-40B4-BE49-F238E27FC236}">
                <a16:creationId xmlns:a16="http://schemas.microsoft.com/office/drawing/2014/main" id="{58776262-49FF-4C89-9A9D-01BD16D83BD7}"/>
              </a:ext>
            </a:extLst>
          </p:cNvPr>
          <p:cNvSpPr>
            <a:spLocks noGrp="1"/>
          </p:cNvSpPr>
          <p:nvPr>
            <p:ph idx="1"/>
          </p:nvPr>
        </p:nvSpPr>
        <p:spPr>
          <a:xfrm>
            <a:off x="680145" y="2060848"/>
            <a:ext cx="9611357" cy="4680520"/>
          </a:xfrm>
        </p:spPr>
        <p:txBody>
          <a:bodyPr>
            <a:normAutofit fontScale="62500" lnSpcReduction="20000"/>
          </a:bodyPr>
          <a:lstStyle/>
          <a:p>
            <a:pPr marL="0" indent="0">
              <a:buNone/>
            </a:pPr>
            <a:r>
              <a:rPr lang="pt-BR" dirty="0">
                <a:effectLst/>
              </a:rPr>
              <a:t>§ 1</a:t>
            </a:r>
            <a:r>
              <a:rPr lang="pt-BR" u="sng" baseline="30000" dirty="0">
                <a:effectLst/>
              </a:rPr>
              <a:t>o</a:t>
            </a:r>
            <a:r>
              <a:rPr lang="pt-BR" dirty="0">
                <a:effectLst/>
              </a:rPr>
              <a:t>  Aplica-se aos crimes de trânsito de </a:t>
            </a:r>
            <a:r>
              <a:rPr lang="pt-BR" b="1" dirty="0">
                <a:effectLst/>
              </a:rPr>
              <a:t>lesão corporal culposa </a:t>
            </a:r>
            <a:r>
              <a:rPr lang="pt-BR" dirty="0">
                <a:effectLst/>
              </a:rPr>
              <a:t>o disposto nos </a:t>
            </a:r>
            <a:r>
              <a:rPr lang="pt-BR" dirty="0">
                <a:effectLst/>
                <a:hlinkClick r:id="rId2"/>
              </a:rPr>
              <a:t>arts. 74</a:t>
            </a:r>
            <a:r>
              <a:rPr lang="pt-BR" dirty="0">
                <a:effectLst/>
              </a:rPr>
              <a:t>,</a:t>
            </a:r>
            <a:r>
              <a:rPr lang="pt-BR" dirty="0">
                <a:effectLst/>
                <a:hlinkClick r:id="rId3"/>
              </a:rPr>
              <a:t> 76</a:t>
            </a:r>
            <a:r>
              <a:rPr lang="pt-BR" dirty="0">
                <a:effectLst/>
              </a:rPr>
              <a:t> e</a:t>
            </a:r>
            <a:r>
              <a:rPr lang="pt-BR" dirty="0">
                <a:effectLst/>
                <a:hlinkClick r:id="rId4"/>
              </a:rPr>
              <a:t> 88 da Lei n</a:t>
            </a:r>
            <a:r>
              <a:rPr lang="pt-BR" u="sng" baseline="30000" dirty="0">
                <a:effectLst/>
                <a:hlinkClick r:id="rId4"/>
              </a:rPr>
              <a:t>o</a:t>
            </a:r>
            <a:r>
              <a:rPr lang="pt-BR" dirty="0">
                <a:effectLst/>
                <a:hlinkClick r:id="rId4"/>
              </a:rPr>
              <a:t> 9.099, de 26 de setembro de 1995</a:t>
            </a:r>
            <a:r>
              <a:rPr lang="pt-BR" dirty="0">
                <a:effectLst/>
              </a:rPr>
              <a:t>, exceto se o agente estiver:                  </a:t>
            </a:r>
            <a:r>
              <a:rPr lang="pt-BR" dirty="0">
                <a:effectLst/>
                <a:hlinkClick r:id="rId5"/>
              </a:rPr>
              <a:t>(Renumerado do parágrafo único pela Lei nº 11.705, de 2008)</a:t>
            </a:r>
            <a:endParaRPr lang="pt-BR" dirty="0">
              <a:effectLst/>
            </a:endParaRPr>
          </a:p>
          <a:p>
            <a:pPr marL="0" indent="0">
              <a:buNone/>
            </a:pPr>
            <a:r>
              <a:rPr lang="pt-BR" dirty="0">
                <a:effectLst/>
              </a:rPr>
              <a:t> I - sob a influência de álcool ou qualquer outra substância psicoativa que determine dependência;              </a:t>
            </a:r>
            <a:r>
              <a:rPr lang="pt-BR" dirty="0">
                <a:effectLst/>
                <a:hlinkClick r:id="rId5"/>
              </a:rPr>
              <a:t>(Incluído pela Lei nº 11.705, de 2008)</a:t>
            </a:r>
            <a:endParaRPr lang="pt-BR" dirty="0">
              <a:effectLst/>
            </a:endParaRPr>
          </a:p>
          <a:p>
            <a:pPr marL="0" indent="0">
              <a:buNone/>
            </a:pPr>
            <a:r>
              <a:rPr lang="pt-BR" dirty="0">
                <a:effectLst/>
              </a:rPr>
              <a:t>II - participando, em via pública, de corrida, disputa ou competição automobilística, de exibição ou demonstração de perícia em manobra de veículo automotor, não autorizada pela autoridade competente;                </a:t>
            </a:r>
            <a:r>
              <a:rPr lang="pt-BR" dirty="0">
                <a:effectLst/>
                <a:hlinkClick r:id="rId5"/>
              </a:rPr>
              <a:t>(Incluído pela Lei nº 11.705, de 2008)</a:t>
            </a:r>
            <a:endParaRPr lang="pt-BR" dirty="0">
              <a:effectLst/>
            </a:endParaRPr>
          </a:p>
          <a:p>
            <a:pPr marL="0" indent="0">
              <a:buNone/>
            </a:pPr>
            <a:r>
              <a:rPr lang="pt-BR" dirty="0">
                <a:effectLst/>
              </a:rPr>
              <a:t>III - transitando em velocidade superior à máxima permitida para a via em 50 km/h (</a:t>
            </a:r>
            <a:r>
              <a:rPr lang="pt-BR" dirty="0" err="1">
                <a:effectLst/>
              </a:rPr>
              <a:t>cinqüenta</a:t>
            </a:r>
            <a:r>
              <a:rPr lang="pt-BR" dirty="0">
                <a:effectLst/>
              </a:rPr>
              <a:t> quilômetros por hora).                  </a:t>
            </a:r>
            <a:r>
              <a:rPr lang="pt-BR" dirty="0">
                <a:effectLst/>
                <a:hlinkClick r:id="rId5"/>
              </a:rPr>
              <a:t>(Incluído pela Lei nº 11.705, de 2008)</a:t>
            </a:r>
            <a:endParaRPr lang="pt-BR" dirty="0">
              <a:effectLst/>
            </a:endParaRPr>
          </a:p>
          <a:p>
            <a:pPr marL="0" indent="0">
              <a:buNone/>
            </a:pPr>
            <a:endParaRPr lang="pt-BR" dirty="0">
              <a:effectLst/>
            </a:endParaRPr>
          </a:p>
          <a:p>
            <a:pPr marL="0" indent="0">
              <a:buNone/>
            </a:pPr>
            <a:r>
              <a:rPr lang="pt-BR" dirty="0">
                <a:effectLst/>
              </a:rPr>
              <a:t>*OU SEJA: NOS CASOS ACIMA, NÃO SE ADMITE COMPOSIÇÃO CIVIL DE DANOS, TRANSAÇÃO PENAL, ALÉM DA AÇÃO PENAL SER PÚBLICA INCONDICIONADA</a:t>
            </a:r>
          </a:p>
          <a:p>
            <a:pPr marL="0" indent="0">
              <a:buNone/>
            </a:pPr>
            <a:endParaRPr lang="pt-BR" dirty="0">
              <a:effectLst/>
            </a:endParaRPr>
          </a:p>
          <a:p>
            <a:pPr marL="0" indent="0">
              <a:buNone/>
            </a:pPr>
            <a:r>
              <a:rPr lang="pt-BR" dirty="0">
                <a:effectLst/>
              </a:rPr>
              <a:t>§ 2</a:t>
            </a:r>
            <a:r>
              <a:rPr lang="pt-BR" u="sng" baseline="30000" dirty="0">
                <a:effectLst/>
              </a:rPr>
              <a:t>o</a:t>
            </a:r>
            <a:r>
              <a:rPr lang="pt-BR" dirty="0">
                <a:effectLst/>
              </a:rPr>
              <a:t>  Nas hipóteses previstas no § 1</a:t>
            </a:r>
            <a:r>
              <a:rPr lang="pt-BR" u="sng" baseline="30000" dirty="0">
                <a:effectLst/>
              </a:rPr>
              <a:t>o</a:t>
            </a:r>
            <a:r>
              <a:rPr lang="pt-BR" dirty="0">
                <a:effectLst/>
              </a:rPr>
              <a:t> deste artigo, deverá ser instaurado inquérito policial para a investigação da infração penal.                  </a:t>
            </a:r>
            <a:r>
              <a:rPr lang="pt-BR" dirty="0">
                <a:effectLst/>
                <a:hlinkClick r:id="rId5"/>
              </a:rPr>
              <a:t>(Incluído pela Lei nº 11.705, de 2008)</a:t>
            </a:r>
            <a:endParaRPr lang="pt-BR" dirty="0">
              <a:effectLst/>
            </a:endParaRPr>
          </a:p>
          <a:p>
            <a:pPr marL="0" indent="0">
              <a:buNone/>
            </a:pPr>
            <a:r>
              <a:rPr lang="pt-BR" dirty="0">
                <a:effectLst/>
              </a:rPr>
              <a:t>§ 3º  (VETADO).                  </a:t>
            </a:r>
            <a:r>
              <a:rPr lang="pt-BR" dirty="0">
                <a:effectLst/>
                <a:hlinkClick r:id="rId6"/>
              </a:rPr>
              <a:t>(Incluído pela Lei nº 13.546, de 2017)</a:t>
            </a:r>
            <a:r>
              <a:rPr lang="pt-BR" dirty="0">
                <a:effectLst/>
              </a:rPr>
              <a:t>   </a:t>
            </a:r>
            <a:r>
              <a:rPr lang="pt-BR" dirty="0">
                <a:effectLst/>
                <a:hlinkClick r:id="rId7"/>
              </a:rPr>
              <a:t>(Vigência)</a:t>
            </a:r>
            <a:endParaRPr lang="pt-BR" dirty="0">
              <a:effectLst/>
            </a:endParaRPr>
          </a:p>
          <a:p>
            <a:pPr marL="0" indent="0">
              <a:buNone/>
            </a:pPr>
            <a:r>
              <a:rPr lang="pt-BR" dirty="0">
                <a:effectLst/>
              </a:rPr>
              <a:t>§ 4º  O juiz fixará a pena-base segundo as diretrizes previstas no </a:t>
            </a:r>
            <a:r>
              <a:rPr lang="pt-BR" dirty="0">
                <a:effectLst/>
                <a:hlinkClick r:id="rId8"/>
              </a:rPr>
              <a:t>art. 59 do Decreto-Lei nº 2.848, de 7 de dezembro de 1940 (Código Penal)</a:t>
            </a:r>
            <a:r>
              <a:rPr lang="pt-BR" dirty="0">
                <a:effectLst/>
              </a:rPr>
              <a:t>, dando especial atenção à culpabilidade do agente e às circunstâncias e consequências do crime.                  </a:t>
            </a:r>
            <a:r>
              <a:rPr lang="pt-BR" dirty="0">
                <a:effectLst/>
                <a:hlinkClick r:id="rId6"/>
              </a:rPr>
              <a:t>(Incluído pela Lei nº 13.546, de 2017)</a:t>
            </a:r>
            <a:r>
              <a:rPr lang="pt-BR" dirty="0">
                <a:effectLst/>
              </a:rPr>
              <a:t>   </a:t>
            </a:r>
            <a:r>
              <a:rPr lang="pt-BR" dirty="0">
                <a:effectLst/>
                <a:hlinkClick r:id="rId7"/>
              </a:rPr>
              <a:t>(Vigência)</a:t>
            </a:r>
            <a:endParaRPr lang="pt-BR" dirty="0">
              <a:effectLst/>
            </a:endParaRPr>
          </a:p>
          <a:p>
            <a:pPr marL="0" indent="0">
              <a:buNone/>
            </a:pPr>
            <a:endParaRPr lang="pt-BR" dirty="0"/>
          </a:p>
        </p:txBody>
      </p:sp>
    </p:spTree>
    <p:extLst>
      <p:ext uri="{BB962C8B-B14F-4D97-AF65-F5344CB8AC3E}">
        <p14:creationId xmlns:p14="http://schemas.microsoft.com/office/powerpoint/2010/main" val="30255026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991476B-1A6A-41F6-8462-5D652D5003AF}"/>
              </a:ext>
            </a:extLst>
          </p:cNvPr>
          <p:cNvSpPr>
            <a:spLocks noGrp="1"/>
          </p:cNvSpPr>
          <p:nvPr>
            <p:ph type="title"/>
          </p:nvPr>
        </p:nvSpPr>
        <p:spPr/>
        <p:txBody>
          <a:bodyPr/>
          <a:lstStyle/>
          <a:p>
            <a:r>
              <a:rPr lang="pt-BR" dirty="0"/>
              <a:t>CÓDIGO DE TRÂNSITO</a:t>
            </a:r>
          </a:p>
        </p:txBody>
      </p:sp>
      <p:sp>
        <p:nvSpPr>
          <p:cNvPr id="3" name="Espaço Reservado para Conteúdo 2">
            <a:extLst>
              <a:ext uri="{FF2B5EF4-FFF2-40B4-BE49-F238E27FC236}">
                <a16:creationId xmlns:a16="http://schemas.microsoft.com/office/drawing/2014/main" id="{6ACD38E0-5C40-44F2-B40D-2F37FDFDD3FD}"/>
              </a:ext>
            </a:extLst>
          </p:cNvPr>
          <p:cNvSpPr>
            <a:spLocks noGrp="1"/>
          </p:cNvSpPr>
          <p:nvPr>
            <p:ph idx="1"/>
          </p:nvPr>
        </p:nvSpPr>
        <p:spPr>
          <a:xfrm>
            <a:off x="680145" y="2336872"/>
            <a:ext cx="9611357" cy="4188471"/>
          </a:xfrm>
        </p:spPr>
        <p:txBody>
          <a:bodyPr>
            <a:normAutofit lnSpcReduction="10000"/>
          </a:bodyPr>
          <a:lstStyle/>
          <a:p>
            <a:pPr marL="0" indent="0">
              <a:buNone/>
            </a:pPr>
            <a:r>
              <a:rPr lang="pt-BR" b="1" dirty="0"/>
              <a:t>TUTELA CAUTELAR:</a:t>
            </a:r>
          </a:p>
          <a:p>
            <a:pPr marL="0" indent="0">
              <a:buNone/>
            </a:pPr>
            <a:endParaRPr lang="pt-BR" dirty="0"/>
          </a:p>
          <a:p>
            <a:pPr marL="0" indent="0">
              <a:buNone/>
            </a:pPr>
            <a:r>
              <a:rPr lang="pt-BR" dirty="0"/>
              <a:t>Art. 294. Em qualquer fase da investigação ou da ação penal, havendo necessidade para a garantia da ordem pública, poderá o juiz, como medida cautelar, de ofício, ou a requerimento do Ministério Público ou ainda mediante representação da autoridade policial, decretar, em decisão motivada, a suspensão da permissão ou da habilitação para dirigir veículo automotor, ou a proibição de sua obtenção.</a:t>
            </a:r>
          </a:p>
          <a:p>
            <a:pPr marL="0" indent="0">
              <a:buNone/>
            </a:pPr>
            <a:r>
              <a:rPr lang="pt-BR" dirty="0"/>
              <a:t>        Parágrafo único. Da decisão que decretar a suspensão ou a medida cautelar, ou da que indeferir o requerimento do Ministério Público, caberá recurso em sentido estrito, sem efeito suspensivo.</a:t>
            </a:r>
          </a:p>
        </p:txBody>
      </p:sp>
    </p:spTree>
    <p:extLst>
      <p:ext uri="{BB962C8B-B14F-4D97-AF65-F5344CB8AC3E}">
        <p14:creationId xmlns:p14="http://schemas.microsoft.com/office/powerpoint/2010/main" val="23053029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E566E7C-41F6-4775-BF94-C7BB35CDD6BE}"/>
              </a:ext>
            </a:extLst>
          </p:cNvPr>
          <p:cNvSpPr>
            <a:spLocks noGrp="1"/>
          </p:cNvSpPr>
          <p:nvPr>
            <p:ph type="title"/>
          </p:nvPr>
        </p:nvSpPr>
        <p:spPr/>
        <p:txBody>
          <a:bodyPr/>
          <a:lstStyle/>
          <a:p>
            <a:r>
              <a:rPr lang="pt-BR" dirty="0"/>
              <a:t>CÓDIGO DE TRÂNSITO</a:t>
            </a:r>
          </a:p>
        </p:txBody>
      </p:sp>
      <p:sp>
        <p:nvSpPr>
          <p:cNvPr id="3" name="Espaço Reservado para Conteúdo 2">
            <a:extLst>
              <a:ext uri="{FF2B5EF4-FFF2-40B4-BE49-F238E27FC236}">
                <a16:creationId xmlns:a16="http://schemas.microsoft.com/office/drawing/2014/main" id="{6782654F-D9B7-4A28-85C5-CD937CB6FA3F}"/>
              </a:ext>
            </a:extLst>
          </p:cNvPr>
          <p:cNvSpPr>
            <a:spLocks noGrp="1"/>
          </p:cNvSpPr>
          <p:nvPr>
            <p:ph idx="1"/>
          </p:nvPr>
        </p:nvSpPr>
        <p:spPr>
          <a:xfrm>
            <a:off x="680145" y="2336872"/>
            <a:ext cx="9611357" cy="3972447"/>
          </a:xfrm>
        </p:spPr>
        <p:txBody>
          <a:bodyPr>
            <a:normAutofit fontScale="85000" lnSpcReduction="20000"/>
          </a:bodyPr>
          <a:lstStyle/>
          <a:p>
            <a:pPr marL="0" indent="0">
              <a:buNone/>
            </a:pPr>
            <a:r>
              <a:rPr lang="pt-BR" dirty="0"/>
              <a:t>Art. 296.  Se o réu for reincidente na prática de crime previsto neste Código, o juiz aplicará a penalidade de suspensão da permissão ou habilitação para dirigir veículo automotor, sem prejuízo das demais sanções penais cabíveis.               (Redação dada pela Lei nº 11.705, de 2008)</a:t>
            </a:r>
          </a:p>
          <a:p>
            <a:pPr marL="0" indent="0">
              <a:buNone/>
            </a:pPr>
            <a:r>
              <a:rPr lang="pt-BR" dirty="0"/>
              <a:t> </a:t>
            </a:r>
          </a:p>
          <a:p>
            <a:pPr marL="0" indent="0">
              <a:buNone/>
            </a:pPr>
            <a:r>
              <a:rPr lang="pt-BR" dirty="0"/>
              <a:t>Art. 297. A penalidade de multa reparatória consiste no pagamento, mediante depósito judicial em favor da vítima, ou seus sucessores, de quantia calculada com base no disposto no § 1º do art. 49 do Código Penal, sempre que houver prejuízo material resultante do crime.</a:t>
            </a:r>
          </a:p>
          <a:p>
            <a:pPr marL="0" indent="0">
              <a:buNone/>
            </a:pPr>
            <a:r>
              <a:rPr lang="pt-BR" dirty="0"/>
              <a:t>        § 1º A multa reparatória não poderá ser superior ao valor do prejuízo demonstrado no processo.</a:t>
            </a:r>
          </a:p>
          <a:p>
            <a:pPr marL="0" indent="0">
              <a:buNone/>
            </a:pPr>
            <a:r>
              <a:rPr lang="pt-BR" dirty="0"/>
              <a:t>        § 2º Aplica-se à multa reparatória o disposto nos arts. 50 a 52 do Código Penal.</a:t>
            </a:r>
          </a:p>
          <a:p>
            <a:pPr marL="0" indent="0">
              <a:buNone/>
            </a:pPr>
            <a:r>
              <a:rPr lang="pt-BR" dirty="0"/>
              <a:t>        § 3º Na indenização civil do dano, o valor da multa reparatória será descontado.</a:t>
            </a:r>
          </a:p>
        </p:txBody>
      </p:sp>
    </p:spTree>
    <p:extLst>
      <p:ext uri="{BB962C8B-B14F-4D97-AF65-F5344CB8AC3E}">
        <p14:creationId xmlns:p14="http://schemas.microsoft.com/office/powerpoint/2010/main" val="12206346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FF92CF5-4DB8-4870-9E2C-5BB15E499956}"/>
              </a:ext>
            </a:extLst>
          </p:cNvPr>
          <p:cNvSpPr>
            <a:spLocks noGrp="1"/>
          </p:cNvSpPr>
          <p:nvPr>
            <p:ph type="title"/>
          </p:nvPr>
        </p:nvSpPr>
        <p:spPr/>
        <p:txBody>
          <a:bodyPr/>
          <a:lstStyle/>
          <a:p>
            <a:r>
              <a:rPr lang="pt-BR" dirty="0"/>
              <a:t>CÓDIGO DE TRÂNSITO</a:t>
            </a:r>
          </a:p>
        </p:txBody>
      </p:sp>
      <p:sp>
        <p:nvSpPr>
          <p:cNvPr id="3" name="Espaço Reservado para Conteúdo 2">
            <a:extLst>
              <a:ext uri="{FF2B5EF4-FFF2-40B4-BE49-F238E27FC236}">
                <a16:creationId xmlns:a16="http://schemas.microsoft.com/office/drawing/2014/main" id="{1DC1416A-A2B2-4127-A5E4-9446CD805217}"/>
              </a:ext>
            </a:extLst>
          </p:cNvPr>
          <p:cNvSpPr>
            <a:spLocks noGrp="1"/>
          </p:cNvSpPr>
          <p:nvPr>
            <p:ph idx="1"/>
          </p:nvPr>
        </p:nvSpPr>
        <p:spPr>
          <a:xfrm>
            <a:off x="680145" y="2336872"/>
            <a:ext cx="10526835" cy="4260479"/>
          </a:xfrm>
        </p:spPr>
        <p:txBody>
          <a:bodyPr>
            <a:normAutofit fontScale="70000" lnSpcReduction="20000"/>
          </a:bodyPr>
          <a:lstStyle/>
          <a:p>
            <a:pPr marL="0" indent="0">
              <a:buNone/>
            </a:pPr>
            <a:r>
              <a:rPr lang="pt-BR" dirty="0"/>
              <a:t> Art. 298. São circunstâncias que sempre agravam as penalidades dos crimes de trânsito ter o condutor do veículo cometido a infração:</a:t>
            </a:r>
          </a:p>
          <a:p>
            <a:pPr marL="0" indent="0">
              <a:buNone/>
            </a:pPr>
            <a:r>
              <a:rPr lang="pt-BR" dirty="0"/>
              <a:t>        I - com dano potencial para duas ou mais pessoas ou com grande risco de grave dano patrimonial a terceiros;</a:t>
            </a:r>
          </a:p>
          <a:p>
            <a:pPr marL="0" indent="0">
              <a:buNone/>
            </a:pPr>
            <a:r>
              <a:rPr lang="pt-BR" dirty="0"/>
              <a:t>        II - utilizando o veículo sem placas, com placas falsas ou adulteradas;</a:t>
            </a:r>
          </a:p>
          <a:p>
            <a:pPr marL="0" indent="0">
              <a:buNone/>
            </a:pPr>
            <a:r>
              <a:rPr lang="pt-BR" dirty="0"/>
              <a:t>        III - sem possuir Permissão para Dirigir ou Carteira de Habilitação;</a:t>
            </a:r>
          </a:p>
          <a:p>
            <a:pPr marL="0" indent="0">
              <a:buNone/>
            </a:pPr>
            <a:r>
              <a:rPr lang="pt-BR" dirty="0"/>
              <a:t>        IV - com Permissão para Dirigir ou Carteira de Habilitação de categoria diferente da do veículo;</a:t>
            </a:r>
          </a:p>
          <a:p>
            <a:pPr marL="0" indent="0">
              <a:buNone/>
            </a:pPr>
            <a:r>
              <a:rPr lang="pt-BR" dirty="0"/>
              <a:t>        V - quando a sua profissão ou atividade exigir cuidados especiais com o transporte de passageiros ou de carga;</a:t>
            </a:r>
          </a:p>
          <a:p>
            <a:pPr marL="0" indent="0">
              <a:buNone/>
            </a:pPr>
            <a:r>
              <a:rPr lang="pt-BR" dirty="0"/>
              <a:t>        VI - utilizando veículo em que tenham sido adulterados equipamentos ou características que afetem a sua segurança ou o seu funcionamento de acordo com os limites de velocidade prescritos nas especificações do fabricante;</a:t>
            </a:r>
          </a:p>
          <a:p>
            <a:pPr marL="0" indent="0">
              <a:buNone/>
            </a:pPr>
            <a:r>
              <a:rPr lang="pt-BR" dirty="0"/>
              <a:t>        VII - sobre faixa de trânsito temporária ou permanentemente destinada a pedestres.</a:t>
            </a:r>
          </a:p>
          <a:p>
            <a:pPr marL="0" indent="0">
              <a:buNone/>
            </a:pPr>
            <a:r>
              <a:rPr lang="pt-BR" dirty="0"/>
              <a:t>        Art. 299. (VETADO)</a:t>
            </a:r>
          </a:p>
          <a:p>
            <a:pPr marL="0" indent="0">
              <a:buNone/>
            </a:pPr>
            <a:r>
              <a:rPr lang="pt-BR" dirty="0"/>
              <a:t>        Art. 300. (VETADO)</a:t>
            </a:r>
          </a:p>
        </p:txBody>
      </p:sp>
    </p:spTree>
    <p:extLst>
      <p:ext uri="{BB962C8B-B14F-4D97-AF65-F5344CB8AC3E}">
        <p14:creationId xmlns:p14="http://schemas.microsoft.com/office/powerpoint/2010/main" val="30284235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A46324E-FFB4-485B-BEC9-55E97F1908E8}"/>
              </a:ext>
            </a:extLst>
          </p:cNvPr>
          <p:cNvSpPr>
            <a:spLocks noGrp="1"/>
          </p:cNvSpPr>
          <p:nvPr>
            <p:ph type="title"/>
          </p:nvPr>
        </p:nvSpPr>
        <p:spPr/>
        <p:txBody>
          <a:bodyPr/>
          <a:lstStyle/>
          <a:p>
            <a:r>
              <a:rPr lang="pt-BR" dirty="0"/>
              <a:t>CÓDIGO DE TRÂNSITO</a:t>
            </a:r>
          </a:p>
        </p:txBody>
      </p:sp>
      <p:sp>
        <p:nvSpPr>
          <p:cNvPr id="3" name="Espaço Reservado para Conteúdo 2">
            <a:extLst>
              <a:ext uri="{FF2B5EF4-FFF2-40B4-BE49-F238E27FC236}">
                <a16:creationId xmlns:a16="http://schemas.microsoft.com/office/drawing/2014/main" id="{31F0B044-A5B5-41F5-8FFE-C08658A34092}"/>
              </a:ext>
            </a:extLst>
          </p:cNvPr>
          <p:cNvSpPr>
            <a:spLocks noGrp="1"/>
          </p:cNvSpPr>
          <p:nvPr>
            <p:ph idx="1"/>
          </p:nvPr>
        </p:nvSpPr>
        <p:spPr/>
        <p:txBody>
          <a:bodyPr/>
          <a:lstStyle/>
          <a:p>
            <a:pPr marL="0" indent="0">
              <a:buNone/>
            </a:pPr>
            <a:endParaRPr lang="pt-BR" dirty="0"/>
          </a:p>
          <a:p>
            <a:pPr marL="0" indent="0">
              <a:buNone/>
            </a:pPr>
            <a:r>
              <a:rPr lang="pt-BR" dirty="0"/>
              <a:t>ATENÇÃO:        </a:t>
            </a:r>
          </a:p>
          <a:p>
            <a:pPr marL="0" indent="0">
              <a:buNone/>
            </a:pPr>
            <a:endParaRPr lang="pt-BR" dirty="0"/>
          </a:p>
          <a:p>
            <a:pPr marL="0" indent="0">
              <a:buNone/>
            </a:pPr>
            <a:r>
              <a:rPr lang="pt-BR" dirty="0"/>
              <a:t>Art. 301. Ao condutor de veículo, nos casos de acidentes de trânsito de que resulte vítima, não se imporá a prisão em flagrante, nem se exigirá fiança, se prestar pronto e integral socorro àquela.</a:t>
            </a:r>
          </a:p>
          <a:p>
            <a:pPr marL="0" indent="0">
              <a:buNone/>
            </a:pPr>
            <a:endParaRPr lang="pt-BR" dirty="0"/>
          </a:p>
        </p:txBody>
      </p:sp>
    </p:spTree>
    <p:extLst>
      <p:ext uri="{BB962C8B-B14F-4D97-AF65-F5344CB8AC3E}">
        <p14:creationId xmlns:p14="http://schemas.microsoft.com/office/powerpoint/2010/main" val="35526641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34573DE-ED79-4139-9417-D89B39FF3F24}"/>
              </a:ext>
            </a:extLst>
          </p:cNvPr>
          <p:cNvSpPr>
            <a:spLocks noGrp="1"/>
          </p:cNvSpPr>
          <p:nvPr>
            <p:ph type="title"/>
          </p:nvPr>
        </p:nvSpPr>
        <p:spPr/>
        <p:txBody>
          <a:bodyPr/>
          <a:lstStyle/>
          <a:p>
            <a:r>
              <a:rPr lang="pt-BR" dirty="0"/>
              <a:t>LEI 9605/1998 – CRIMES AMBIENTAIS</a:t>
            </a:r>
          </a:p>
        </p:txBody>
      </p:sp>
      <p:sp>
        <p:nvSpPr>
          <p:cNvPr id="3" name="Espaço Reservado para Conteúdo 2">
            <a:extLst>
              <a:ext uri="{FF2B5EF4-FFF2-40B4-BE49-F238E27FC236}">
                <a16:creationId xmlns:a16="http://schemas.microsoft.com/office/drawing/2014/main" id="{38DC7254-CC94-4405-9C19-6FDEABAEBA20}"/>
              </a:ext>
            </a:extLst>
          </p:cNvPr>
          <p:cNvSpPr>
            <a:spLocks noGrp="1"/>
          </p:cNvSpPr>
          <p:nvPr>
            <p:ph idx="1"/>
          </p:nvPr>
        </p:nvSpPr>
        <p:spPr>
          <a:xfrm>
            <a:off x="680145" y="2060848"/>
            <a:ext cx="10958883" cy="4536503"/>
          </a:xfrm>
        </p:spPr>
        <p:txBody>
          <a:bodyPr>
            <a:normAutofit fontScale="70000" lnSpcReduction="20000"/>
          </a:bodyPr>
          <a:lstStyle/>
          <a:p>
            <a:pPr marL="0" indent="0">
              <a:buNone/>
            </a:pPr>
            <a:r>
              <a:rPr lang="pt-BR" dirty="0"/>
              <a:t>CAPÍTULO I</a:t>
            </a:r>
          </a:p>
          <a:p>
            <a:pPr marL="0" indent="0">
              <a:buNone/>
            </a:pPr>
            <a:r>
              <a:rPr lang="pt-BR" dirty="0"/>
              <a:t>DISPOSIÇÕES GERAIS</a:t>
            </a:r>
          </a:p>
          <a:p>
            <a:pPr marL="0" indent="0">
              <a:buNone/>
            </a:pPr>
            <a:r>
              <a:rPr lang="pt-BR" dirty="0"/>
              <a:t>Art. 1º (VETADO)</a:t>
            </a:r>
          </a:p>
          <a:p>
            <a:pPr marL="0" indent="0">
              <a:buNone/>
            </a:pPr>
            <a:r>
              <a:rPr lang="pt-BR" dirty="0"/>
              <a:t>Art. 2º Quem, de qualquer forma, concorre para a prática dos crimes previstos nesta Lei, incide nas penas a estes cominadas, na medida da sua culpabilidade, bem como o diretor, o administrador, o membro de conselho e de órgão técnico, o auditor, o gerente, o preposto ou mandatário de pessoa jurídica, que, sabendo da conduta criminosa de outrem, deixar de impedir a sua prática, quando podia agir para evitá-la.</a:t>
            </a:r>
          </a:p>
          <a:p>
            <a:pPr marL="0" indent="0">
              <a:buNone/>
            </a:pPr>
            <a:endParaRPr lang="pt-BR" dirty="0"/>
          </a:p>
          <a:p>
            <a:pPr marL="0" indent="0">
              <a:buNone/>
            </a:pPr>
            <a:r>
              <a:rPr lang="pt-BR" dirty="0"/>
              <a:t>RESPONSABILIDADE PENAL DAS PESSOAS JURÍDICAS:</a:t>
            </a:r>
          </a:p>
          <a:p>
            <a:pPr marL="0" indent="0">
              <a:buNone/>
            </a:pPr>
            <a:r>
              <a:rPr lang="pt-BR" dirty="0"/>
              <a:t>Art. 3º As pessoas jurídicas serão responsabilizadas administrativa, civil e penalmente conforme o disposto nesta Lei, nos casos em que a infração seja cometida por decisão de seu representante legal ou contratual, ou de seu órgão colegiado, no interesse ou benefício da sua entidade.</a:t>
            </a:r>
          </a:p>
          <a:p>
            <a:pPr marL="0" indent="0">
              <a:buNone/>
            </a:pPr>
            <a:r>
              <a:rPr lang="pt-BR" dirty="0"/>
              <a:t>Parágrafo único. A responsabilidade das pessoas jurídicas não exclui a das pessoas físicas, autoras, </a:t>
            </a:r>
            <a:r>
              <a:rPr lang="pt-BR" dirty="0" err="1"/>
              <a:t>co-autoras</a:t>
            </a:r>
            <a:r>
              <a:rPr lang="pt-BR" dirty="0"/>
              <a:t> ou partícipes do mesmo fato.</a:t>
            </a:r>
          </a:p>
          <a:p>
            <a:pPr marL="0" indent="0">
              <a:buNone/>
            </a:pPr>
            <a:r>
              <a:rPr lang="pt-BR" dirty="0"/>
              <a:t>Art. 4º Poderá ser desconsiderada a pessoa jurídica sempre que sua personalidade for obstáculo ao ressarcimento de prejuízos causados à qualidade do meio ambiente.</a:t>
            </a:r>
          </a:p>
          <a:p>
            <a:pPr marL="0" indent="0">
              <a:buNone/>
            </a:pPr>
            <a:r>
              <a:rPr lang="pt-BR" dirty="0"/>
              <a:t>Art. 5º (VETADO)</a:t>
            </a:r>
          </a:p>
        </p:txBody>
      </p:sp>
    </p:spTree>
    <p:extLst>
      <p:ext uri="{BB962C8B-B14F-4D97-AF65-F5344CB8AC3E}">
        <p14:creationId xmlns:p14="http://schemas.microsoft.com/office/powerpoint/2010/main" val="34698036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A570542-B49C-4DF5-AA15-932897AD90E1}"/>
              </a:ext>
            </a:extLst>
          </p:cNvPr>
          <p:cNvSpPr>
            <a:spLocks noGrp="1"/>
          </p:cNvSpPr>
          <p:nvPr>
            <p:ph type="title"/>
          </p:nvPr>
        </p:nvSpPr>
        <p:spPr/>
        <p:txBody>
          <a:bodyPr/>
          <a:lstStyle/>
          <a:p>
            <a:r>
              <a:rPr lang="pt-BR" dirty="0"/>
              <a:t>LEI 9099/95 - JECRIM</a:t>
            </a:r>
          </a:p>
        </p:txBody>
      </p:sp>
      <p:sp>
        <p:nvSpPr>
          <p:cNvPr id="3" name="Espaço Reservado para Conteúdo 2">
            <a:extLst>
              <a:ext uri="{FF2B5EF4-FFF2-40B4-BE49-F238E27FC236}">
                <a16:creationId xmlns:a16="http://schemas.microsoft.com/office/drawing/2014/main" id="{23772D40-381E-4126-BBE7-56DB71EB769F}"/>
              </a:ext>
            </a:extLst>
          </p:cNvPr>
          <p:cNvSpPr>
            <a:spLocks noGrp="1"/>
          </p:cNvSpPr>
          <p:nvPr>
            <p:ph idx="1"/>
          </p:nvPr>
        </p:nvSpPr>
        <p:spPr>
          <a:xfrm>
            <a:off x="680145" y="2132856"/>
            <a:ext cx="9611357" cy="4464496"/>
          </a:xfrm>
        </p:spPr>
        <p:txBody>
          <a:bodyPr>
            <a:normAutofit fontScale="62500" lnSpcReduction="20000"/>
          </a:bodyPr>
          <a:lstStyle/>
          <a:p>
            <a:pPr marL="0" indent="0">
              <a:buNone/>
            </a:pPr>
            <a:endParaRPr lang="pt-BR" dirty="0"/>
          </a:p>
          <a:p>
            <a:pPr marL="0" indent="0" algn="just">
              <a:buNone/>
            </a:pPr>
            <a:r>
              <a:rPr lang="pt-BR" sz="2400" b="1" dirty="0"/>
              <a:t>CONCEITO DE INFRAÇÕES PENAIS DE MENOR POTENCIAL OFENSIVO:</a:t>
            </a:r>
          </a:p>
          <a:p>
            <a:pPr marL="0" indent="0" algn="just">
              <a:buNone/>
            </a:pPr>
            <a:endParaRPr lang="pt-BR" sz="2400" b="1" dirty="0"/>
          </a:p>
          <a:p>
            <a:pPr marL="0" indent="0" algn="just">
              <a:buNone/>
            </a:pPr>
            <a:r>
              <a:rPr lang="pt-BR" sz="2400" b="1" dirty="0"/>
              <a:t>Art. 61.  </a:t>
            </a:r>
            <a:r>
              <a:rPr lang="pt-BR" sz="2400" dirty="0"/>
              <a:t>Consideram-se infrações penais de menor potencial ofensivo, para os efeitos desta Lei, as contravenções penais e os crimes a que a lei comine </a:t>
            </a:r>
            <a:r>
              <a:rPr lang="pt-BR" sz="2400" b="1" dirty="0"/>
              <a:t>pena máxima não superior a 2 (dois) anos</a:t>
            </a:r>
            <a:r>
              <a:rPr lang="pt-BR" sz="2400" dirty="0"/>
              <a:t>, </a:t>
            </a:r>
            <a:r>
              <a:rPr lang="pt-BR" sz="2400" b="1" u="sng" dirty="0"/>
              <a:t>cumulada ou não com multa</a:t>
            </a:r>
            <a:r>
              <a:rPr lang="pt-BR" sz="2400" dirty="0"/>
              <a:t>.</a:t>
            </a:r>
            <a:r>
              <a:rPr lang="pt-BR" sz="2400" b="1" dirty="0"/>
              <a:t>(*Atenção: questão da pena ser ou não cumulada com multa).</a:t>
            </a:r>
          </a:p>
          <a:p>
            <a:pPr marL="0" indent="0" algn="just">
              <a:buNone/>
            </a:pPr>
            <a:endParaRPr lang="pt-BR" sz="2400" b="1" dirty="0"/>
          </a:p>
          <a:p>
            <a:pPr marL="0" indent="0" algn="just">
              <a:buNone/>
            </a:pPr>
            <a:r>
              <a:rPr lang="pt-BR" sz="2400" b="1" dirty="0"/>
              <a:t>Crime de médio potencial ofensivo: </a:t>
            </a:r>
            <a:r>
              <a:rPr lang="pt-BR" sz="2400" dirty="0"/>
              <a:t>delitos com pena mínima de no máximo 01 ano, independentemente da cominação máxima, e que são passíveis de suspensão condicional do processo (conceito de Renato Brasileiro).</a:t>
            </a:r>
            <a:endParaRPr lang="pt-BR" sz="2400" b="1" dirty="0"/>
          </a:p>
          <a:p>
            <a:pPr marL="0" indent="0" algn="just">
              <a:buNone/>
            </a:pPr>
            <a:endParaRPr lang="pt-BR" sz="2400" b="1" dirty="0"/>
          </a:p>
          <a:p>
            <a:pPr marL="0" indent="0">
              <a:buNone/>
            </a:pPr>
            <a:r>
              <a:rPr lang="pt-BR" sz="2400" b="1" dirty="0"/>
              <a:t>CONCURSO DE CRIMES: </a:t>
            </a:r>
            <a:r>
              <a:rPr lang="pt-BR" sz="2400" dirty="0"/>
              <a:t>Na hipótese de apuração de delitos de menor potencial ofensivo, deve-se considerar a soma das penas máximas em abstrato em concurso material, ou, ainda, a devida exasperação, no caso de crime continuado ou de concurso formal, e ao se verificar que o resultado da adição é superior a dois anos, afasta-se a competência do Juizado Especial Criminal. (STJ, RHC 084633/</a:t>
            </a:r>
            <a:r>
              <a:rPr lang="pt-BR" sz="2400" dirty="0" err="1"/>
              <a:t>RJ,e</a:t>
            </a:r>
            <a:r>
              <a:rPr lang="pt-BR" sz="2400" dirty="0"/>
              <a:t> RHC 071928/MG).</a:t>
            </a:r>
          </a:p>
          <a:p>
            <a:pPr marL="0" indent="0">
              <a:buNone/>
            </a:pPr>
            <a:endParaRPr lang="pt-BR" sz="2400" dirty="0"/>
          </a:p>
          <a:p>
            <a:pPr marL="0" indent="0">
              <a:buNone/>
            </a:pPr>
            <a:r>
              <a:rPr lang="pt-BR" sz="2400" dirty="0"/>
              <a:t>ART. 28 DA LEI DE DROGAS (POSSE DE DROGAS PARA CONSUMO PESSOAL): É infração de menor potencial ofensivo, sendo de competência do Juizado Especial Criminal, e admitindo transação penal e suspensão condicional do processo (caso preenchidos os requisitos) (precedentes do STJ)</a:t>
            </a:r>
          </a:p>
          <a:p>
            <a:pPr marL="0" indent="0">
              <a:buNone/>
            </a:pPr>
            <a:endParaRPr lang="pt-BR" dirty="0"/>
          </a:p>
        </p:txBody>
      </p:sp>
    </p:spTree>
    <p:extLst>
      <p:ext uri="{BB962C8B-B14F-4D97-AF65-F5344CB8AC3E}">
        <p14:creationId xmlns:p14="http://schemas.microsoft.com/office/powerpoint/2010/main" val="39023251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E3759A5-975E-4DB5-BDDD-5A27916C2B39}"/>
              </a:ext>
            </a:extLst>
          </p:cNvPr>
          <p:cNvSpPr>
            <a:spLocks noGrp="1"/>
          </p:cNvSpPr>
          <p:nvPr>
            <p:ph type="title"/>
          </p:nvPr>
        </p:nvSpPr>
        <p:spPr/>
        <p:txBody>
          <a:bodyPr/>
          <a:lstStyle/>
          <a:p>
            <a:r>
              <a:rPr lang="pt-BR" dirty="0"/>
              <a:t>CRIMES AMBIENTAIS</a:t>
            </a:r>
          </a:p>
        </p:txBody>
      </p:sp>
      <p:sp>
        <p:nvSpPr>
          <p:cNvPr id="3" name="Espaço Reservado para Conteúdo 2">
            <a:extLst>
              <a:ext uri="{FF2B5EF4-FFF2-40B4-BE49-F238E27FC236}">
                <a16:creationId xmlns:a16="http://schemas.microsoft.com/office/drawing/2014/main" id="{73F9CC0F-D694-493C-AEF8-5ED08FD6FE16}"/>
              </a:ext>
            </a:extLst>
          </p:cNvPr>
          <p:cNvSpPr>
            <a:spLocks noGrp="1"/>
          </p:cNvSpPr>
          <p:nvPr>
            <p:ph idx="1"/>
          </p:nvPr>
        </p:nvSpPr>
        <p:spPr>
          <a:xfrm>
            <a:off x="680145" y="2336872"/>
            <a:ext cx="9611357" cy="4521127"/>
          </a:xfrm>
        </p:spPr>
        <p:txBody>
          <a:bodyPr>
            <a:normAutofit fontScale="70000" lnSpcReduction="20000"/>
          </a:bodyPr>
          <a:lstStyle/>
          <a:p>
            <a:pPr marL="0" indent="0">
              <a:buNone/>
            </a:pPr>
            <a:r>
              <a:rPr lang="pt-BR" dirty="0"/>
              <a:t>PERÍCIA – CONSTATAÇÃO DE DANO AMBIENTAL</a:t>
            </a:r>
          </a:p>
          <a:p>
            <a:pPr marL="0" indent="0">
              <a:buNone/>
            </a:pPr>
            <a:endParaRPr lang="pt-BR" dirty="0"/>
          </a:p>
          <a:p>
            <a:pPr marL="0" indent="0">
              <a:buNone/>
            </a:pPr>
            <a:r>
              <a:rPr lang="pt-BR" dirty="0"/>
              <a:t>Art. 19. A perícia de constatação do dano ambiental, sempre que possível, fixará o montante do prejuízo causado para efeitos de prestação de fiança e cálculo de multa.</a:t>
            </a:r>
          </a:p>
          <a:p>
            <a:pPr marL="0" indent="0">
              <a:buNone/>
            </a:pPr>
            <a:r>
              <a:rPr lang="pt-BR" dirty="0"/>
              <a:t>Parágrafo único. A perícia produzida no inquérito civil ou no juízo cível poderá ser aproveitada no processo penal, instaurando-se o contraditório.</a:t>
            </a:r>
          </a:p>
          <a:p>
            <a:pPr marL="0" indent="0">
              <a:buNone/>
            </a:pPr>
            <a:r>
              <a:rPr lang="pt-BR" dirty="0"/>
              <a:t>Art. 20. A sentença penal condenatória, sempre que possível, fixará o valor mínimo para reparação dos danos causados pela infração, considerando os prejuízos sofridos pelo ofendido ou pelo meio ambiente.</a:t>
            </a:r>
          </a:p>
          <a:p>
            <a:pPr marL="0" indent="0">
              <a:buNone/>
            </a:pPr>
            <a:r>
              <a:rPr lang="pt-BR" dirty="0"/>
              <a:t>Parágrafo único. Transitada em julgado a sentença condenatória, a execução poderá efetuar-se pelo valor fixado nos termos do caput, sem prejuízo da liquidação para apuração do dano efetivamente sofrido. </a:t>
            </a:r>
          </a:p>
          <a:p>
            <a:pPr marL="0" indent="0">
              <a:buNone/>
            </a:pPr>
            <a:r>
              <a:rPr lang="pt-BR" dirty="0"/>
              <a:t>Art. 21. As penas aplicáveis isolada, cumulativa ou alternativamente às pessoas jurídicas, de acordo com o disposto no art. 3º, são:</a:t>
            </a:r>
          </a:p>
          <a:p>
            <a:pPr marL="0" indent="0">
              <a:buNone/>
            </a:pPr>
            <a:r>
              <a:rPr lang="pt-BR" dirty="0"/>
              <a:t>I - multa; </a:t>
            </a:r>
          </a:p>
          <a:p>
            <a:pPr marL="0" indent="0">
              <a:buNone/>
            </a:pPr>
            <a:r>
              <a:rPr lang="pt-BR" dirty="0"/>
              <a:t>II - restritivas de direitos;</a:t>
            </a:r>
          </a:p>
          <a:p>
            <a:pPr marL="0" indent="0">
              <a:buNone/>
            </a:pPr>
            <a:r>
              <a:rPr lang="pt-BR" dirty="0"/>
              <a:t>III - prestação de serviços à comunidade</a:t>
            </a:r>
          </a:p>
        </p:txBody>
      </p:sp>
    </p:spTree>
    <p:extLst>
      <p:ext uri="{BB962C8B-B14F-4D97-AF65-F5344CB8AC3E}">
        <p14:creationId xmlns:p14="http://schemas.microsoft.com/office/powerpoint/2010/main" val="41573992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3527339-9229-4946-A84C-DC2623971797}"/>
              </a:ext>
            </a:extLst>
          </p:cNvPr>
          <p:cNvSpPr>
            <a:spLocks noGrp="1"/>
          </p:cNvSpPr>
          <p:nvPr>
            <p:ph type="title"/>
          </p:nvPr>
        </p:nvSpPr>
        <p:spPr/>
        <p:txBody>
          <a:bodyPr/>
          <a:lstStyle/>
          <a:p>
            <a:r>
              <a:rPr lang="pt-BR" dirty="0"/>
              <a:t>CRIMES AMBIENTAIS	</a:t>
            </a:r>
          </a:p>
        </p:txBody>
      </p:sp>
      <p:sp>
        <p:nvSpPr>
          <p:cNvPr id="3" name="Espaço Reservado para Conteúdo 2">
            <a:extLst>
              <a:ext uri="{FF2B5EF4-FFF2-40B4-BE49-F238E27FC236}">
                <a16:creationId xmlns:a16="http://schemas.microsoft.com/office/drawing/2014/main" id="{909E34CA-0E7A-400F-9B31-E2AB2BE5212F}"/>
              </a:ext>
            </a:extLst>
          </p:cNvPr>
          <p:cNvSpPr>
            <a:spLocks noGrp="1"/>
          </p:cNvSpPr>
          <p:nvPr>
            <p:ph idx="1"/>
          </p:nvPr>
        </p:nvSpPr>
        <p:spPr>
          <a:xfrm>
            <a:off x="680145" y="2336872"/>
            <a:ext cx="11030891" cy="4332487"/>
          </a:xfrm>
        </p:spPr>
        <p:txBody>
          <a:bodyPr>
            <a:normAutofit fontScale="92500" lnSpcReduction="10000"/>
          </a:bodyPr>
          <a:lstStyle/>
          <a:p>
            <a:pPr marL="0" indent="0">
              <a:buNone/>
            </a:pPr>
            <a:r>
              <a:rPr lang="pt-BR" dirty="0"/>
              <a:t>Art. 22. As penas restritivas de direitos da pessoa jurídica são:</a:t>
            </a:r>
          </a:p>
          <a:p>
            <a:pPr marL="0" indent="0">
              <a:buNone/>
            </a:pPr>
            <a:r>
              <a:rPr lang="pt-BR" dirty="0"/>
              <a:t>I - suspensão parcial ou total de atividades;</a:t>
            </a:r>
          </a:p>
          <a:p>
            <a:pPr marL="0" indent="0">
              <a:buNone/>
            </a:pPr>
            <a:r>
              <a:rPr lang="pt-BR" dirty="0"/>
              <a:t>II - interdição temporária de estabelecimento, obra ou atividade;</a:t>
            </a:r>
          </a:p>
          <a:p>
            <a:pPr marL="0" indent="0">
              <a:buNone/>
            </a:pPr>
            <a:r>
              <a:rPr lang="pt-BR" dirty="0"/>
              <a:t>III - proibição de contratar com o Poder Público, bem como dele obter subsídios, subvenções ou doações.</a:t>
            </a:r>
          </a:p>
          <a:p>
            <a:pPr marL="0" indent="0">
              <a:buNone/>
            </a:pPr>
            <a:r>
              <a:rPr lang="pt-BR" dirty="0"/>
              <a:t>§ 1º A suspensão de atividades será aplicada quando estas não estiverem obedecendo às disposições legais ou regulamentares, relativas à proteção do meio ambiente.</a:t>
            </a:r>
          </a:p>
          <a:p>
            <a:pPr marL="0" indent="0">
              <a:buNone/>
            </a:pPr>
            <a:r>
              <a:rPr lang="pt-BR" dirty="0"/>
              <a:t>§ 2º A interdição será aplicada quando o estabelecimento, obra ou atividade estiver funcionando sem a devida autorização, ou em desacordo com a concedida, ou com violação de disposição legal ou regulamentar.</a:t>
            </a:r>
          </a:p>
          <a:p>
            <a:pPr marL="0" indent="0">
              <a:buNone/>
            </a:pPr>
            <a:r>
              <a:rPr lang="pt-BR" dirty="0"/>
              <a:t>§ 3º A proibição de contratar com o Poder Público e dele obter subsídios, subvenções ou doações não poderá exceder o prazo de dez anos.</a:t>
            </a:r>
          </a:p>
        </p:txBody>
      </p:sp>
    </p:spTree>
    <p:extLst>
      <p:ext uri="{BB962C8B-B14F-4D97-AF65-F5344CB8AC3E}">
        <p14:creationId xmlns:p14="http://schemas.microsoft.com/office/powerpoint/2010/main" val="8990273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A9E10CC-F444-4CAC-AF50-6B0267EE0B55}"/>
              </a:ext>
            </a:extLst>
          </p:cNvPr>
          <p:cNvSpPr>
            <a:spLocks noGrp="1"/>
          </p:cNvSpPr>
          <p:nvPr>
            <p:ph type="title"/>
          </p:nvPr>
        </p:nvSpPr>
        <p:spPr/>
        <p:txBody>
          <a:bodyPr/>
          <a:lstStyle/>
          <a:p>
            <a:r>
              <a:rPr lang="pt-BR" dirty="0"/>
              <a:t>CRIMES AMBIENTAIS</a:t>
            </a:r>
          </a:p>
        </p:txBody>
      </p:sp>
      <p:sp>
        <p:nvSpPr>
          <p:cNvPr id="3" name="Espaço Reservado para Conteúdo 2">
            <a:extLst>
              <a:ext uri="{FF2B5EF4-FFF2-40B4-BE49-F238E27FC236}">
                <a16:creationId xmlns:a16="http://schemas.microsoft.com/office/drawing/2014/main" id="{31190A43-538E-41A1-B1DE-83426D50172D}"/>
              </a:ext>
            </a:extLst>
          </p:cNvPr>
          <p:cNvSpPr>
            <a:spLocks noGrp="1"/>
          </p:cNvSpPr>
          <p:nvPr>
            <p:ph idx="1"/>
          </p:nvPr>
        </p:nvSpPr>
        <p:spPr>
          <a:xfrm>
            <a:off x="680145" y="2060848"/>
            <a:ext cx="9611357" cy="4536504"/>
          </a:xfrm>
        </p:spPr>
        <p:txBody>
          <a:bodyPr>
            <a:normAutofit/>
          </a:bodyPr>
          <a:lstStyle/>
          <a:p>
            <a:pPr marL="0" indent="0">
              <a:buNone/>
            </a:pPr>
            <a:r>
              <a:rPr lang="pt-BR" dirty="0"/>
              <a:t>Art. 23. A prestação de serviços à comunidade pela pessoa jurídica consistirá em:</a:t>
            </a:r>
          </a:p>
          <a:p>
            <a:pPr marL="0" indent="0">
              <a:buNone/>
            </a:pPr>
            <a:r>
              <a:rPr lang="pt-BR" dirty="0"/>
              <a:t>I - custeio de programas e de projetos ambientais;</a:t>
            </a:r>
          </a:p>
          <a:p>
            <a:pPr marL="0" indent="0">
              <a:buNone/>
            </a:pPr>
            <a:r>
              <a:rPr lang="pt-BR" dirty="0"/>
              <a:t>II - execução de obras de recuperação de áreas degradadas;</a:t>
            </a:r>
          </a:p>
          <a:p>
            <a:pPr marL="0" indent="0">
              <a:buNone/>
            </a:pPr>
            <a:r>
              <a:rPr lang="pt-BR" dirty="0"/>
              <a:t>III - manutenção de espaços públicos;</a:t>
            </a:r>
          </a:p>
          <a:p>
            <a:pPr marL="0" indent="0">
              <a:buNone/>
            </a:pPr>
            <a:r>
              <a:rPr lang="pt-BR" dirty="0"/>
              <a:t>IV - contribuições a entidades ambientais ou culturais públicas.</a:t>
            </a:r>
          </a:p>
          <a:p>
            <a:pPr marL="0" indent="0">
              <a:buNone/>
            </a:pPr>
            <a:r>
              <a:rPr lang="pt-BR" dirty="0"/>
              <a:t>Art. 24. A pessoa jurídica constituída ou utilizada, preponderantemente, com o fim de permitir, facilitar ou ocultar a prática de crime definido nesta Lei terá decretada sua liquidação forçada, seu patrimônio será considerado instrumento do crime e como tal perdido em favor do Fundo Penitenciário Nacional. </a:t>
            </a:r>
          </a:p>
        </p:txBody>
      </p:sp>
    </p:spTree>
    <p:extLst>
      <p:ext uri="{BB962C8B-B14F-4D97-AF65-F5344CB8AC3E}">
        <p14:creationId xmlns:p14="http://schemas.microsoft.com/office/powerpoint/2010/main" val="38044016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EB4363E-9604-47D1-A282-E9A136637187}"/>
              </a:ext>
            </a:extLst>
          </p:cNvPr>
          <p:cNvSpPr>
            <a:spLocks noGrp="1"/>
          </p:cNvSpPr>
          <p:nvPr>
            <p:ph type="title"/>
          </p:nvPr>
        </p:nvSpPr>
        <p:spPr/>
        <p:txBody>
          <a:bodyPr/>
          <a:lstStyle/>
          <a:p>
            <a:r>
              <a:rPr lang="pt-BR" dirty="0"/>
              <a:t>CRIMES AMBIENTAIS</a:t>
            </a:r>
          </a:p>
        </p:txBody>
      </p:sp>
      <p:sp>
        <p:nvSpPr>
          <p:cNvPr id="3" name="Espaço Reservado para Conteúdo 2">
            <a:extLst>
              <a:ext uri="{FF2B5EF4-FFF2-40B4-BE49-F238E27FC236}">
                <a16:creationId xmlns:a16="http://schemas.microsoft.com/office/drawing/2014/main" id="{FFF1894F-DC74-4D9D-8031-00549D5009F2}"/>
              </a:ext>
            </a:extLst>
          </p:cNvPr>
          <p:cNvSpPr>
            <a:spLocks noGrp="1"/>
          </p:cNvSpPr>
          <p:nvPr>
            <p:ph idx="1"/>
          </p:nvPr>
        </p:nvSpPr>
        <p:spPr>
          <a:xfrm>
            <a:off x="680145" y="2132856"/>
            <a:ext cx="10886875" cy="4608512"/>
          </a:xfrm>
        </p:spPr>
        <p:txBody>
          <a:bodyPr>
            <a:normAutofit fontScale="62500" lnSpcReduction="20000"/>
          </a:bodyPr>
          <a:lstStyle/>
          <a:p>
            <a:pPr marL="0" indent="0">
              <a:buNone/>
            </a:pPr>
            <a:r>
              <a:rPr lang="pt-BR" dirty="0"/>
              <a:t>DA AÇÃO E DO PROCESSO PENAL</a:t>
            </a:r>
          </a:p>
          <a:p>
            <a:pPr marL="0" indent="0">
              <a:buNone/>
            </a:pPr>
            <a:r>
              <a:rPr lang="pt-BR" dirty="0"/>
              <a:t>Art. 26. Nas infrações penais previstas nesta Lei, a ação penal é pública incondicionada.</a:t>
            </a:r>
          </a:p>
          <a:p>
            <a:pPr marL="0" indent="0">
              <a:buNone/>
            </a:pPr>
            <a:r>
              <a:rPr lang="pt-BR" dirty="0"/>
              <a:t>Parágrafo único. (VETADO)</a:t>
            </a:r>
          </a:p>
          <a:p>
            <a:pPr marL="0" indent="0">
              <a:buNone/>
            </a:pPr>
            <a:r>
              <a:rPr lang="pt-BR" dirty="0"/>
              <a:t>Art. 27. Nos crimes ambientais de menor potencial ofensivo, a proposta de aplicação imediata de pena restritiva de direitos ou multa, prevista no art. 76 da Lei nº 9.099, de 26 de setembro de 1995, somente poderá ser formulada desde que tenha havido a prévia composição do dano ambiental, de que trata o art. 74 da mesma lei, salvo em caso de comprovada impossibilidade.</a:t>
            </a:r>
          </a:p>
          <a:p>
            <a:pPr marL="0" indent="0">
              <a:buNone/>
            </a:pPr>
            <a:r>
              <a:rPr lang="pt-BR" dirty="0"/>
              <a:t>Art. 28. As disposições do art. 89 da Lei nº 9.099, de 26 de setembro de 1995, aplicam-se aos crimes de menor potencial ofensivo definidos nesta Lei, com as seguintes modificações:</a:t>
            </a:r>
          </a:p>
          <a:p>
            <a:pPr marL="0" indent="0">
              <a:buNone/>
            </a:pPr>
            <a:r>
              <a:rPr lang="pt-BR" dirty="0"/>
              <a:t>I - a declaração de extinção de punibilidade, de que trata o § 5° do artigo referido no caput, dependerá de laudo de constatação de reparação do dano ambiental, ressalvada a impossibilidade prevista no inciso I do § 1° do mesmo artigo;</a:t>
            </a:r>
          </a:p>
          <a:p>
            <a:pPr marL="0" indent="0">
              <a:buNone/>
            </a:pPr>
            <a:r>
              <a:rPr lang="pt-BR" dirty="0"/>
              <a:t>II - na hipótese de o laudo de constatação comprovar não ter sido completa a reparação, o prazo de suspensão do processo será prorrogado, até o período máximo previsto no artigo referido no caput, acrescido de mais um ano, com suspensão do prazo da prescrição;</a:t>
            </a:r>
          </a:p>
          <a:p>
            <a:pPr marL="0" indent="0">
              <a:buNone/>
            </a:pPr>
            <a:r>
              <a:rPr lang="pt-BR" dirty="0"/>
              <a:t>III - no período de prorrogação, não se aplicarão as condições dos incisos II, III e IV do § 1° do artigo mencionado no caput;</a:t>
            </a:r>
          </a:p>
          <a:p>
            <a:pPr marL="0" indent="0">
              <a:buNone/>
            </a:pPr>
            <a:r>
              <a:rPr lang="pt-BR" dirty="0"/>
              <a:t>IV - findo o prazo de prorrogação, proceder-se-á à lavratura de novo laudo de constatação de reparação do dano ambiental, podendo, conforme seu resultado, ser novamente prorrogado o período de suspensão, até o máximo previsto no inciso II deste artigo, observado o disposto no inciso III;</a:t>
            </a:r>
          </a:p>
          <a:p>
            <a:pPr marL="0" indent="0">
              <a:buNone/>
            </a:pPr>
            <a:r>
              <a:rPr lang="pt-BR" dirty="0"/>
              <a:t>V - esgotado o prazo máximo de prorrogação, a declaração de extinção de punibilidade dependerá de laudo de constatação que comprove ter o acusado tomado as providências necessárias à reparação integral do dano.</a:t>
            </a:r>
          </a:p>
        </p:txBody>
      </p:sp>
    </p:spTree>
    <p:extLst>
      <p:ext uri="{BB962C8B-B14F-4D97-AF65-F5344CB8AC3E}">
        <p14:creationId xmlns:p14="http://schemas.microsoft.com/office/powerpoint/2010/main" val="4675802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7B3E7B-7B6A-4292-B25B-D74CA52F6C23}"/>
              </a:ext>
            </a:extLst>
          </p:cNvPr>
          <p:cNvSpPr>
            <a:spLocks noGrp="1"/>
          </p:cNvSpPr>
          <p:nvPr>
            <p:ph type="title"/>
          </p:nvPr>
        </p:nvSpPr>
        <p:spPr/>
        <p:txBody>
          <a:bodyPr/>
          <a:lstStyle/>
          <a:p>
            <a:r>
              <a:rPr lang="pt-BR" dirty="0"/>
              <a:t>CRIMES AMBIENTAIS</a:t>
            </a:r>
          </a:p>
        </p:txBody>
      </p:sp>
      <p:sp>
        <p:nvSpPr>
          <p:cNvPr id="3" name="Espaço Reservado para Conteúdo 2">
            <a:extLst>
              <a:ext uri="{FF2B5EF4-FFF2-40B4-BE49-F238E27FC236}">
                <a16:creationId xmlns:a16="http://schemas.microsoft.com/office/drawing/2014/main" id="{FAC73986-F0DB-49D3-9858-AEBC2BF33F4D}"/>
              </a:ext>
            </a:extLst>
          </p:cNvPr>
          <p:cNvSpPr>
            <a:spLocks noGrp="1"/>
          </p:cNvSpPr>
          <p:nvPr>
            <p:ph idx="1"/>
          </p:nvPr>
        </p:nvSpPr>
        <p:spPr>
          <a:xfrm>
            <a:off x="680145" y="2336872"/>
            <a:ext cx="10454827" cy="4116463"/>
          </a:xfrm>
        </p:spPr>
        <p:txBody>
          <a:bodyPr>
            <a:normAutofit fontScale="92500" lnSpcReduction="20000"/>
          </a:bodyPr>
          <a:lstStyle/>
          <a:p>
            <a:pPr marL="0" indent="0">
              <a:buNone/>
            </a:pPr>
            <a:r>
              <a:rPr lang="pt-BR" dirty="0"/>
              <a:t>CAPÍTULO VII</a:t>
            </a:r>
          </a:p>
          <a:p>
            <a:pPr marL="0" indent="0">
              <a:buNone/>
            </a:pPr>
            <a:r>
              <a:rPr lang="pt-BR" dirty="0"/>
              <a:t>DA COOPERAÇÃO INTERNACIONAL PARA A PRESERVAÇÃO DO MEIO AMBIENTE</a:t>
            </a:r>
          </a:p>
          <a:p>
            <a:pPr marL="0" indent="0">
              <a:buNone/>
            </a:pPr>
            <a:r>
              <a:rPr lang="pt-BR" dirty="0"/>
              <a:t>Art. 77. Resguardados a soberania nacional, a ordem pública e os bons costumes, o Governo brasileiro prestará, no que concerne ao meio ambiente, a necessária cooperação a outro país, sem qualquer ônus, quando solicitado para:</a:t>
            </a:r>
          </a:p>
          <a:p>
            <a:pPr marL="0" indent="0">
              <a:buNone/>
            </a:pPr>
            <a:r>
              <a:rPr lang="pt-BR" dirty="0"/>
              <a:t>I - produção de prova;</a:t>
            </a:r>
          </a:p>
          <a:p>
            <a:pPr marL="0" indent="0">
              <a:buNone/>
            </a:pPr>
            <a:r>
              <a:rPr lang="pt-BR" dirty="0"/>
              <a:t>II - exame de objetos e lugares;</a:t>
            </a:r>
          </a:p>
          <a:p>
            <a:pPr marL="0" indent="0">
              <a:buNone/>
            </a:pPr>
            <a:r>
              <a:rPr lang="pt-BR" dirty="0"/>
              <a:t>III - informações sobre pessoas e coisas;</a:t>
            </a:r>
          </a:p>
          <a:p>
            <a:pPr marL="0" indent="0">
              <a:buNone/>
            </a:pPr>
            <a:r>
              <a:rPr lang="pt-BR" dirty="0"/>
              <a:t>IV - presença temporária da pessoa presa, cujas declarações tenham relevância para a decisão de uma causa;</a:t>
            </a:r>
          </a:p>
          <a:p>
            <a:pPr marL="0" indent="0">
              <a:buNone/>
            </a:pPr>
            <a:r>
              <a:rPr lang="pt-BR" dirty="0"/>
              <a:t>V - outras formas de assistência permitidas pela legislação em vigor ou pelos tratados de que o Brasil seja parte.</a:t>
            </a:r>
          </a:p>
        </p:txBody>
      </p:sp>
    </p:spTree>
    <p:extLst>
      <p:ext uri="{BB962C8B-B14F-4D97-AF65-F5344CB8AC3E}">
        <p14:creationId xmlns:p14="http://schemas.microsoft.com/office/powerpoint/2010/main" val="21859022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87A9ED3-15CA-442D-9B49-41CFC18EA0F7}"/>
              </a:ext>
            </a:extLst>
          </p:cNvPr>
          <p:cNvSpPr>
            <a:spLocks noGrp="1"/>
          </p:cNvSpPr>
          <p:nvPr>
            <p:ph type="title"/>
          </p:nvPr>
        </p:nvSpPr>
        <p:spPr/>
        <p:txBody>
          <a:bodyPr/>
          <a:lstStyle/>
          <a:p>
            <a:r>
              <a:rPr lang="pt-BR" dirty="0"/>
              <a:t>CRIMES AMBIENTAIS</a:t>
            </a:r>
          </a:p>
        </p:txBody>
      </p:sp>
      <p:sp>
        <p:nvSpPr>
          <p:cNvPr id="3" name="Espaço Reservado para Conteúdo 2">
            <a:extLst>
              <a:ext uri="{FF2B5EF4-FFF2-40B4-BE49-F238E27FC236}">
                <a16:creationId xmlns:a16="http://schemas.microsoft.com/office/drawing/2014/main" id="{C0269101-5F2C-4D43-A1D1-28D06DBBF6CF}"/>
              </a:ext>
            </a:extLst>
          </p:cNvPr>
          <p:cNvSpPr>
            <a:spLocks noGrp="1"/>
          </p:cNvSpPr>
          <p:nvPr>
            <p:ph idx="1"/>
          </p:nvPr>
        </p:nvSpPr>
        <p:spPr>
          <a:xfrm>
            <a:off x="680145" y="2336872"/>
            <a:ext cx="10670851" cy="4332487"/>
          </a:xfrm>
        </p:spPr>
        <p:txBody>
          <a:bodyPr>
            <a:normAutofit fontScale="92500" lnSpcReduction="20000"/>
          </a:bodyPr>
          <a:lstStyle/>
          <a:p>
            <a:pPr marL="0" indent="0">
              <a:buNone/>
            </a:pPr>
            <a:r>
              <a:rPr lang="pt-BR" dirty="0"/>
              <a:t>§ 1° A solicitação de que trata este artigo será dirigida ao Ministério da Justiça, que a remeterá, quando necessário, ao órgão judiciário competente para decidir a seu respeito, ou a encaminhará à autoridade capaz de atendê-la.</a:t>
            </a:r>
          </a:p>
          <a:p>
            <a:pPr marL="0" indent="0">
              <a:buNone/>
            </a:pPr>
            <a:r>
              <a:rPr lang="pt-BR" dirty="0"/>
              <a:t>§ 2º A solicitação deverá conter:</a:t>
            </a:r>
          </a:p>
          <a:p>
            <a:pPr marL="0" indent="0">
              <a:buNone/>
            </a:pPr>
            <a:r>
              <a:rPr lang="pt-BR" dirty="0"/>
              <a:t>I - o nome e a qualificação da autoridade solicitante;</a:t>
            </a:r>
          </a:p>
          <a:p>
            <a:pPr marL="0" indent="0">
              <a:buNone/>
            </a:pPr>
            <a:r>
              <a:rPr lang="pt-BR" dirty="0"/>
              <a:t>II - o objeto e o motivo de sua formulação;</a:t>
            </a:r>
          </a:p>
          <a:p>
            <a:pPr marL="0" indent="0">
              <a:buNone/>
            </a:pPr>
            <a:r>
              <a:rPr lang="pt-BR" dirty="0"/>
              <a:t>III - a descrição sumária do procedimento em curso no país solicitante;</a:t>
            </a:r>
          </a:p>
          <a:p>
            <a:pPr marL="0" indent="0">
              <a:buNone/>
            </a:pPr>
            <a:r>
              <a:rPr lang="pt-BR" dirty="0"/>
              <a:t>IV - a especificação da assistência solicitada;</a:t>
            </a:r>
          </a:p>
          <a:p>
            <a:pPr marL="0" indent="0">
              <a:buNone/>
            </a:pPr>
            <a:r>
              <a:rPr lang="pt-BR" dirty="0"/>
              <a:t>V - a documentação indispensável ao seu esclarecimento, quando for o caso.</a:t>
            </a:r>
          </a:p>
          <a:p>
            <a:pPr marL="0" indent="0">
              <a:buNone/>
            </a:pPr>
            <a:r>
              <a:rPr lang="pt-BR" dirty="0"/>
              <a:t>Art. 78. Para a consecução dos fins visados nesta Lei e especialmente para a reciprocidade da cooperação internacional, deve ser mantido sistema de comunicações apto a facilitar o intercâmbio rápido e seguro de informações com órgãos de outros países.</a:t>
            </a:r>
          </a:p>
          <a:p>
            <a:pPr marL="0" indent="0">
              <a:buNone/>
            </a:pPr>
            <a:endParaRPr lang="pt-BR" dirty="0"/>
          </a:p>
        </p:txBody>
      </p:sp>
    </p:spTree>
    <p:extLst>
      <p:ext uri="{BB962C8B-B14F-4D97-AF65-F5344CB8AC3E}">
        <p14:creationId xmlns:p14="http://schemas.microsoft.com/office/powerpoint/2010/main" val="30112571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ECDA79F-FB31-4018-9BD4-7E1ED38E2969}"/>
              </a:ext>
            </a:extLst>
          </p:cNvPr>
          <p:cNvSpPr>
            <a:spLocks noGrp="1"/>
          </p:cNvSpPr>
          <p:nvPr>
            <p:ph type="title"/>
          </p:nvPr>
        </p:nvSpPr>
        <p:spPr/>
        <p:txBody>
          <a:bodyPr/>
          <a:lstStyle/>
          <a:p>
            <a:r>
              <a:rPr lang="pt-BR" dirty="0"/>
              <a:t>RACISMO – LEI 7716/1989</a:t>
            </a:r>
          </a:p>
        </p:txBody>
      </p:sp>
      <p:sp>
        <p:nvSpPr>
          <p:cNvPr id="3" name="Espaço Reservado para Conteúdo 2">
            <a:extLst>
              <a:ext uri="{FF2B5EF4-FFF2-40B4-BE49-F238E27FC236}">
                <a16:creationId xmlns:a16="http://schemas.microsoft.com/office/drawing/2014/main" id="{16DF2D1E-2877-4813-9468-D76FB66C901B}"/>
              </a:ext>
            </a:extLst>
          </p:cNvPr>
          <p:cNvSpPr>
            <a:spLocks noGrp="1"/>
          </p:cNvSpPr>
          <p:nvPr>
            <p:ph idx="1"/>
          </p:nvPr>
        </p:nvSpPr>
        <p:spPr>
          <a:xfrm>
            <a:off x="680145" y="2060848"/>
            <a:ext cx="9611357" cy="4680519"/>
          </a:xfrm>
        </p:spPr>
        <p:txBody>
          <a:bodyPr>
            <a:normAutofit fontScale="85000" lnSpcReduction="20000"/>
          </a:bodyPr>
          <a:lstStyle/>
          <a:p>
            <a:pPr marL="0" indent="0">
              <a:buNone/>
            </a:pPr>
            <a:r>
              <a:rPr lang="pt-BR" dirty="0"/>
              <a:t> Art. 20. Praticar, induzir ou incitar a discriminação ou preconceito de raça, cor, etnia, religião ou procedência nacional. (Redação dada pela Lei nº 9.459, de 15/05/97)</a:t>
            </a:r>
          </a:p>
          <a:p>
            <a:pPr marL="0" indent="0">
              <a:buNone/>
            </a:pPr>
            <a:r>
              <a:rPr lang="pt-BR" dirty="0"/>
              <a:t>Pena: reclusão de um a três anos e multa.(Redação dada pela Lei nº 9.459, de 15/05/97)</a:t>
            </a:r>
          </a:p>
          <a:p>
            <a:pPr marL="0" indent="0">
              <a:buNone/>
            </a:pPr>
            <a:r>
              <a:rPr lang="pt-BR" dirty="0"/>
              <a:t>§ 1º Fabricar, comercializar, distribuir ou veicular símbolos, emblemas, ornamentos, distintivos ou propaganda que utilizem a cruz suástica ou gamada, para fins de divulgação do nazismo. (Redação dada pela Lei nº 9.459, de 15/05/97)</a:t>
            </a:r>
          </a:p>
          <a:p>
            <a:pPr marL="0" indent="0">
              <a:buNone/>
            </a:pPr>
            <a:r>
              <a:rPr lang="pt-BR" dirty="0"/>
              <a:t>Pena: reclusão de dois a cinco anos e multa.(Incluído pela Lei nº 9.459, de 15/05/97)</a:t>
            </a:r>
          </a:p>
          <a:p>
            <a:pPr marL="0" indent="0">
              <a:buNone/>
            </a:pPr>
            <a:r>
              <a:rPr lang="pt-BR" dirty="0"/>
              <a:t>§ 2º Se qualquer dos crimes previstos no caput é cometido por intermédio dos meios de comunicação social ou publicação de qualquer natureza: (Redação dada pela Lei nº 9.459, de 15/05/97)</a:t>
            </a:r>
          </a:p>
          <a:p>
            <a:pPr marL="0" indent="0">
              <a:buNone/>
            </a:pPr>
            <a:r>
              <a:rPr lang="pt-BR" dirty="0"/>
              <a:t>Pena: reclusão de dois a cinco anos e multa.(Incluído pela Lei nº 9.459, de 15/05/97)</a:t>
            </a:r>
          </a:p>
          <a:p>
            <a:pPr marL="0" indent="0">
              <a:buNone/>
            </a:pPr>
            <a:r>
              <a:rPr lang="pt-BR" dirty="0"/>
              <a:t>)</a:t>
            </a:r>
          </a:p>
        </p:txBody>
      </p:sp>
    </p:spTree>
    <p:extLst>
      <p:ext uri="{BB962C8B-B14F-4D97-AF65-F5344CB8AC3E}">
        <p14:creationId xmlns:p14="http://schemas.microsoft.com/office/powerpoint/2010/main" val="26584981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DC287E4-5599-4BC6-A056-20487C2A4271}"/>
              </a:ext>
            </a:extLst>
          </p:cNvPr>
          <p:cNvSpPr>
            <a:spLocks noGrp="1"/>
          </p:cNvSpPr>
          <p:nvPr>
            <p:ph type="title"/>
          </p:nvPr>
        </p:nvSpPr>
        <p:spPr/>
        <p:txBody>
          <a:bodyPr/>
          <a:lstStyle/>
          <a:p>
            <a:r>
              <a:rPr lang="pt-BR" dirty="0"/>
              <a:t>RACISMO</a:t>
            </a:r>
          </a:p>
        </p:txBody>
      </p:sp>
      <p:sp>
        <p:nvSpPr>
          <p:cNvPr id="3" name="Espaço Reservado para Conteúdo 2">
            <a:extLst>
              <a:ext uri="{FF2B5EF4-FFF2-40B4-BE49-F238E27FC236}">
                <a16:creationId xmlns:a16="http://schemas.microsoft.com/office/drawing/2014/main" id="{BE04106E-266B-4C44-9A16-44EF75B3BD89}"/>
              </a:ext>
            </a:extLst>
          </p:cNvPr>
          <p:cNvSpPr>
            <a:spLocks noGrp="1"/>
          </p:cNvSpPr>
          <p:nvPr>
            <p:ph idx="1"/>
          </p:nvPr>
        </p:nvSpPr>
        <p:spPr>
          <a:xfrm>
            <a:off x="680145" y="2336872"/>
            <a:ext cx="10814867" cy="4332487"/>
          </a:xfrm>
        </p:spPr>
        <p:txBody>
          <a:bodyPr>
            <a:normAutofit fontScale="92500" lnSpcReduction="20000"/>
          </a:bodyPr>
          <a:lstStyle/>
          <a:p>
            <a:pPr marL="0" indent="0">
              <a:buNone/>
            </a:pPr>
            <a:r>
              <a:rPr lang="pt-BR" dirty="0"/>
              <a:t>§ 3º No caso do parágrafo anterior, o juiz poderá determinar, ouvido o Ministério Público ou a pedido deste, ainda antes do inquérito policial, sob pena de desobediência: (Redação dada pela Lei nº 9.459, de 15/05/97) </a:t>
            </a:r>
          </a:p>
          <a:p>
            <a:pPr marL="0" indent="0">
              <a:buNone/>
            </a:pPr>
            <a:r>
              <a:rPr lang="pt-BR" dirty="0"/>
              <a:t>I - o recolhimento imediato ou a busca e apreensão dos exemplares do material respectivo;(Incluído pela Lei nº 9.459, de 15/05/97)</a:t>
            </a:r>
          </a:p>
          <a:p>
            <a:pPr marL="0" indent="0">
              <a:buNone/>
            </a:pPr>
            <a:r>
              <a:rPr lang="pt-BR" dirty="0"/>
              <a:t>II - a cessação das respectivas transmissões radiofônicas ou televisivas.(Incluído pela Lei nº 9.459, de 15/05/97)</a:t>
            </a:r>
          </a:p>
          <a:p>
            <a:pPr marL="0" indent="0">
              <a:buNone/>
            </a:pPr>
            <a:r>
              <a:rPr lang="pt-BR" dirty="0"/>
              <a:t>II - a cessação das respectivas transmissões radiofônicas, televisivas, eletrônicas ou da publicação por qualquer meio;      (Redação dada pela Lei nº 12.735, de 2012)        (Vigência)</a:t>
            </a:r>
          </a:p>
          <a:p>
            <a:pPr marL="0" indent="0">
              <a:buNone/>
            </a:pPr>
            <a:r>
              <a:rPr lang="pt-BR" dirty="0"/>
              <a:t>III - a interdição das respectivas mensagens ou páginas de informação na rede mundial de computadores. (Incluído pela Lei nº 12.288, de 2010)      (Vigência)</a:t>
            </a:r>
          </a:p>
          <a:p>
            <a:pPr marL="0" indent="0">
              <a:buNone/>
            </a:pPr>
            <a:r>
              <a:rPr lang="pt-BR" dirty="0"/>
              <a:t>§ 4º Na hipótese do § 2º, constitui efeito da condenação, após o trânsito em julgado da decisão, a destruição do material apreendido. (Incluído pela Lei nº 9.459, de 15/05/97)</a:t>
            </a:r>
          </a:p>
          <a:p>
            <a:endParaRPr lang="pt-BR" dirty="0"/>
          </a:p>
        </p:txBody>
      </p:sp>
    </p:spTree>
    <p:extLst>
      <p:ext uri="{BB962C8B-B14F-4D97-AF65-F5344CB8AC3E}">
        <p14:creationId xmlns:p14="http://schemas.microsoft.com/office/powerpoint/2010/main" val="20991874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2E4E587-624F-4AD5-A8CF-6DC113F7F03D}"/>
              </a:ext>
            </a:extLst>
          </p:cNvPr>
          <p:cNvSpPr>
            <a:spLocks noGrp="1"/>
          </p:cNvSpPr>
          <p:nvPr>
            <p:ph type="title"/>
          </p:nvPr>
        </p:nvSpPr>
        <p:spPr/>
        <p:txBody>
          <a:bodyPr/>
          <a:lstStyle/>
          <a:p>
            <a:r>
              <a:rPr lang="pt-BR" dirty="0"/>
              <a:t>ABUSO DE AUTORIDADE – LEI 4898/1965</a:t>
            </a:r>
          </a:p>
        </p:txBody>
      </p:sp>
      <p:sp>
        <p:nvSpPr>
          <p:cNvPr id="3" name="Espaço Reservado para Conteúdo 2">
            <a:extLst>
              <a:ext uri="{FF2B5EF4-FFF2-40B4-BE49-F238E27FC236}">
                <a16:creationId xmlns:a16="http://schemas.microsoft.com/office/drawing/2014/main" id="{B99ABD05-6603-4FF5-8DF8-EE7C2C6C3210}"/>
              </a:ext>
            </a:extLst>
          </p:cNvPr>
          <p:cNvSpPr>
            <a:spLocks noGrp="1"/>
          </p:cNvSpPr>
          <p:nvPr>
            <p:ph idx="1"/>
          </p:nvPr>
        </p:nvSpPr>
        <p:spPr/>
        <p:txBody>
          <a:bodyPr>
            <a:normAutofit fontScale="92500" lnSpcReduction="20000"/>
          </a:bodyPr>
          <a:lstStyle/>
          <a:p>
            <a:pPr marL="0" indent="0">
              <a:buNone/>
            </a:pPr>
            <a:r>
              <a:rPr lang="pt-BR" b="1" dirty="0"/>
              <a:t>DIREITO DE REPRESENTAÇÃO</a:t>
            </a:r>
          </a:p>
          <a:p>
            <a:pPr marL="0" indent="0">
              <a:buNone/>
            </a:pPr>
            <a:endParaRPr lang="pt-BR" dirty="0">
              <a:effectLst/>
            </a:endParaRPr>
          </a:p>
          <a:p>
            <a:pPr marL="0" indent="0">
              <a:buNone/>
            </a:pPr>
            <a:r>
              <a:rPr lang="pt-BR" dirty="0">
                <a:effectLst/>
              </a:rPr>
              <a:t>Art. 2º O direito de representação será exercido por meio de petição:</a:t>
            </a:r>
          </a:p>
          <a:p>
            <a:pPr marL="0" indent="0">
              <a:buNone/>
            </a:pPr>
            <a:r>
              <a:rPr lang="pt-BR" dirty="0">
                <a:effectLst/>
              </a:rPr>
              <a:t>a) dirigida à autoridade superior que tiver competência legal para aplicar, à autoridade civil ou militar culpada, a respectiva sanção;</a:t>
            </a:r>
          </a:p>
          <a:p>
            <a:pPr marL="0" indent="0">
              <a:buNone/>
            </a:pPr>
            <a:r>
              <a:rPr lang="pt-BR" dirty="0">
                <a:effectLst/>
              </a:rPr>
              <a:t>b) dirigida ao órgão do Ministério Público que tiver competência para iniciar processo-crime contra a autoridade culpada.</a:t>
            </a:r>
          </a:p>
          <a:p>
            <a:pPr marL="0" indent="0">
              <a:buNone/>
            </a:pPr>
            <a:r>
              <a:rPr lang="pt-BR" dirty="0">
                <a:effectLst/>
              </a:rPr>
              <a:t>Parágrafo único. A representação será feita em duas vias e conterá a exposição do fato constitutivo do abuso de autoridade, com todas as suas circunstâncias, a qualificação do acusado e o rol de testemunhas, no máximo de três, se as houver.</a:t>
            </a:r>
          </a:p>
          <a:p>
            <a:pPr marL="0" indent="0">
              <a:buNone/>
            </a:pPr>
            <a:endParaRPr lang="pt-BR" dirty="0"/>
          </a:p>
        </p:txBody>
      </p:sp>
    </p:spTree>
    <p:extLst>
      <p:ext uri="{BB962C8B-B14F-4D97-AF65-F5344CB8AC3E}">
        <p14:creationId xmlns:p14="http://schemas.microsoft.com/office/powerpoint/2010/main" val="921731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564D3D-7259-4511-97E4-73B89B525441}"/>
              </a:ext>
            </a:extLst>
          </p:cNvPr>
          <p:cNvSpPr>
            <a:spLocks noGrp="1"/>
          </p:cNvSpPr>
          <p:nvPr>
            <p:ph type="title"/>
          </p:nvPr>
        </p:nvSpPr>
        <p:spPr/>
        <p:txBody>
          <a:bodyPr/>
          <a:lstStyle/>
          <a:p>
            <a:r>
              <a:rPr lang="pt-BR" dirty="0"/>
              <a:t>ABUSO DE AUTORIDADE</a:t>
            </a:r>
          </a:p>
        </p:txBody>
      </p:sp>
      <p:sp>
        <p:nvSpPr>
          <p:cNvPr id="3" name="Espaço Reservado para Conteúdo 2">
            <a:extLst>
              <a:ext uri="{FF2B5EF4-FFF2-40B4-BE49-F238E27FC236}">
                <a16:creationId xmlns:a16="http://schemas.microsoft.com/office/drawing/2014/main" id="{3716B2ED-5B1F-418C-A028-DE286C90E140}"/>
              </a:ext>
            </a:extLst>
          </p:cNvPr>
          <p:cNvSpPr>
            <a:spLocks noGrp="1"/>
          </p:cNvSpPr>
          <p:nvPr>
            <p:ph idx="1"/>
          </p:nvPr>
        </p:nvSpPr>
        <p:spPr/>
        <p:txBody>
          <a:bodyPr>
            <a:normAutofit fontScale="85000" lnSpcReduction="20000"/>
          </a:bodyPr>
          <a:lstStyle/>
          <a:p>
            <a:r>
              <a:rPr lang="pt-BR" dirty="0"/>
              <a:t>ATENÇÃO: </a:t>
            </a:r>
            <a:r>
              <a:rPr lang="pt-BR" dirty="0">
                <a:effectLst/>
              </a:rPr>
              <a:t>A ação penal por crime de abuso de autoridade é pública e incondicionada, embora a lei faça referência à </a:t>
            </a:r>
            <a:r>
              <a:rPr lang="pt-BR" i="1" dirty="0">
                <a:effectLst/>
              </a:rPr>
              <a:t>representação </a:t>
            </a:r>
            <a:r>
              <a:rPr lang="pt-BR" dirty="0">
                <a:effectLst/>
              </a:rPr>
              <a:t>na ementa, bem como nos arts. 12 e 14, o que gerou, a princípio, certa dúvida sobre o caráter da ação penal, levando à publicação da Lei n. 5.249/67, que deixou explícita a natureza incondicionada da ação penal para o crime em tela, assim dispondo o seu art. 1º: “A falta de representação do ofendido, nos casos de abuso previstos na Lei n. 4.898, de 9 de dezembro de 1965, não obsta a iniciativa ou o curso de ação pública”. Desse modo, a inexistência ou eventual falha na representação não impedem a instauração da ação penal (STJ, HC 19.124, Fischer, 5ª T., u., </a:t>
            </a:r>
            <a:r>
              <a:rPr lang="pt-BR" i="1" dirty="0">
                <a:effectLst/>
              </a:rPr>
              <a:t>DJ </a:t>
            </a:r>
            <a:r>
              <a:rPr lang="pt-BR" dirty="0">
                <a:effectLst/>
              </a:rPr>
              <a:t>22/04/2002).</a:t>
            </a:r>
          </a:p>
          <a:p>
            <a:r>
              <a:rPr lang="pt-BR" dirty="0">
                <a:effectLst/>
              </a:rPr>
              <a:t>Entendeu-se, então, que a </a:t>
            </a:r>
            <a:r>
              <a:rPr lang="pt-BR" i="1" dirty="0">
                <a:effectLst/>
              </a:rPr>
              <a:t>representação </a:t>
            </a:r>
            <a:r>
              <a:rPr lang="pt-BR" dirty="0">
                <a:effectLst/>
              </a:rPr>
              <a:t>a que alude a lei é uma forma especial de </a:t>
            </a:r>
            <a:r>
              <a:rPr lang="pt-BR" i="1" dirty="0">
                <a:effectLst/>
              </a:rPr>
              <a:t>notitia criminis</a:t>
            </a:r>
            <a:r>
              <a:rPr lang="pt-BR" dirty="0">
                <a:effectLst/>
              </a:rPr>
              <a:t>, tal como regulado no § 3º do art. 5º do CPP.</a:t>
            </a:r>
          </a:p>
          <a:p>
            <a:r>
              <a:rPr lang="pt-BR" dirty="0">
                <a:effectLst/>
              </a:rPr>
              <a:t>Legislação penal especial esquematizado® / Victor Eduardo Rios Gonçalves e José Paulo Baltazar Junior. – 3. ed. –São Paulo: Saraiva, 2017. (Coleção esquematizado® / coordenador Pedro </a:t>
            </a:r>
            <a:r>
              <a:rPr lang="pt-BR" dirty="0" err="1">
                <a:effectLst/>
              </a:rPr>
              <a:t>Lenza</a:t>
            </a:r>
            <a:r>
              <a:rPr lang="pt-BR" dirty="0">
                <a:effectLst/>
              </a:rPr>
              <a:t>)p. 501/502</a:t>
            </a:r>
          </a:p>
          <a:p>
            <a:pPr marL="0" indent="0">
              <a:buNone/>
            </a:pPr>
            <a:endParaRPr lang="pt-BR" dirty="0"/>
          </a:p>
        </p:txBody>
      </p:sp>
    </p:spTree>
    <p:extLst>
      <p:ext uri="{BB962C8B-B14F-4D97-AF65-F5344CB8AC3E}">
        <p14:creationId xmlns:p14="http://schemas.microsoft.com/office/powerpoint/2010/main" val="20198257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3F72C7A-1C27-4792-A782-D70B8D47B612}"/>
              </a:ext>
            </a:extLst>
          </p:cNvPr>
          <p:cNvSpPr>
            <a:spLocks noGrp="1"/>
          </p:cNvSpPr>
          <p:nvPr>
            <p:ph type="title"/>
          </p:nvPr>
        </p:nvSpPr>
        <p:spPr/>
        <p:txBody>
          <a:bodyPr/>
          <a:lstStyle/>
          <a:p>
            <a:r>
              <a:rPr lang="pt-BR" dirty="0"/>
              <a:t>LEI 9099/95 - JECRIM</a:t>
            </a:r>
          </a:p>
        </p:txBody>
      </p:sp>
      <p:sp>
        <p:nvSpPr>
          <p:cNvPr id="3" name="Espaço Reservado para Conteúdo 2">
            <a:extLst>
              <a:ext uri="{FF2B5EF4-FFF2-40B4-BE49-F238E27FC236}">
                <a16:creationId xmlns:a16="http://schemas.microsoft.com/office/drawing/2014/main" id="{A48BDA47-CEAB-4497-A4F0-918F53A24B56}"/>
              </a:ext>
            </a:extLst>
          </p:cNvPr>
          <p:cNvSpPr>
            <a:spLocks noGrp="1"/>
          </p:cNvSpPr>
          <p:nvPr>
            <p:ph idx="1"/>
          </p:nvPr>
        </p:nvSpPr>
        <p:spPr/>
        <p:txBody>
          <a:bodyPr/>
          <a:lstStyle/>
          <a:p>
            <a:pPr marL="0" indent="0">
              <a:buNone/>
            </a:pPr>
            <a:r>
              <a:rPr lang="pt-BR" b="1" dirty="0"/>
              <a:t>*Lei nº 11340/2006 (Lei Maria da Penha) e aplicabilidade da Lei nº 9099/1995:</a:t>
            </a:r>
          </a:p>
          <a:p>
            <a:pPr marL="0" indent="0">
              <a:buNone/>
            </a:pPr>
            <a:r>
              <a:rPr lang="pt-BR" dirty="0"/>
              <a:t>Art. 41 da Lei 11340/2006:  Aos crimes praticados com violência doméstica e familiar contra a mulher, independentemente da pena prevista, não se aplica a Lei n</a:t>
            </a:r>
            <a:r>
              <a:rPr lang="pt-BR" baseline="30000" dirty="0"/>
              <a:t>o</a:t>
            </a:r>
            <a:r>
              <a:rPr lang="pt-BR" dirty="0"/>
              <a:t> 9.099, de 26 de setembro de 1995.</a:t>
            </a:r>
          </a:p>
          <a:p>
            <a:pPr marL="0" indent="0">
              <a:buNone/>
            </a:pPr>
            <a:r>
              <a:rPr lang="pt-BR" dirty="0"/>
              <a:t>*Vide ADC 19/DF</a:t>
            </a:r>
          </a:p>
          <a:p>
            <a:pPr marL="0" indent="0">
              <a:buNone/>
            </a:pPr>
            <a:r>
              <a:rPr lang="pt-BR" b="1" dirty="0"/>
              <a:t>Súmula 536-STJ: A suspensão condicional do processo e a transação penal não se aplicam na hipótese de delitos sujeitos ao rito da Lei Maria da Penha</a:t>
            </a:r>
            <a:endParaRPr lang="pt-BR" dirty="0"/>
          </a:p>
          <a:p>
            <a:pPr marL="0" indent="0">
              <a:buNone/>
            </a:pPr>
            <a:endParaRPr lang="pt-BR" dirty="0"/>
          </a:p>
        </p:txBody>
      </p:sp>
    </p:spTree>
    <p:extLst>
      <p:ext uri="{BB962C8B-B14F-4D97-AF65-F5344CB8AC3E}">
        <p14:creationId xmlns:p14="http://schemas.microsoft.com/office/powerpoint/2010/main" val="38029352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4AFF5E9-20C0-40DE-9A41-425FCF0FB196}"/>
              </a:ext>
            </a:extLst>
          </p:cNvPr>
          <p:cNvSpPr>
            <a:spLocks noGrp="1"/>
          </p:cNvSpPr>
          <p:nvPr>
            <p:ph type="title"/>
          </p:nvPr>
        </p:nvSpPr>
        <p:spPr/>
        <p:txBody>
          <a:bodyPr/>
          <a:lstStyle/>
          <a:p>
            <a:r>
              <a:rPr lang="pt-BR" dirty="0"/>
              <a:t>ABUSO DE AUTORIDADE</a:t>
            </a:r>
          </a:p>
        </p:txBody>
      </p:sp>
      <p:sp>
        <p:nvSpPr>
          <p:cNvPr id="3" name="Espaço Reservado para Conteúdo 2">
            <a:extLst>
              <a:ext uri="{FF2B5EF4-FFF2-40B4-BE49-F238E27FC236}">
                <a16:creationId xmlns:a16="http://schemas.microsoft.com/office/drawing/2014/main" id="{1FA4DFA3-CBD6-4763-9FDE-11C77FF694EE}"/>
              </a:ext>
            </a:extLst>
          </p:cNvPr>
          <p:cNvSpPr>
            <a:spLocks noGrp="1"/>
          </p:cNvSpPr>
          <p:nvPr>
            <p:ph idx="1"/>
          </p:nvPr>
        </p:nvSpPr>
        <p:spPr/>
        <p:txBody>
          <a:bodyPr>
            <a:normAutofit fontScale="70000" lnSpcReduction="20000"/>
          </a:bodyPr>
          <a:lstStyle/>
          <a:p>
            <a:pPr marL="0" indent="0">
              <a:buNone/>
            </a:pPr>
            <a:r>
              <a:rPr lang="pt-BR" dirty="0">
                <a:effectLst/>
              </a:rPr>
              <a:t>Art. 7º recebida a representação em que for solicitada a aplicação de sanção administrativa, a autoridade civil ou militar competente determinará a instauração de inquérito para apurar o fato.</a:t>
            </a:r>
          </a:p>
          <a:p>
            <a:pPr marL="0" indent="0">
              <a:buNone/>
            </a:pPr>
            <a:r>
              <a:rPr lang="pt-BR" dirty="0">
                <a:effectLst/>
              </a:rPr>
              <a:t>§ 1º O inquérito administrativo obedecerá às normas estabelecidas nas leis municipais, estaduais ou federais, civis ou militares, que estabeleçam o respectivo processo.</a:t>
            </a:r>
          </a:p>
          <a:p>
            <a:pPr marL="0" indent="0">
              <a:buNone/>
            </a:pPr>
            <a:r>
              <a:rPr lang="pt-BR" dirty="0">
                <a:effectLst/>
              </a:rPr>
              <a:t>§ 2º não existindo no município no Estado ou na legislação militar normas reguladoras do inquérito administrativo serão aplicadas supletivamente, as disposições dos </a:t>
            </a:r>
            <a:r>
              <a:rPr lang="pt-BR" dirty="0">
                <a:effectLst/>
                <a:hlinkClick r:id="rId2"/>
              </a:rPr>
              <a:t>arts. 219 a 225 da Lei nº 1.711, de 28 de outubro de 1952 (Estatuto dos Funcionários Públicos Civis da União)</a:t>
            </a:r>
            <a:r>
              <a:rPr lang="pt-BR" dirty="0">
                <a:effectLst/>
              </a:rPr>
              <a:t>. (ATENÇÃO: Lei 8112/1990)</a:t>
            </a:r>
          </a:p>
          <a:p>
            <a:pPr marL="0" indent="0">
              <a:buNone/>
            </a:pPr>
            <a:r>
              <a:rPr lang="pt-BR" dirty="0">
                <a:effectLst/>
              </a:rPr>
              <a:t>§ 3º O processo administrativo não poderá ser sobrestado para o fim de aguardar a decisão da ação penal ou civil.</a:t>
            </a:r>
          </a:p>
          <a:p>
            <a:pPr marL="0" indent="0">
              <a:buNone/>
            </a:pPr>
            <a:r>
              <a:rPr lang="pt-BR" dirty="0">
                <a:effectLst/>
              </a:rPr>
              <a:t>Art. 8º A sanção aplicada será anotada na ficha funcional da autoridade civil ou militar.</a:t>
            </a:r>
          </a:p>
          <a:p>
            <a:pPr marL="0" indent="0">
              <a:buNone/>
            </a:pPr>
            <a:r>
              <a:rPr lang="pt-BR" dirty="0">
                <a:effectLst/>
              </a:rPr>
              <a:t>Art. 9º Simultaneamente com a representação dirigida à autoridade administrativa ou independentemente dela, poderá ser promovida pela vítima do abuso, a responsabilidade civil ou penal ou ambas, da autoridade culpada.</a:t>
            </a:r>
          </a:p>
          <a:p>
            <a:endParaRPr lang="pt-BR" dirty="0"/>
          </a:p>
        </p:txBody>
      </p:sp>
    </p:spTree>
    <p:extLst>
      <p:ext uri="{BB962C8B-B14F-4D97-AF65-F5344CB8AC3E}">
        <p14:creationId xmlns:p14="http://schemas.microsoft.com/office/powerpoint/2010/main" val="16114642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B44D095-54A7-4DC9-B51F-DDCD0BCEC2D8}"/>
              </a:ext>
            </a:extLst>
          </p:cNvPr>
          <p:cNvSpPr>
            <a:spLocks noGrp="1"/>
          </p:cNvSpPr>
          <p:nvPr>
            <p:ph type="title"/>
          </p:nvPr>
        </p:nvSpPr>
        <p:spPr/>
        <p:txBody>
          <a:bodyPr/>
          <a:lstStyle/>
          <a:p>
            <a:r>
              <a:rPr lang="pt-BR" dirty="0"/>
              <a:t>ABUSO DE AUTORIDADE</a:t>
            </a:r>
          </a:p>
        </p:txBody>
      </p:sp>
      <p:sp>
        <p:nvSpPr>
          <p:cNvPr id="3" name="Espaço Reservado para Conteúdo 2">
            <a:extLst>
              <a:ext uri="{FF2B5EF4-FFF2-40B4-BE49-F238E27FC236}">
                <a16:creationId xmlns:a16="http://schemas.microsoft.com/office/drawing/2014/main" id="{C7969D3D-B902-4EB2-8782-CCF0667FE3EE}"/>
              </a:ext>
            </a:extLst>
          </p:cNvPr>
          <p:cNvSpPr>
            <a:spLocks noGrp="1"/>
          </p:cNvSpPr>
          <p:nvPr>
            <p:ph idx="1"/>
          </p:nvPr>
        </p:nvSpPr>
        <p:spPr>
          <a:xfrm>
            <a:off x="680145" y="2336872"/>
            <a:ext cx="9611357" cy="4332488"/>
          </a:xfrm>
        </p:spPr>
        <p:txBody>
          <a:bodyPr>
            <a:normAutofit/>
          </a:bodyPr>
          <a:lstStyle/>
          <a:p>
            <a:pPr marL="0" indent="0">
              <a:buNone/>
            </a:pPr>
            <a:r>
              <a:rPr lang="pt-BR" dirty="0">
                <a:effectLst/>
              </a:rPr>
              <a:t>Art. 10. Vetado</a:t>
            </a:r>
          </a:p>
          <a:p>
            <a:pPr marL="0" indent="0">
              <a:buNone/>
            </a:pPr>
            <a:r>
              <a:rPr lang="pt-BR" dirty="0">
                <a:effectLst/>
              </a:rPr>
              <a:t>Art. 11. À ação civil serão aplicáveis as normas do Código de Processo Civil.</a:t>
            </a:r>
          </a:p>
          <a:p>
            <a:pPr marL="0" indent="0">
              <a:buNone/>
            </a:pPr>
            <a:r>
              <a:rPr lang="pt-BR" dirty="0">
                <a:effectLst/>
              </a:rPr>
              <a:t>Art. 12. A ação penal será iniciada, independentemente de inquérito policial ou justificação por denúncia do Ministério Público, instruída com a representação da vítima do abuso.</a:t>
            </a:r>
          </a:p>
          <a:p>
            <a:pPr marL="0" indent="0">
              <a:buNone/>
            </a:pPr>
            <a:endParaRPr lang="pt-BR" dirty="0">
              <a:effectLst/>
            </a:endParaRPr>
          </a:p>
          <a:p>
            <a:r>
              <a:rPr lang="pt-BR" dirty="0">
                <a:effectLst/>
              </a:rPr>
              <a:t>Inquérito policial e Ação Penal: Assim como previsto no CPP, o IP é dispensável para a </a:t>
            </a:r>
            <a:r>
              <a:rPr lang="pt-BR" dirty="0" err="1">
                <a:effectLst/>
              </a:rPr>
              <a:t>instauaração</a:t>
            </a:r>
            <a:r>
              <a:rPr lang="pt-BR" dirty="0">
                <a:effectLst/>
              </a:rPr>
              <a:t> da ação penal.</a:t>
            </a:r>
          </a:p>
          <a:p>
            <a:pPr marL="0" indent="0">
              <a:buNone/>
            </a:pPr>
            <a:endParaRPr lang="pt-BR" dirty="0">
              <a:effectLst/>
            </a:endParaRPr>
          </a:p>
          <a:p>
            <a:pPr marL="0" indent="0">
              <a:buNone/>
            </a:pPr>
            <a:endParaRPr lang="pt-BR" dirty="0"/>
          </a:p>
        </p:txBody>
      </p:sp>
    </p:spTree>
    <p:extLst>
      <p:ext uri="{BB962C8B-B14F-4D97-AF65-F5344CB8AC3E}">
        <p14:creationId xmlns:p14="http://schemas.microsoft.com/office/powerpoint/2010/main" val="13219793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51E3060-6F38-44D9-8F62-8F61EFB9B6F7}"/>
              </a:ext>
            </a:extLst>
          </p:cNvPr>
          <p:cNvSpPr>
            <a:spLocks noGrp="1"/>
          </p:cNvSpPr>
          <p:nvPr>
            <p:ph type="title"/>
          </p:nvPr>
        </p:nvSpPr>
        <p:spPr/>
        <p:txBody>
          <a:bodyPr/>
          <a:lstStyle/>
          <a:p>
            <a:r>
              <a:rPr lang="pt-BR" dirty="0"/>
              <a:t>ABUSO DE AUTORIDADE</a:t>
            </a:r>
          </a:p>
        </p:txBody>
      </p:sp>
      <p:sp>
        <p:nvSpPr>
          <p:cNvPr id="3" name="Espaço Reservado para Conteúdo 2">
            <a:extLst>
              <a:ext uri="{FF2B5EF4-FFF2-40B4-BE49-F238E27FC236}">
                <a16:creationId xmlns:a16="http://schemas.microsoft.com/office/drawing/2014/main" id="{B0C854CB-0C7D-45F2-AA67-5ECFCBD09C4E}"/>
              </a:ext>
            </a:extLst>
          </p:cNvPr>
          <p:cNvSpPr>
            <a:spLocks noGrp="1"/>
          </p:cNvSpPr>
          <p:nvPr>
            <p:ph idx="1"/>
          </p:nvPr>
        </p:nvSpPr>
        <p:spPr/>
        <p:txBody>
          <a:bodyPr>
            <a:normAutofit fontScale="70000" lnSpcReduction="20000"/>
          </a:bodyPr>
          <a:lstStyle/>
          <a:p>
            <a:pPr marL="0" indent="0">
              <a:buNone/>
            </a:pPr>
            <a:r>
              <a:rPr lang="pt-BR" dirty="0">
                <a:effectLst/>
              </a:rPr>
              <a:t>Art. 13. Apresentada ao Ministério Público a representação da vítima, aquele, no prazo de quarenta e oito horas, denunciará o réu, desde que o fato narrado constitua abuso de autoridade, e requererá ao Juiz a sua citação, e, bem assim, a designação de audiência de instrução e julgamento.</a:t>
            </a:r>
          </a:p>
          <a:p>
            <a:pPr marL="0" indent="0">
              <a:buNone/>
            </a:pPr>
            <a:r>
              <a:rPr lang="pt-BR" dirty="0">
                <a:effectLst/>
              </a:rPr>
              <a:t>§ 1º A denúncia do Ministério Público será apresentada em duas vias.</a:t>
            </a:r>
          </a:p>
          <a:p>
            <a:pPr marL="0" indent="0">
              <a:buNone/>
            </a:pPr>
            <a:r>
              <a:rPr lang="pt-BR" dirty="0">
                <a:effectLst/>
              </a:rPr>
              <a:t>Art. 14. Se a ato ou fato constitutivo do abuso de autoridade houver deixado vestígios o ofendido ou o acusado poderá:</a:t>
            </a:r>
          </a:p>
          <a:p>
            <a:pPr marL="0" indent="0">
              <a:buNone/>
            </a:pPr>
            <a:r>
              <a:rPr lang="pt-BR" dirty="0">
                <a:effectLst/>
              </a:rPr>
              <a:t>a) promover a comprovação da existência de tais vestígios, por meio de duas testemunhas qualificadas;</a:t>
            </a:r>
          </a:p>
          <a:p>
            <a:pPr marL="0" indent="0">
              <a:buNone/>
            </a:pPr>
            <a:r>
              <a:rPr lang="pt-BR" dirty="0">
                <a:effectLst/>
              </a:rPr>
              <a:t>b) requerer ao Juiz, até setenta e duas horas antes da audiência de instrução e julgamento, a designação de um perito para fazer as verificações necessárias.</a:t>
            </a:r>
          </a:p>
          <a:p>
            <a:pPr marL="0" indent="0">
              <a:buNone/>
            </a:pPr>
            <a:r>
              <a:rPr lang="pt-BR" dirty="0">
                <a:effectLst/>
              </a:rPr>
              <a:t>§ 1º O perito ou as testemunhas farão o seu relatório e prestarão seus depoimentos verbalmente, ou o apresentarão por escrito, querendo, na audiência de instrução e julgamento.</a:t>
            </a:r>
          </a:p>
          <a:p>
            <a:pPr marL="0" indent="0">
              <a:buNone/>
            </a:pPr>
            <a:r>
              <a:rPr lang="pt-BR" dirty="0">
                <a:effectLst/>
              </a:rPr>
              <a:t>§ 2º No caso previsto na letra a deste artigo a representação poderá conter a indicação de mais duas testemunhas.</a:t>
            </a:r>
          </a:p>
          <a:p>
            <a:pPr marL="0" indent="0">
              <a:buNone/>
            </a:pPr>
            <a:endParaRPr lang="pt-BR" dirty="0"/>
          </a:p>
          <a:p>
            <a:pPr marL="0" indent="0">
              <a:buNone/>
            </a:pPr>
            <a:endParaRPr lang="pt-BR" dirty="0"/>
          </a:p>
        </p:txBody>
      </p:sp>
    </p:spTree>
    <p:extLst>
      <p:ext uri="{BB962C8B-B14F-4D97-AF65-F5344CB8AC3E}">
        <p14:creationId xmlns:p14="http://schemas.microsoft.com/office/powerpoint/2010/main" val="7189217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46CAAF7-AA26-47D2-8374-0AD1CED909F5}"/>
              </a:ext>
            </a:extLst>
          </p:cNvPr>
          <p:cNvSpPr>
            <a:spLocks noGrp="1"/>
          </p:cNvSpPr>
          <p:nvPr>
            <p:ph type="title"/>
          </p:nvPr>
        </p:nvSpPr>
        <p:spPr/>
        <p:txBody>
          <a:bodyPr/>
          <a:lstStyle/>
          <a:p>
            <a:r>
              <a:rPr lang="pt-BR" dirty="0"/>
              <a:t>ABUSO DE AUTORIDADE</a:t>
            </a:r>
          </a:p>
        </p:txBody>
      </p:sp>
      <p:sp>
        <p:nvSpPr>
          <p:cNvPr id="3" name="Espaço Reservado para Conteúdo 2">
            <a:extLst>
              <a:ext uri="{FF2B5EF4-FFF2-40B4-BE49-F238E27FC236}">
                <a16:creationId xmlns:a16="http://schemas.microsoft.com/office/drawing/2014/main" id="{0649F9F7-FF6C-49C5-B94F-EE2E41A0A986}"/>
              </a:ext>
            </a:extLst>
          </p:cNvPr>
          <p:cNvSpPr>
            <a:spLocks noGrp="1"/>
          </p:cNvSpPr>
          <p:nvPr>
            <p:ph idx="1"/>
          </p:nvPr>
        </p:nvSpPr>
        <p:spPr/>
        <p:txBody>
          <a:bodyPr/>
          <a:lstStyle/>
          <a:p>
            <a:pPr marL="0" indent="0">
              <a:buNone/>
            </a:pPr>
            <a:r>
              <a:rPr lang="pt-BR" dirty="0">
                <a:effectLst/>
              </a:rPr>
              <a:t>Testemunhas:</a:t>
            </a:r>
          </a:p>
          <a:p>
            <a:pPr marL="0" indent="0">
              <a:buNone/>
            </a:pPr>
            <a:r>
              <a:rPr lang="pt-BR" dirty="0">
                <a:effectLst/>
              </a:rPr>
              <a:t>O número máximo é de cinco, pela combinação dos arts. 2º, parágrafo único (3 testemunhas) e 14, “a” (2 testemunhas para comprovar a existência de vestígios)  da Lei.</a:t>
            </a:r>
          </a:p>
          <a:p>
            <a:pPr marL="0" indent="0">
              <a:buNone/>
            </a:pPr>
            <a:endParaRPr lang="pt-BR" dirty="0"/>
          </a:p>
        </p:txBody>
      </p:sp>
    </p:spTree>
    <p:extLst>
      <p:ext uri="{BB962C8B-B14F-4D97-AF65-F5344CB8AC3E}">
        <p14:creationId xmlns:p14="http://schemas.microsoft.com/office/powerpoint/2010/main" val="2472672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FCCA11B-2653-4B80-A28B-863E61FB0B9F}"/>
              </a:ext>
            </a:extLst>
          </p:cNvPr>
          <p:cNvSpPr>
            <a:spLocks noGrp="1"/>
          </p:cNvSpPr>
          <p:nvPr>
            <p:ph type="title"/>
          </p:nvPr>
        </p:nvSpPr>
        <p:spPr/>
        <p:txBody>
          <a:bodyPr/>
          <a:lstStyle/>
          <a:p>
            <a:r>
              <a:rPr lang="pt-BR" dirty="0"/>
              <a:t>ABUSO DE AUTORIDADE</a:t>
            </a:r>
          </a:p>
        </p:txBody>
      </p:sp>
      <p:sp>
        <p:nvSpPr>
          <p:cNvPr id="3" name="Espaço Reservado para Conteúdo 2">
            <a:extLst>
              <a:ext uri="{FF2B5EF4-FFF2-40B4-BE49-F238E27FC236}">
                <a16:creationId xmlns:a16="http://schemas.microsoft.com/office/drawing/2014/main" id="{9325056A-02A3-4950-A60D-3F040C934761}"/>
              </a:ext>
            </a:extLst>
          </p:cNvPr>
          <p:cNvSpPr>
            <a:spLocks noGrp="1"/>
          </p:cNvSpPr>
          <p:nvPr>
            <p:ph idx="1"/>
          </p:nvPr>
        </p:nvSpPr>
        <p:spPr/>
        <p:txBody>
          <a:bodyPr>
            <a:normAutofit fontScale="85000" lnSpcReduction="20000"/>
          </a:bodyPr>
          <a:lstStyle/>
          <a:p>
            <a:pPr marL="0" indent="0">
              <a:buNone/>
            </a:pPr>
            <a:r>
              <a:rPr lang="pt-BR" dirty="0">
                <a:effectLst/>
              </a:rPr>
              <a:t>Art. 15. Se o órgão do Ministério Público, ao invés de apresentar a denúncia requerer o arquivamento da representação, o Juiz, no caso de considerar improcedentes as razões invocadas, fará remessa da representação ao Procurador-Geral e este oferecerá a denúncia, ou designará outro órgão do Ministério Público para oferecê-la ou insistirá no arquivamento, ao qual só então deverá o Juiz atender.</a:t>
            </a:r>
          </a:p>
          <a:p>
            <a:pPr marL="0" indent="0">
              <a:buNone/>
            </a:pPr>
            <a:r>
              <a:rPr lang="pt-BR" u="sng" dirty="0">
                <a:effectLst/>
              </a:rPr>
              <a:t>*Previsão semelhante ao art. 28, CPP</a:t>
            </a:r>
          </a:p>
          <a:p>
            <a:pPr marL="0" indent="0">
              <a:buNone/>
            </a:pPr>
            <a:endParaRPr lang="pt-BR" dirty="0">
              <a:effectLst/>
            </a:endParaRPr>
          </a:p>
          <a:p>
            <a:pPr marL="0" indent="0">
              <a:buNone/>
            </a:pPr>
            <a:r>
              <a:rPr lang="pt-BR" dirty="0">
                <a:effectLst/>
              </a:rPr>
              <a:t>Art. 16. Se o órgão do Ministério Público não oferecer a denúncia no prazo fixado nesta lei, será admitida ação privada. O órgão do Ministério Público poderá, porém, aditar a queixa, repudiá-la e oferecer denúncia substitutiva e intervir em todos os termos do processo, interpor recursos e, a todo tempo, no caso de negligência do querelante, retomar a ação como parte principal. (</a:t>
            </a:r>
            <a:r>
              <a:rPr lang="pt-BR" b="1" dirty="0">
                <a:effectLst/>
              </a:rPr>
              <a:t>ação penal privada subsidiária da ação pública)</a:t>
            </a:r>
          </a:p>
          <a:p>
            <a:pPr marL="0" indent="0">
              <a:buNone/>
            </a:pPr>
            <a:endParaRPr lang="pt-BR" dirty="0"/>
          </a:p>
        </p:txBody>
      </p:sp>
    </p:spTree>
    <p:extLst>
      <p:ext uri="{BB962C8B-B14F-4D97-AF65-F5344CB8AC3E}">
        <p14:creationId xmlns:p14="http://schemas.microsoft.com/office/powerpoint/2010/main" val="35626304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C13A966-45B2-43C0-B31D-851690164287}"/>
              </a:ext>
            </a:extLst>
          </p:cNvPr>
          <p:cNvSpPr>
            <a:spLocks noGrp="1"/>
          </p:cNvSpPr>
          <p:nvPr>
            <p:ph type="title"/>
          </p:nvPr>
        </p:nvSpPr>
        <p:spPr/>
        <p:txBody>
          <a:bodyPr/>
          <a:lstStyle/>
          <a:p>
            <a:r>
              <a:rPr lang="pt-BR" dirty="0"/>
              <a:t>ABUSO DE AUTORIDADE</a:t>
            </a:r>
          </a:p>
        </p:txBody>
      </p:sp>
      <p:sp>
        <p:nvSpPr>
          <p:cNvPr id="3" name="Espaço Reservado para Conteúdo 2">
            <a:extLst>
              <a:ext uri="{FF2B5EF4-FFF2-40B4-BE49-F238E27FC236}">
                <a16:creationId xmlns:a16="http://schemas.microsoft.com/office/drawing/2014/main" id="{315C94D8-E178-4D42-8E1F-DE35B7B780A8}"/>
              </a:ext>
            </a:extLst>
          </p:cNvPr>
          <p:cNvSpPr>
            <a:spLocks noGrp="1"/>
          </p:cNvSpPr>
          <p:nvPr>
            <p:ph idx="1"/>
          </p:nvPr>
        </p:nvSpPr>
        <p:spPr/>
        <p:txBody>
          <a:bodyPr>
            <a:normAutofit lnSpcReduction="10000"/>
          </a:bodyPr>
          <a:lstStyle/>
          <a:p>
            <a:pPr marL="0" indent="0">
              <a:buNone/>
            </a:pPr>
            <a:r>
              <a:rPr lang="pt-BR" dirty="0">
                <a:effectLst/>
              </a:rPr>
              <a:t>Art. 17. Recebidos os autos, o Juiz, dentro do prazo de quarenta e oito horas, proferirá despacho, recebendo ou rejeitando a denúncia.</a:t>
            </a:r>
          </a:p>
          <a:p>
            <a:pPr marL="0" indent="0">
              <a:buNone/>
            </a:pPr>
            <a:r>
              <a:rPr lang="pt-BR" dirty="0">
                <a:effectLst/>
              </a:rPr>
              <a:t>§ 1º No despacho em que receber a denúncia, o Juiz designará, desde logo, dia e hora para a audiência de instrução e julgamento, que deverá ser realizada, </a:t>
            </a:r>
            <a:r>
              <a:rPr lang="pt-BR" dirty="0" err="1">
                <a:effectLst/>
              </a:rPr>
              <a:t>improrrogavelmente</a:t>
            </a:r>
            <a:r>
              <a:rPr lang="pt-BR" dirty="0">
                <a:effectLst/>
              </a:rPr>
              <a:t>. dentro de cinco dias.</a:t>
            </a:r>
          </a:p>
          <a:p>
            <a:pPr marL="0" indent="0">
              <a:buNone/>
            </a:pPr>
            <a:r>
              <a:rPr lang="pt-BR" dirty="0">
                <a:effectLst/>
              </a:rPr>
              <a:t>§ 2º A citação do réu para se ver processar, até julgamento final e para comparecer à audiência de instrução e julgamento, será feita por mandado sucinto que, será acompanhado da segunda via da representação e da denúncia.</a:t>
            </a:r>
          </a:p>
          <a:p>
            <a:pPr marL="0" indent="0">
              <a:buNone/>
            </a:pPr>
            <a:endParaRPr lang="pt-BR" dirty="0"/>
          </a:p>
        </p:txBody>
      </p:sp>
    </p:spTree>
    <p:extLst>
      <p:ext uri="{BB962C8B-B14F-4D97-AF65-F5344CB8AC3E}">
        <p14:creationId xmlns:p14="http://schemas.microsoft.com/office/powerpoint/2010/main" val="1764220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3D6F45B-ACBF-49C7-AD99-C2FAA72A40BD}"/>
              </a:ext>
            </a:extLst>
          </p:cNvPr>
          <p:cNvSpPr>
            <a:spLocks noGrp="1"/>
          </p:cNvSpPr>
          <p:nvPr>
            <p:ph type="title"/>
          </p:nvPr>
        </p:nvSpPr>
        <p:spPr/>
        <p:txBody>
          <a:bodyPr/>
          <a:lstStyle/>
          <a:p>
            <a:r>
              <a:rPr lang="pt-BR" dirty="0"/>
              <a:t>ABUSO DE AUTORIDADE</a:t>
            </a:r>
          </a:p>
        </p:txBody>
      </p:sp>
      <p:sp>
        <p:nvSpPr>
          <p:cNvPr id="3" name="Espaço Reservado para Conteúdo 2">
            <a:extLst>
              <a:ext uri="{FF2B5EF4-FFF2-40B4-BE49-F238E27FC236}">
                <a16:creationId xmlns:a16="http://schemas.microsoft.com/office/drawing/2014/main" id="{9B4FD84D-C9CB-4DD0-8F99-B8F961346EAC}"/>
              </a:ext>
            </a:extLst>
          </p:cNvPr>
          <p:cNvSpPr>
            <a:spLocks noGrp="1"/>
          </p:cNvSpPr>
          <p:nvPr>
            <p:ph idx="1"/>
          </p:nvPr>
        </p:nvSpPr>
        <p:spPr>
          <a:xfrm>
            <a:off x="680145" y="2336872"/>
            <a:ext cx="9611357" cy="4188471"/>
          </a:xfrm>
        </p:spPr>
        <p:txBody>
          <a:bodyPr>
            <a:normAutofit fontScale="77500" lnSpcReduction="20000"/>
          </a:bodyPr>
          <a:lstStyle/>
          <a:p>
            <a:pPr marL="0" indent="0">
              <a:buNone/>
            </a:pPr>
            <a:r>
              <a:rPr lang="pt-BR" dirty="0">
                <a:effectLst/>
              </a:rPr>
              <a:t> Art. 18. As testemunhas de acusação e defesa poderão ser apresentada em juízo, independentemente de intimação.</a:t>
            </a:r>
          </a:p>
          <a:p>
            <a:pPr marL="0" indent="0">
              <a:buNone/>
            </a:pPr>
            <a:r>
              <a:rPr lang="pt-BR" dirty="0">
                <a:effectLst/>
              </a:rPr>
              <a:t>parágrafo único. Não serão deferidos pedidos de precatória para a audiência ou a intimação de testemunhas ou, salvo o caso previsto no artigo 14, letra "b", requerimentos para a realização de diligências, perícias ou exames, a não ser que o Juiz, em despacho motivado, considere indispensáveis tais providências.</a:t>
            </a:r>
          </a:p>
          <a:p>
            <a:pPr marL="0" indent="0">
              <a:buNone/>
            </a:pPr>
            <a:r>
              <a:rPr lang="pt-BR" dirty="0">
                <a:effectLst/>
              </a:rPr>
              <a:t>Art. 19. A hora marcada, o Juiz mandará que o porteiro dos auditórios ou o oficial de justiça declare aberta a audiência, apregoando em seguida o réu, as testemunhas, o perito, o representante do Ministério Público ou o advogado que tenha subscrito a queixa e o advogado ou defensor do réu.</a:t>
            </a:r>
          </a:p>
          <a:p>
            <a:pPr marL="0" indent="0">
              <a:buNone/>
            </a:pPr>
            <a:r>
              <a:rPr lang="pt-BR" dirty="0">
                <a:effectLst/>
              </a:rPr>
              <a:t>Parágrafo único. A audiência somente deixará de realizar-se se ausente o Juiz.</a:t>
            </a:r>
          </a:p>
          <a:p>
            <a:pPr marL="0" indent="0">
              <a:buNone/>
            </a:pPr>
            <a:r>
              <a:rPr lang="pt-BR" dirty="0">
                <a:effectLst/>
              </a:rPr>
              <a:t>Art. 20. Se até meia hora depois da hora marcada o Juiz não houver comparecido, os presentes poderão retirar-se, devendo o ocorrido constar do livro de termos de audiência.</a:t>
            </a:r>
          </a:p>
          <a:p>
            <a:pPr marL="0" indent="0">
              <a:buNone/>
            </a:pPr>
            <a:r>
              <a:rPr lang="pt-BR" dirty="0">
                <a:effectLst/>
              </a:rPr>
              <a:t>Art. 21. A audiência de instrução e julgamento será pública, se contrariamente não dispuser o Juiz, e realizar-se-á em dia útil, entre dez (10) e dezoito (18) horas, na sede do Juízo ou, excepcionalmente, no local que o Juiz designar.</a:t>
            </a:r>
          </a:p>
          <a:p>
            <a:pPr marL="914126" lvl="2" indent="0">
              <a:buNone/>
            </a:pPr>
            <a:endParaRPr lang="pt-BR" dirty="0">
              <a:effectLst/>
            </a:endParaRPr>
          </a:p>
        </p:txBody>
      </p:sp>
    </p:spTree>
    <p:extLst>
      <p:ext uri="{BB962C8B-B14F-4D97-AF65-F5344CB8AC3E}">
        <p14:creationId xmlns:p14="http://schemas.microsoft.com/office/powerpoint/2010/main" val="3819980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8FA9B1F-2A20-444D-90E8-B3816A19221E}"/>
              </a:ext>
            </a:extLst>
          </p:cNvPr>
          <p:cNvSpPr>
            <a:spLocks noGrp="1"/>
          </p:cNvSpPr>
          <p:nvPr>
            <p:ph type="title"/>
          </p:nvPr>
        </p:nvSpPr>
        <p:spPr/>
        <p:txBody>
          <a:bodyPr/>
          <a:lstStyle/>
          <a:p>
            <a:r>
              <a:rPr lang="pt-BR" dirty="0"/>
              <a:t>ABUSO DE AUTORIDADE</a:t>
            </a:r>
          </a:p>
        </p:txBody>
      </p:sp>
      <p:sp>
        <p:nvSpPr>
          <p:cNvPr id="3" name="Espaço Reservado para Conteúdo 2">
            <a:extLst>
              <a:ext uri="{FF2B5EF4-FFF2-40B4-BE49-F238E27FC236}">
                <a16:creationId xmlns:a16="http://schemas.microsoft.com/office/drawing/2014/main" id="{2BEFB32E-CBBF-4360-8124-03F41D425470}"/>
              </a:ext>
            </a:extLst>
          </p:cNvPr>
          <p:cNvSpPr>
            <a:spLocks noGrp="1"/>
          </p:cNvSpPr>
          <p:nvPr>
            <p:ph idx="1"/>
          </p:nvPr>
        </p:nvSpPr>
        <p:spPr/>
        <p:txBody>
          <a:bodyPr>
            <a:normAutofit fontScale="70000" lnSpcReduction="20000"/>
          </a:bodyPr>
          <a:lstStyle/>
          <a:p>
            <a:pPr marL="0" indent="0">
              <a:buNone/>
            </a:pPr>
            <a:r>
              <a:rPr lang="pt-BR" dirty="0">
                <a:effectLst/>
              </a:rPr>
              <a:t>Art. 22. Aberta a audiência o Juiz fará a qualificação e o interrogatório do réu, se estiver presente.</a:t>
            </a:r>
          </a:p>
          <a:p>
            <a:pPr marL="0" indent="0">
              <a:buNone/>
            </a:pPr>
            <a:r>
              <a:rPr lang="pt-BR" dirty="0">
                <a:effectLst/>
              </a:rPr>
              <a:t>Parágrafo único. Não comparecendo o réu nem seu advogado, o Juiz nomeará imediatamente defensor para funcionar na audiência e nos ulteriores termos do processo.</a:t>
            </a:r>
          </a:p>
          <a:p>
            <a:pPr marL="0" indent="0">
              <a:buNone/>
            </a:pPr>
            <a:r>
              <a:rPr lang="pt-BR" dirty="0">
                <a:effectLst/>
              </a:rPr>
              <a:t>Art. 23. Depois de ouvidas as testemunhas e o perito, o Juiz dará a palavra sucessivamente, ao Ministério Público ou ao advogado que houver subscrito a queixa e ao advogado ou defensor do réu, pelo prazo de quinze minutos para cada um, prorrogável por mais dez (10), a critério do Juiz.</a:t>
            </a:r>
          </a:p>
          <a:p>
            <a:pPr marL="0" indent="0">
              <a:buNone/>
            </a:pPr>
            <a:r>
              <a:rPr lang="pt-BR" dirty="0">
                <a:effectLst/>
              </a:rPr>
              <a:t>Art. 24. Encerrado o debate, o Juiz proferirá imediatamente a sentença.</a:t>
            </a:r>
          </a:p>
          <a:p>
            <a:pPr marL="0" indent="0">
              <a:buNone/>
            </a:pPr>
            <a:r>
              <a:rPr lang="pt-BR" dirty="0">
                <a:effectLst/>
              </a:rPr>
              <a:t>Art. 25. Do ocorrido na audiência o escrivão lavrará no livro próprio, ditado pelo Juiz, termo que conterá, em resumo, os depoimentos e as alegações da acusação e da defesa, os requerimentos e, por extenso, os despachos e a sentença.</a:t>
            </a:r>
          </a:p>
          <a:p>
            <a:pPr marL="0" indent="0">
              <a:buNone/>
            </a:pPr>
            <a:r>
              <a:rPr lang="pt-BR" dirty="0">
                <a:effectLst/>
              </a:rPr>
              <a:t>Art. 26. Subscreverão o termo o Juiz, o representante do Ministério Público ou o advogado que houver subscrito a queixa, o advogado ou defensor do réu e o escrivão.</a:t>
            </a:r>
          </a:p>
          <a:p>
            <a:pPr marL="0" indent="0">
              <a:buNone/>
            </a:pPr>
            <a:endParaRPr lang="pt-BR" dirty="0"/>
          </a:p>
        </p:txBody>
      </p:sp>
    </p:spTree>
    <p:extLst>
      <p:ext uri="{BB962C8B-B14F-4D97-AF65-F5344CB8AC3E}">
        <p14:creationId xmlns:p14="http://schemas.microsoft.com/office/powerpoint/2010/main" val="12967207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2269D8F-3975-4539-8897-698E6DF81284}"/>
              </a:ext>
            </a:extLst>
          </p:cNvPr>
          <p:cNvSpPr>
            <a:spLocks noGrp="1"/>
          </p:cNvSpPr>
          <p:nvPr>
            <p:ph type="title"/>
          </p:nvPr>
        </p:nvSpPr>
        <p:spPr/>
        <p:txBody>
          <a:bodyPr/>
          <a:lstStyle/>
          <a:p>
            <a:r>
              <a:rPr lang="pt-BR" dirty="0"/>
              <a:t>ABUSO DE AUTORIDADE</a:t>
            </a:r>
          </a:p>
        </p:txBody>
      </p:sp>
      <p:sp>
        <p:nvSpPr>
          <p:cNvPr id="3" name="Espaço Reservado para Conteúdo 2">
            <a:extLst>
              <a:ext uri="{FF2B5EF4-FFF2-40B4-BE49-F238E27FC236}">
                <a16:creationId xmlns:a16="http://schemas.microsoft.com/office/drawing/2014/main" id="{CCB50137-6889-4C35-8158-FD2615AA0419}"/>
              </a:ext>
            </a:extLst>
          </p:cNvPr>
          <p:cNvSpPr>
            <a:spLocks noGrp="1"/>
          </p:cNvSpPr>
          <p:nvPr>
            <p:ph idx="1"/>
          </p:nvPr>
        </p:nvSpPr>
        <p:spPr/>
        <p:txBody>
          <a:bodyPr/>
          <a:lstStyle/>
          <a:p>
            <a:pPr marL="0" indent="0">
              <a:buNone/>
            </a:pPr>
            <a:r>
              <a:rPr lang="pt-BR" dirty="0">
                <a:effectLst/>
              </a:rPr>
              <a:t>Art. 27. Nas comarcas onde os meios de transporte forem difíceis e não permitirem a observância dos prazos fixados nesta lei, o juiz poderá aumentá-las, sempre motivadamente, até o dobro.</a:t>
            </a:r>
          </a:p>
          <a:p>
            <a:pPr marL="0" indent="0">
              <a:buNone/>
            </a:pPr>
            <a:r>
              <a:rPr lang="pt-BR" dirty="0">
                <a:effectLst/>
              </a:rPr>
              <a:t>Art. 28. Nos casos omissos, serão aplicáveis as normas do </a:t>
            </a:r>
            <a:r>
              <a:rPr lang="pt-BR" dirty="0">
                <a:effectLst/>
                <a:hlinkClick r:id="rId2"/>
              </a:rPr>
              <a:t>Código de Processo Penal</a:t>
            </a:r>
            <a:r>
              <a:rPr lang="pt-BR" dirty="0">
                <a:effectLst/>
              </a:rPr>
              <a:t>, sempre que compatíveis com o sistema de instrução e julgamento regulado por esta lei.</a:t>
            </a:r>
          </a:p>
          <a:p>
            <a:pPr marL="0" indent="0">
              <a:buNone/>
            </a:pPr>
            <a:r>
              <a:rPr lang="pt-BR" dirty="0">
                <a:effectLst/>
              </a:rPr>
              <a:t>Parágrafo único. Das decisões, despachos e sentenças, caberão os recursos e apelações previstas no </a:t>
            </a:r>
            <a:r>
              <a:rPr lang="pt-BR" dirty="0">
                <a:effectLst/>
                <a:hlinkClick r:id="rId2"/>
              </a:rPr>
              <a:t>Código de Processo Penal</a:t>
            </a:r>
            <a:r>
              <a:rPr lang="pt-BR" dirty="0">
                <a:effectLst/>
              </a:rPr>
              <a:t>.</a:t>
            </a:r>
          </a:p>
          <a:p>
            <a:pPr marL="0" indent="0">
              <a:buNone/>
            </a:pPr>
            <a:endParaRPr lang="pt-BR" dirty="0"/>
          </a:p>
        </p:txBody>
      </p:sp>
    </p:spTree>
    <p:extLst>
      <p:ext uri="{BB962C8B-B14F-4D97-AF65-F5344CB8AC3E}">
        <p14:creationId xmlns:p14="http://schemas.microsoft.com/office/powerpoint/2010/main" val="4188214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A4F4F86-5C26-4030-838E-2BC5F72DDE81}"/>
              </a:ext>
            </a:extLst>
          </p:cNvPr>
          <p:cNvSpPr>
            <a:spLocks noGrp="1"/>
          </p:cNvSpPr>
          <p:nvPr>
            <p:ph type="title"/>
          </p:nvPr>
        </p:nvSpPr>
        <p:spPr/>
        <p:txBody>
          <a:bodyPr/>
          <a:lstStyle/>
          <a:p>
            <a:r>
              <a:rPr lang="pt-BR" dirty="0"/>
              <a:t>LEI 9099/95 - JECRIM</a:t>
            </a:r>
          </a:p>
        </p:txBody>
      </p:sp>
      <p:sp>
        <p:nvSpPr>
          <p:cNvPr id="3" name="Espaço Reservado para Conteúdo 2">
            <a:extLst>
              <a:ext uri="{FF2B5EF4-FFF2-40B4-BE49-F238E27FC236}">
                <a16:creationId xmlns:a16="http://schemas.microsoft.com/office/drawing/2014/main" id="{863B493E-830A-46CA-A924-C8E0CD648E1C}"/>
              </a:ext>
            </a:extLst>
          </p:cNvPr>
          <p:cNvSpPr>
            <a:spLocks noGrp="1"/>
          </p:cNvSpPr>
          <p:nvPr>
            <p:ph idx="1"/>
          </p:nvPr>
        </p:nvSpPr>
        <p:spPr/>
        <p:txBody>
          <a:bodyPr>
            <a:normAutofit fontScale="92500" lnSpcReduction="10000"/>
          </a:bodyPr>
          <a:lstStyle/>
          <a:p>
            <a:pPr marL="0" indent="0">
              <a:buNone/>
            </a:pPr>
            <a:r>
              <a:rPr lang="pt-BR" b="1" dirty="0"/>
              <a:t>COMPOSIÇÃO CIVIL</a:t>
            </a:r>
          </a:p>
          <a:p>
            <a:pPr marL="0" indent="0">
              <a:buNone/>
            </a:pPr>
            <a:r>
              <a:rPr lang="pt-BR" b="1" dirty="0"/>
              <a:t>Art. 74. </a:t>
            </a:r>
            <a:r>
              <a:rPr lang="pt-BR" dirty="0"/>
              <a:t>A composição dos </a:t>
            </a:r>
            <a:r>
              <a:rPr lang="pt-BR" b="1" dirty="0"/>
              <a:t>danos civis </a:t>
            </a:r>
            <a:r>
              <a:rPr lang="pt-BR" dirty="0"/>
              <a:t>será reduzida a escrito e, homologada pelo Juiz mediante sentença irrecorrível, terá eficácia de </a:t>
            </a:r>
            <a:r>
              <a:rPr lang="pt-BR" b="1" dirty="0"/>
              <a:t>título a ser executado no juízo civil competente. </a:t>
            </a:r>
          </a:p>
          <a:p>
            <a:pPr marL="0" indent="0">
              <a:buNone/>
            </a:pPr>
            <a:r>
              <a:rPr lang="pt-BR" b="1" dirty="0"/>
              <a:t>*Questão do título executivo: o acordo firmado no âmbito do JECRIM, homologado pelo juiz, pode ser executado, por ação própria, perante o juízo cível.</a:t>
            </a:r>
          </a:p>
          <a:p>
            <a:pPr marL="0" indent="0">
              <a:buNone/>
            </a:pPr>
            <a:endParaRPr lang="pt-BR" dirty="0"/>
          </a:p>
          <a:p>
            <a:pPr marL="0" indent="0">
              <a:buNone/>
            </a:pPr>
            <a:r>
              <a:rPr lang="pt-BR" dirty="0"/>
              <a:t>Parágrafo único. Tratando-se de ação penal de iniciativa privada ou de ação penal pública condicionada à representação, o </a:t>
            </a:r>
            <a:r>
              <a:rPr lang="pt-BR" b="1" dirty="0"/>
              <a:t>acordo homologado acarreta a </a:t>
            </a:r>
            <a:r>
              <a:rPr lang="pt-BR" b="1" u="sng" dirty="0"/>
              <a:t>renúncia</a:t>
            </a:r>
            <a:r>
              <a:rPr lang="pt-BR" b="1" dirty="0"/>
              <a:t> ao direito de queixa ou representação.</a:t>
            </a:r>
          </a:p>
          <a:p>
            <a:pPr marL="0" indent="0">
              <a:buNone/>
            </a:pPr>
            <a:endParaRPr lang="pt-BR" dirty="0"/>
          </a:p>
        </p:txBody>
      </p:sp>
    </p:spTree>
    <p:extLst>
      <p:ext uri="{BB962C8B-B14F-4D97-AF65-F5344CB8AC3E}">
        <p14:creationId xmlns:p14="http://schemas.microsoft.com/office/powerpoint/2010/main" val="39007073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C8F93A2-E40F-4A6A-84AA-B5A8A7D6422A}"/>
              </a:ext>
            </a:extLst>
          </p:cNvPr>
          <p:cNvSpPr>
            <a:spLocks noGrp="1"/>
          </p:cNvSpPr>
          <p:nvPr>
            <p:ph type="title"/>
          </p:nvPr>
        </p:nvSpPr>
        <p:spPr/>
        <p:txBody>
          <a:bodyPr/>
          <a:lstStyle/>
          <a:p>
            <a:r>
              <a:rPr lang="pt-BR" dirty="0"/>
              <a:t>LEI 9099/95 – JECRIM</a:t>
            </a:r>
          </a:p>
        </p:txBody>
      </p:sp>
      <p:sp>
        <p:nvSpPr>
          <p:cNvPr id="4" name="Rectangle 1">
            <a:extLst>
              <a:ext uri="{FF2B5EF4-FFF2-40B4-BE49-F238E27FC236}">
                <a16:creationId xmlns:a16="http://schemas.microsoft.com/office/drawing/2014/main" id="{06185A70-3ABF-4921-9C5C-2A042AD04475}"/>
              </a:ext>
            </a:extLst>
          </p:cNvPr>
          <p:cNvSpPr>
            <a:spLocks noGrp="1" noChangeArrowheads="1"/>
          </p:cNvSpPr>
          <p:nvPr>
            <p:ph idx="1"/>
          </p:nvPr>
        </p:nvSpPr>
        <p:spPr bwMode="auto">
          <a:xfrm>
            <a:off x="117748" y="1569676"/>
            <a:ext cx="12071077" cy="513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312738"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12738" algn="just" defTabSz="914400" rtl="0" eaLnBrk="0" fontAlgn="base" latinLnBrk="0" hangingPunct="0">
              <a:lnSpc>
                <a:spcPct val="100000"/>
              </a:lnSpc>
              <a:spcBef>
                <a:spcPct val="0"/>
              </a:spcBef>
              <a:spcAft>
                <a:spcPct val="0"/>
              </a:spcAft>
              <a:buClrTx/>
              <a:buSzTx/>
              <a:buFontTx/>
              <a:buNone/>
              <a:tabLst/>
            </a:pPr>
            <a:endParaRPr kumimoji="0" lang="pt-BR" altLang="pt-BR" sz="1800" b="1" i="0" u="none" strike="noStrike" cap="none" normalizeH="0" baseline="0" dirty="0">
              <a:ln>
                <a:noFill/>
              </a:ln>
              <a:effectLst/>
              <a:cs typeface="Arial" panose="020B0604020202020204" pitchFamily="34" charset="0"/>
            </a:endParaRPr>
          </a:p>
          <a:p>
            <a:pPr marL="0" marR="0" lvl="0" indent="312738" algn="just" defTabSz="914400" rtl="0" eaLnBrk="0" fontAlgn="base" latinLnBrk="0" hangingPunct="0">
              <a:lnSpc>
                <a:spcPct val="100000"/>
              </a:lnSpc>
              <a:spcBef>
                <a:spcPct val="0"/>
              </a:spcBef>
              <a:spcAft>
                <a:spcPct val="0"/>
              </a:spcAft>
              <a:buClrTx/>
              <a:buSzTx/>
              <a:buFontTx/>
              <a:buNone/>
              <a:tabLst/>
            </a:pPr>
            <a:endParaRPr lang="pt-BR" altLang="pt-BR" sz="1800" b="1" dirty="0">
              <a:effectLst/>
              <a:cs typeface="Arial" panose="020B0604020202020204" pitchFamily="34" charset="0"/>
            </a:endParaRPr>
          </a:p>
          <a:p>
            <a:pPr marL="0" indent="0">
              <a:buNone/>
            </a:pPr>
            <a:r>
              <a:rPr lang="pt-BR" sz="1800" b="1" dirty="0"/>
              <a:t>TRANSAÇÃO PENAL</a:t>
            </a:r>
          </a:p>
          <a:p>
            <a:pPr marL="0" indent="0">
              <a:buNone/>
            </a:pPr>
            <a:endParaRPr lang="pt-BR" sz="1800" dirty="0"/>
          </a:p>
          <a:p>
            <a:pPr marL="0" indent="0">
              <a:buNone/>
            </a:pPr>
            <a:r>
              <a:rPr lang="pt-BR" sz="1800" b="1" dirty="0"/>
              <a:t>Art. 76. </a:t>
            </a:r>
            <a:r>
              <a:rPr lang="pt-BR" sz="1800" dirty="0"/>
              <a:t>Havendo representação ou tratando-se de crime de ação penal pública incondicionada, não sendo caso de arquivamento, o Ministério Público poderá propor a </a:t>
            </a:r>
            <a:r>
              <a:rPr lang="pt-BR" sz="1800" b="1" dirty="0"/>
              <a:t>aplicação imediata de pena restritiva de direitos ou multas</a:t>
            </a:r>
            <a:r>
              <a:rPr lang="pt-BR" sz="1800" dirty="0"/>
              <a:t>, a ser especificada na proposta.</a:t>
            </a:r>
          </a:p>
          <a:p>
            <a:pPr marL="0" indent="0">
              <a:buNone/>
            </a:pPr>
            <a:endParaRPr lang="pt-BR" sz="1800" dirty="0"/>
          </a:p>
          <a:p>
            <a:pPr marL="0" indent="0">
              <a:buNone/>
            </a:pPr>
            <a:r>
              <a:rPr lang="pt-BR" sz="1800" dirty="0"/>
              <a:t>        § 1º Nas hipóteses de ser a pena de multa a única aplicável, o Juiz poderá reduzi-la até a metade.</a:t>
            </a:r>
          </a:p>
          <a:p>
            <a:pPr marL="0" indent="0">
              <a:buNone/>
            </a:pPr>
            <a:endParaRPr lang="pt-BR" sz="1800" dirty="0"/>
          </a:p>
          <a:p>
            <a:pPr marL="0" indent="0">
              <a:buNone/>
            </a:pPr>
            <a:r>
              <a:rPr lang="pt-BR" sz="1800" dirty="0"/>
              <a:t>        § 2º Não se admitirá a proposta se ficar comprovado:</a:t>
            </a:r>
          </a:p>
          <a:p>
            <a:pPr marL="0" indent="0">
              <a:buNone/>
            </a:pPr>
            <a:endParaRPr lang="pt-BR" sz="1800" dirty="0"/>
          </a:p>
          <a:p>
            <a:pPr marL="0" indent="0">
              <a:buNone/>
            </a:pPr>
            <a:r>
              <a:rPr lang="pt-BR" sz="1800" dirty="0"/>
              <a:t>        I - ter sido o autor da infração </a:t>
            </a:r>
            <a:r>
              <a:rPr lang="pt-BR" sz="1800" b="1" dirty="0"/>
              <a:t>condenado</a:t>
            </a:r>
            <a:r>
              <a:rPr lang="pt-BR" sz="1800" dirty="0"/>
              <a:t>, pela prática de crime, à pena privativa de liberdade, por </a:t>
            </a:r>
            <a:r>
              <a:rPr lang="pt-BR" sz="1800" b="1" dirty="0"/>
              <a:t>sentença definitiva</a:t>
            </a:r>
            <a:r>
              <a:rPr lang="pt-BR" sz="1800" dirty="0"/>
              <a:t>;</a:t>
            </a:r>
          </a:p>
          <a:p>
            <a:pPr marL="0" indent="0">
              <a:buNone/>
            </a:pPr>
            <a:endParaRPr lang="pt-BR" sz="1800" dirty="0"/>
          </a:p>
          <a:p>
            <a:pPr marL="0" indent="0">
              <a:buNone/>
            </a:pPr>
            <a:r>
              <a:rPr lang="pt-BR" sz="1800" dirty="0"/>
              <a:t>        II - ter sido o agente beneficiado anteriormente, no prazo de cinco anos, pela aplicação de pena restritiva ou multa, nos termos deste artigo;</a:t>
            </a:r>
          </a:p>
          <a:p>
            <a:pPr marL="0" indent="0">
              <a:buNone/>
            </a:pPr>
            <a:endParaRPr lang="pt-BR" sz="1800" dirty="0"/>
          </a:p>
          <a:p>
            <a:pPr marL="0" indent="0">
              <a:buNone/>
            </a:pPr>
            <a:r>
              <a:rPr lang="pt-BR" sz="1800" dirty="0"/>
              <a:t>        III - não indicarem os antecedentes, a conduta social e a personalidade do agente, bem como os motivos e as circunstâncias, ser necessária e suficiente a adoção da medida</a:t>
            </a:r>
            <a:endParaRPr kumimoji="0" lang="pt-BR" altLang="pt-BR" sz="1800" b="1" i="0" u="none" strike="noStrike" cap="none" normalizeH="0" baseline="0" dirty="0">
              <a:ln>
                <a:noFill/>
              </a:ln>
              <a:effectLst/>
              <a:latin typeface="Arial" panose="020B0604020202020204" pitchFamily="34" charset="0"/>
            </a:endParaRPr>
          </a:p>
        </p:txBody>
      </p:sp>
    </p:spTree>
    <p:extLst>
      <p:ext uri="{BB962C8B-B14F-4D97-AF65-F5344CB8AC3E}">
        <p14:creationId xmlns:p14="http://schemas.microsoft.com/office/powerpoint/2010/main" val="29435719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Berlim">
  <a:themeElements>
    <a:clrScheme name="Berlim">
      <a:dk1>
        <a:sysClr val="windowText" lastClr="000000"/>
      </a:dk1>
      <a:lt1>
        <a:sysClr val="window" lastClr="FFFFFF"/>
      </a:lt1>
      <a:dk2>
        <a:srgbClr val="6A9C41"/>
      </a:dk2>
      <a:lt2>
        <a:srgbClr val="E7E6E6"/>
      </a:lt2>
      <a:accent1>
        <a:srgbClr val="A7D535"/>
      </a:accent1>
      <a:accent2>
        <a:srgbClr val="EACA4F"/>
      </a:accent2>
      <a:accent3>
        <a:srgbClr val="FD9850"/>
      </a:accent3>
      <a:accent4>
        <a:srgbClr val="F46442"/>
      </a:accent4>
      <a:accent5>
        <a:srgbClr val="54D289"/>
      </a:accent5>
      <a:accent6>
        <a:srgbClr val="6AD8CB"/>
      </a:accent6>
      <a:hlink>
        <a:srgbClr val="CAFB50"/>
      </a:hlink>
      <a:folHlink>
        <a:srgbClr val="DEFF8B"/>
      </a:folHlink>
    </a:clrScheme>
    <a:fontScheme name="Berlim">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m">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38000"/>
              </a:schemeClr>
            </a:gs>
            <a:gs pos="50000">
              <a:schemeClr val="phClr">
                <a:shade val="100000"/>
                <a:hueMod val="100000"/>
                <a:satMod val="110000"/>
                <a:lumMod val="130000"/>
              </a:schemeClr>
            </a:gs>
            <a:gs pos="100000">
              <a:schemeClr val="phClr">
                <a:shade val="78000"/>
                <a:hueMod val="106000"/>
                <a:satMod val="120000"/>
                <a:lumMod val="7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B587E4A9-1405-4B4F-8BC3-512EE08D2EBF}"/>
    </a:ext>
  </a:extLst>
</a:theme>
</file>

<file path=ppt/theme/theme2.xml><?xml version="1.0" encoding="utf-8"?>
<a:theme xmlns:a="http://schemas.openxmlformats.org/drawingml/2006/main" name="Tema do Office">
  <a:themeElements>
    <a:clrScheme name="BooksClassic_16x9">
      <a:dk1>
        <a:srgbClr val="6A3A20"/>
      </a:dk1>
      <a:lt1>
        <a:sysClr val="window" lastClr="FFFFFF"/>
      </a:lt1>
      <a:dk2>
        <a:srgbClr val="000000"/>
      </a:dk2>
      <a:lt2>
        <a:srgbClr val="FFEDB9"/>
      </a:lt2>
      <a:accent1>
        <a:srgbClr val="6A3A20"/>
      </a:accent1>
      <a:accent2>
        <a:srgbClr val="B4914C"/>
      </a:accent2>
      <a:accent3>
        <a:srgbClr val="610606"/>
      </a:accent3>
      <a:accent4>
        <a:srgbClr val="2B3742"/>
      </a:accent4>
      <a:accent5>
        <a:srgbClr val="787A41"/>
      </a:accent5>
      <a:accent6>
        <a:srgbClr val="B95E14"/>
      </a:accent6>
      <a:hlink>
        <a:srgbClr val="2B3742"/>
      </a:hlink>
      <a:folHlink>
        <a:srgbClr val="C1A56D"/>
      </a:folHlink>
    </a:clrScheme>
    <a:fontScheme name="Constantia">
      <a:maj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Tema do Office">
  <a:themeElements>
    <a:clrScheme name="BooksClassic_16x9">
      <a:dk1>
        <a:srgbClr val="6A3A20"/>
      </a:dk1>
      <a:lt1>
        <a:sysClr val="window" lastClr="FFFFFF"/>
      </a:lt1>
      <a:dk2>
        <a:srgbClr val="000000"/>
      </a:dk2>
      <a:lt2>
        <a:srgbClr val="FFEDB9"/>
      </a:lt2>
      <a:accent1>
        <a:srgbClr val="6A3A20"/>
      </a:accent1>
      <a:accent2>
        <a:srgbClr val="B4914C"/>
      </a:accent2>
      <a:accent3>
        <a:srgbClr val="610606"/>
      </a:accent3>
      <a:accent4>
        <a:srgbClr val="2B3742"/>
      </a:accent4>
      <a:accent5>
        <a:srgbClr val="787A41"/>
      </a:accent5>
      <a:accent6>
        <a:srgbClr val="B95E14"/>
      </a:accent6>
      <a:hlink>
        <a:srgbClr val="2B3742"/>
      </a:hlink>
      <a:folHlink>
        <a:srgbClr val="C1A56D"/>
      </a:folHlink>
    </a:clrScheme>
    <a:fontScheme name="Constantia">
      <a:maj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nstantia"/>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DirectSourceMarket xmlns="4873beb7-5857-4685-be1f-d57550cc96cc" xsi:nil="true"/>
    <ApprovalStatus xmlns="4873beb7-5857-4685-be1f-d57550cc96cc">InProgress</ApprovalStatus>
    <MarketSpecific xmlns="4873beb7-5857-4685-be1f-d57550cc96cc">false</MarketSpecific>
    <LocComments xmlns="4873beb7-5857-4685-be1f-d57550cc96cc" xsi:nil="true"/>
    <ThumbnailAssetId xmlns="4873beb7-5857-4685-be1f-d57550cc96cc" xsi:nil="true"/>
    <PrimaryImageGen xmlns="4873beb7-5857-4685-be1f-d57550cc96cc">false</PrimaryImageGen>
    <LegacyData xmlns="4873beb7-5857-4685-be1f-d57550cc96cc" xsi:nil="true"/>
    <LocRecommendedHandoff xmlns="4873beb7-5857-4685-be1f-d57550cc96cc" xsi:nil="true"/>
    <BusinessGroup xmlns="4873beb7-5857-4685-be1f-d57550cc96cc" xsi:nil="true"/>
    <BlockPublish xmlns="4873beb7-5857-4685-be1f-d57550cc96cc">false</BlockPublish>
    <TPFriendlyName xmlns="4873beb7-5857-4685-be1f-d57550cc96cc" xsi:nil="true"/>
    <NumericId xmlns="4873beb7-5857-4685-be1f-d57550cc96cc" xsi:nil="true"/>
    <APEditor xmlns="4873beb7-5857-4685-be1f-d57550cc96cc">
      <UserInfo>
        <DisplayName/>
        <AccountId xsi:nil="true"/>
        <AccountType/>
      </UserInfo>
    </APEditor>
    <SourceTitle xmlns="4873beb7-5857-4685-be1f-d57550cc96cc" xsi:nil="true"/>
    <OpenTemplate xmlns="4873beb7-5857-4685-be1f-d57550cc96cc">true</OpenTemplate>
    <UALocComments xmlns="4873beb7-5857-4685-be1f-d57550cc96cc" xsi:nil="true"/>
    <ParentAssetId xmlns="4873beb7-5857-4685-be1f-d57550cc96cc" xsi:nil="true"/>
    <IntlLangReviewDate xmlns="4873beb7-5857-4685-be1f-d57550cc96cc" xsi:nil="true"/>
    <FeatureTagsTaxHTField0 xmlns="4873beb7-5857-4685-be1f-d57550cc96cc">
      <Terms xmlns="http://schemas.microsoft.com/office/infopath/2007/PartnerControls"/>
    </FeatureTagsTaxHTField0>
    <PublishStatusLookup xmlns="4873beb7-5857-4685-be1f-d57550cc96cc">
      <Value>1360476</Value>
    </PublishStatusLookup>
    <Providers xmlns="4873beb7-5857-4685-be1f-d57550cc96cc" xsi:nil="true"/>
    <MachineTranslated xmlns="4873beb7-5857-4685-be1f-d57550cc96cc">false</MachineTranslated>
    <OriginalSourceMarket xmlns="4873beb7-5857-4685-be1f-d57550cc96cc" xsi:nil="true"/>
    <APDescription xmlns="4873beb7-5857-4685-be1f-d57550cc96cc" xsi:nil="true"/>
    <ClipArtFilename xmlns="4873beb7-5857-4685-be1f-d57550cc96cc" xsi:nil="true"/>
    <ContentItem xmlns="4873beb7-5857-4685-be1f-d57550cc96cc" xsi:nil="true"/>
    <TPInstallLocation xmlns="4873beb7-5857-4685-be1f-d57550cc96cc" xsi:nil="true"/>
    <PublishTargets xmlns="4873beb7-5857-4685-be1f-d57550cc96cc">OfficeOnlineVNext</PublishTargets>
    <TimesCloned xmlns="4873beb7-5857-4685-be1f-d57550cc96cc" xsi:nil="true"/>
    <AssetStart xmlns="4873beb7-5857-4685-be1f-d57550cc96cc">2011-12-12T13:37:00+00:00</AssetStart>
    <Provider xmlns="4873beb7-5857-4685-be1f-d57550cc96cc" xsi:nil="true"/>
    <AcquiredFrom xmlns="4873beb7-5857-4685-be1f-d57550cc96cc">Internal MS</AcquiredFrom>
    <FriendlyTitle xmlns="4873beb7-5857-4685-be1f-d57550cc96cc" xsi:nil="true"/>
    <LastHandOff xmlns="4873beb7-5857-4685-be1f-d57550cc96cc" xsi:nil="true"/>
    <TPClientViewer xmlns="4873beb7-5857-4685-be1f-d57550cc96cc" xsi:nil="true"/>
    <UACurrentWords xmlns="4873beb7-5857-4685-be1f-d57550cc96cc" xsi:nil="true"/>
    <ArtSampleDocs xmlns="4873beb7-5857-4685-be1f-d57550cc96cc" xsi:nil="true"/>
    <UALocRecommendation xmlns="4873beb7-5857-4685-be1f-d57550cc96cc">Localize</UALocRecommendation>
    <Manager xmlns="4873beb7-5857-4685-be1f-d57550cc96cc" xsi:nil="true"/>
    <ShowIn xmlns="4873beb7-5857-4685-be1f-d57550cc96cc">Show everywhere</ShowIn>
    <UANotes xmlns="4873beb7-5857-4685-be1f-d57550cc96cc" xsi:nil="true"/>
    <TemplateStatus xmlns="4873beb7-5857-4685-be1f-d57550cc96cc">Complete</TemplateStatus>
    <InternalTagsTaxHTField0 xmlns="4873beb7-5857-4685-be1f-d57550cc96cc">
      <Terms xmlns="http://schemas.microsoft.com/office/infopath/2007/PartnerControls"/>
    </InternalTagsTaxHTField0>
    <CSXHash xmlns="4873beb7-5857-4685-be1f-d57550cc96cc" xsi:nil="true"/>
    <Downloads xmlns="4873beb7-5857-4685-be1f-d57550cc96cc">0</Downloads>
    <VoteCount xmlns="4873beb7-5857-4685-be1f-d57550cc96cc" xsi:nil="true"/>
    <OOCacheId xmlns="4873beb7-5857-4685-be1f-d57550cc96cc" xsi:nil="true"/>
    <IsDeleted xmlns="4873beb7-5857-4685-be1f-d57550cc96cc">false</IsDeleted>
    <AssetExpire xmlns="4873beb7-5857-4685-be1f-d57550cc96cc">2035-01-01T08:00:00+00:00</AssetExpire>
    <DSATActionTaken xmlns="4873beb7-5857-4685-be1f-d57550cc96cc" xsi:nil="true"/>
    <CSXSubmissionMarket xmlns="4873beb7-5857-4685-be1f-d57550cc96cc" xsi:nil="true"/>
    <TPExecutable xmlns="4873beb7-5857-4685-be1f-d57550cc96cc" xsi:nil="true"/>
    <SubmitterId xmlns="4873beb7-5857-4685-be1f-d57550cc96cc" xsi:nil="true"/>
    <EditorialTags xmlns="4873beb7-5857-4685-be1f-d57550cc96cc" xsi:nil="true"/>
    <ApprovalLog xmlns="4873beb7-5857-4685-be1f-d57550cc96cc" xsi:nil="true"/>
    <AssetType xmlns="4873beb7-5857-4685-be1f-d57550cc96cc">TP</AssetType>
    <BugNumber xmlns="4873beb7-5857-4685-be1f-d57550cc96cc" xsi:nil="true"/>
    <CSXSubmissionDate xmlns="4873beb7-5857-4685-be1f-d57550cc96cc" xsi:nil="true"/>
    <CSXUpdate xmlns="4873beb7-5857-4685-be1f-d57550cc96cc">false</CSXUpdate>
    <Milestone xmlns="4873beb7-5857-4685-be1f-d57550cc96cc" xsi:nil="true"/>
    <RecommendationsModifier xmlns="4873beb7-5857-4685-be1f-d57550cc96cc" xsi:nil="true"/>
    <OriginAsset xmlns="4873beb7-5857-4685-be1f-d57550cc96cc" xsi:nil="true"/>
    <TPComponent xmlns="4873beb7-5857-4685-be1f-d57550cc96cc" xsi:nil="true"/>
    <AssetId xmlns="4873beb7-5857-4685-be1f-d57550cc96cc">TP102801058</AssetId>
    <IntlLocPriority xmlns="4873beb7-5857-4685-be1f-d57550cc96cc" xsi:nil="true"/>
    <PolicheckWords xmlns="4873beb7-5857-4685-be1f-d57550cc96cc" xsi:nil="true"/>
    <TPLaunchHelpLink xmlns="4873beb7-5857-4685-be1f-d57550cc96cc" xsi:nil="true"/>
    <TPApplication xmlns="4873beb7-5857-4685-be1f-d57550cc96cc" xsi:nil="true"/>
    <CrawlForDependencies xmlns="4873beb7-5857-4685-be1f-d57550cc96cc">false</CrawlForDependencies>
    <HandoffToMSDN xmlns="4873beb7-5857-4685-be1f-d57550cc96cc" xsi:nil="true"/>
    <PlannedPubDate xmlns="4873beb7-5857-4685-be1f-d57550cc96cc" xsi:nil="true"/>
    <IntlLangReviewer xmlns="4873beb7-5857-4685-be1f-d57550cc96cc" xsi:nil="true"/>
    <TrustLevel xmlns="4873beb7-5857-4685-be1f-d57550cc96cc">1 Microsoft Managed Content</TrustLevel>
    <LocLastLocAttemptVersionLookup xmlns="4873beb7-5857-4685-be1f-d57550cc96cc">706496</LocLastLocAttemptVersionLookup>
    <IsSearchable xmlns="4873beb7-5857-4685-be1f-d57550cc96cc">true</IsSearchable>
    <TemplateTemplateType xmlns="4873beb7-5857-4685-be1f-d57550cc96cc">PowerPoint Presentation Template</TemplateTemplateType>
    <CampaignTagsTaxHTField0 xmlns="4873beb7-5857-4685-be1f-d57550cc96cc">
      <Terms xmlns="http://schemas.microsoft.com/office/infopath/2007/PartnerControls"/>
    </CampaignTagsTaxHTField0>
    <TPNamespace xmlns="4873beb7-5857-4685-be1f-d57550cc96cc" xsi:nil="true"/>
    <TaxCatchAll xmlns="4873beb7-5857-4685-be1f-d57550cc96cc"/>
    <Markets xmlns="4873beb7-5857-4685-be1f-d57550cc96cc"/>
    <UAProjectedTotalWords xmlns="4873beb7-5857-4685-be1f-d57550cc96cc" xsi:nil="true"/>
    <IntlLangReview xmlns="4873beb7-5857-4685-be1f-d57550cc96cc">false</IntlLangReview>
    <OutputCachingOn xmlns="4873beb7-5857-4685-be1f-d57550cc96cc">false</OutputCachingOn>
    <AverageRating xmlns="4873beb7-5857-4685-be1f-d57550cc96cc" xsi:nil="true"/>
    <APAuthor xmlns="4873beb7-5857-4685-be1f-d57550cc96cc">
      <UserInfo>
        <DisplayName>REDMOND\v-soujap</DisplayName>
        <AccountId>1954</AccountId>
        <AccountType/>
      </UserInfo>
    </APAuthor>
    <LocManualTestRequired xmlns="4873beb7-5857-4685-be1f-d57550cc96cc">false</LocManualTestRequired>
    <TPCommandLine xmlns="4873beb7-5857-4685-be1f-d57550cc96cc" xsi:nil="true"/>
    <TPAppVersion xmlns="4873beb7-5857-4685-be1f-d57550cc96cc" xsi:nil="true"/>
    <EditorialStatus xmlns="4873beb7-5857-4685-be1f-d57550cc96cc">Complete</EditorialStatus>
    <LastModifiedDateTime xmlns="4873beb7-5857-4685-be1f-d57550cc96cc" xsi:nil="true"/>
    <ScenarioTagsTaxHTField0 xmlns="4873beb7-5857-4685-be1f-d57550cc96cc">
      <Terms xmlns="http://schemas.microsoft.com/office/infopath/2007/PartnerControls"/>
    </ScenarioTagsTaxHTField0>
    <OriginalRelease xmlns="4873beb7-5857-4685-be1f-d57550cc96cc">14</OriginalRelease>
    <TPLaunchHelpLinkType xmlns="4873beb7-5857-4685-be1f-d57550cc96cc">Template</TPLaunchHelpLinkType>
    <LocalizationTagsTaxHTField0 xmlns="4873beb7-5857-4685-be1f-d57550cc96cc">
      <Terms xmlns="http://schemas.microsoft.com/office/infopath/2007/PartnerControls"/>
    </LocalizationTagsTaxHTField0>
    <LocMarketGroupTiers2 xmlns="4873beb7-5857-4685-be1f-d57550cc96cc" xsi:nil="true"/>
  </documentManagement>
</p:properties>
</file>

<file path=customXml/item2.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4ED80E12-3BE9-4746-820E-FFB249F467F2}">
  <ds:schemaRef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www.w3.org/XML/1998/namespace"/>
    <ds:schemaRef ds:uri="http://purl.org/dc/terms/"/>
    <ds:schemaRef ds:uri="4873beb7-5857-4685-be1f-d57550cc96cc"/>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83ED4759-CFDD-43F0-817C-11D9197192B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D003AC8-209A-4321-A17C-1B7A2064339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TM04033917[[fn=Berlim]]</Template>
  <TotalTime>2957</TotalTime>
  <Words>8615</Words>
  <Application>Microsoft Office PowerPoint</Application>
  <PresentationFormat>Personalizar</PresentationFormat>
  <Paragraphs>562</Paragraphs>
  <Slides>78</Slides>
  <Notes>0</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78</vt:i4>
      </vt:variant>
    </vt:vector>
  </HeadingPairs>
  <TitlesOfParts>
    <vt:vector size="82" baseType="lpstr">
      <vt:lpstr>Arial</vt:lpstr>
      <vt:lpstr>Constantia</vt:lpstr>
      <vt:lpstr>Trebuchet MS</vt:lpstr>
      <vt:lpstr>Berlim</vt:lpstr>
      <vt:lpstr>LEIS PENAIS ESPECIAIS: ASPECTOS PROCESSUAIS</vt:lpstr>
      <vt:lpstr>COMO ESTUDAR PARA O CONCURSO DE DEFENSORA PÚBLICA OU DEFENSOR PÚBLICO?</vt:lpstr>
      <vt:lpstr>NOTAS INTRODUTÓRIAS</vt:lpstr>
      <vt:lpstr>DEVIDO PROCESSO LEGAL X DEVIDO PROCESSO PENAL</vt:lpstr>
      <vt:lpstr>LEIS ESPECIAIS E ASPECTOS PROCESSUAIS PENAIS</vt:lpstr>
      <vt:lpstr>LEI 9099/95 - JECRIM</vt:lpstr>
      <vt:lpstr>LEI 9099/95 - JECRIM</vt:lpstr>
      <vt:lpstr>LEI 9099/95 - JECRIM</vt:lpstr>
      <vt:lpstr>LEI 9099/95 – JECRIM</vt:lpstr>
      <vt:lpstr>LEI 9099/95 - JECRIM </vt:lpstr>
      <vt:lpstr>LEI 9099/05 - JECRIM</vt:lpstr>
      <vt:lpstr>LEI 9099/95 - JECRIM </vt:lpstr>
      <vt:lpstr>LEI 9099/95 - JECRIM</vt:lpstr>
      <vt:lpstr>LEI 9099/95 - JECRIM</vt:lpstr>
      <vt:lpstr>LEI 9099/95 - JECRIM</vt:lpstr>
      <vt:lpstr>LEI 9099/95 - JECRIM</vt:lpstr>
      <vt:lpstr>LEI 9099/95 - JECRIM</vt:lpstr>
      <vt:lpstr>LEI 9099/95 - JECRIM</vt:lpstr>
      <vt:lpstr>ORGANIZAÇÕES CRIMINOSAS – LEI 12850/2013</vt:lpstr>
      <vt:lpstr>ORGANIZAÇÕES CRIMINOSAS</vt:lpstr>
      <vt:lpstr>ORGANIZAÇÕES CRIMINOSAS</vt:lpstr>
      <vt:lpstr>ORGANIZAÇÕES CRIMINOSAS</vt:lpstr>
      <vt:lpstr>ORGANIZAÇÕES CRIMINOSAS </vt:lpstr>
      <vt:lpstr>ORGANIZAÇÕES CRIMINOSAS </vt:lpstr>
      <vt:lpstr>ORGANIZAÇÕES CRIMINOSAS</vt:lpstr>
      <vt:lpstr>ORGANIZAÇÕES CRIMINOSAS</vt:lpstr>
      <vt:lpstr>ORGANIZAÇÕES CRIMINOSAS</vt:lpstr>
      <vt:lpstr>ORGANIZAÇÕES CRIMINOSAS</vt:lpstr>
      <vt:lpstr>ORGANIZAÇÕES CRIMINOSAS</vt:lpstr>
      <vt:lpstr>ORGANIZAÇÕES CRIMINOSAS</vt:lpstr>
      <vt:lpstr>ORGANIZAÇÕES CRIMINOSAS</vt:lpstr>
      <vt:lpstr>ORGANIZAÇÕES CRIMINOSAS</vt:lpstr>
      <vt:lpstr>ORGANIZAÇÕES CRIMINOSAS</vt:lpstr>
      <vt:lpstr>ORGANIZAÇÕES CRIMINOSAS</vt:lpstr>
      <vt:lpstr>ORGANIZAÇÕES CRIMINOSAS</vt:lpstr>
      <vt:lpstr>ORGANIZAÇÕES CRIMINOSAS</vt:lpstr>
      <vt:lpstr>ORGANIZAÇÕES CRIMINOSAS</vt:lpstr>
      <vt:lpstr>ORGANIZAÇÕES CRIMINOSAS</vt:lpstr>
      <vt:lpstr>ORGANIZAÇÕES CRIMINOSAS</vt:lpstr>
      <vt:lpstr>ORGANIZAÇÕES CRIMINOSAS</vt:lpstr>
      <vt:lpstr>ORGANIZAÇÕES CRIMINOSAS</vt:lpstr>
      <vt:lpstr>ORGANIZAÇÕES CRIMINOSAS</vt:lpstr>
      <vt:lpstr>CRIMES HEDIONDOS – LEI 8072/1990</vt:lpstr>
      <vt:lpstr>CRIMES HEDIONDOS</vt:lpstr>
      <vt:lpstr>CRIMES HEDIONDOS </vt:lpstr>
      <vt:lpstr>CRIMES HEDIONDOS</vt:lpstr>
      <vt:lpstr>CRIMES HEDIONDOS</vt:lpstr>
      <vt:lpstr>CRIMES HEDIONDOS</vt:lpstr>
      <vt:lpstr>CRIMES HEDIONDOS</vt:lpstr>
      <vt:lpstr>CRIMES HEDIONDOS</vt:lpstr>
      <vt:lpstr>CRIMES HEDIONDOS</vt:lpstr>
      <vt:lpstr>CRIMES HEDIONDOS</vt:lpstr>
      <vt:lpstr>CÓDIGO DE TRÂNSITO – LEI 9503/97 </vt:lpstr>
      <vt:lpstr>CÓDIGO DE TRÂNSITO</vt:lpstr>
      <vt:lpstr>CÓDIGO DE TRÂNSITO</vt:lpstr>
      <vt:lpstr>CÓDIGO DE TRÂNSITO</vt:lpstr>
      <vt:lpstr>CÓDIGO DE TRÂNSITO</vt:lpstr>
      <vt:lpstr>CÓDIGO DE TRÂNSITO</vt:lpstr>
      <vt:lpstr>LEI 9605/1998 – CRIMES AMBIENTAIS</vt:lpstr>
      <vt:lpstr>CRIMES AMBIENTAIS</vt:lpstr>
      <vt:lpstr>CRIMES AMBIENTAIS </vt:lpstr>
      <vt:lpstr>CRIMES AMBIENTAIS</vt:lpstr>
      <vt:lpstr>CRIMES AMBIENTAIS</vt:lpstr>
      <vt:lpstr>CRIMES AMBIENTAIS</vt:lpstr>
      <vt:lpstr>CRIMES AMBIENTAIS</vt:lpstr>
      <vt:lpstr>RACISMO – LEI 7716/1989</vt:lpstr>
      <vt:lpstr>RACISMO</vt:lpstr>
      <vt:lpstr>ABUSO DE AUTORIDADE – LEI 4898/1965</vt:lpstr>
      <vt:lpstr>ABUSO DE AUTORIDADE</vt:lpstr>
      <vt:lpstr>ABUSO DE AUTORIDADE</vt:lpstr>
      <vt:lpstr>ABUSO DE AUTORIDADE</vt:lpstr>
      <vt:lpstr>ABUSO DE AUTORIDADE</vt:lpstr>
      <vt:lpstr>ABUSO DE AUTORIDADE</vt:lpstr>
      <vt:lpstr>ABUSO DE AUTORIDADE</vt:lpstr>
      <vt:lpstr>ABUSO DE AUTORIDADE</vt:lpstr>
      <vt:lpstr>ABUSO DE AUTORIDADE</vt:lpstr>
      <vt:lpstr>ABUSO DE AUTORIDADE</vt:lpstr>
      <vt:lpstr>ABUSO DE AUTORIDADE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DEFESA DA DIVERSIDADE E DEFENSORIA PÚBLICA</dc:title>
  <dc:creator>Bruno Bortolucci Baghim</dc:creator>
  <cp:lastModifiedBy>Bruno Bortolucci Baghim</cp:lastModifiedBy>
  <cp:revision>80</cp:revision>
  <dcterms:created xsi:type="dcterms:W3CDTF">2017-08-31T03:08:27Z</dcterms:created>
  <dcterms:modified xsi:type="dcterms:W3CDTF">2019-02-08T01:50:14Z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nternalTags">
    <vt:lpwstr/>
  </property>
  <property fmtid="{D5CDD505-2E9C-101B-9397-08002B2CF9AE}" pid="3" name="ContentTypeId">
    <vt:lpwstr>0x0101006EDDDB5EE6D98C44930B742096920B300400F5B6D36B3EF94B4E9A635CDF2A18F5B8</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